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3" autoAdjust="0"/>
    <p:restoredTop sz="94633" autoAdjust="0"/>
  </p:normalViewPr>
  <p:slideViewPr>
    <p:cSldViewPr snapToGrid="0" snapToObjects="1">
      <p:cViewPr>
        <p:scale>
          <a:sx n="100" d="100"/>
          <a:sy n="100" d="100"/>
        </p:scale>
        <p:origin x="824" y="392"/>
      </p:cViewPr>
      <p:guideLst/>
    </p:cSldViewPr>
  </p:slideViewPr>
  <p:outlineViewPr>
    <p:cViewPr>
      <p:scale>
        <a:sx n="75" d="100"/>
        <a:sy n="75"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napToObjects="1">
      <p:cViewPr varScale="1">
        <p:scale>
          <a:sx n="71" d="100"/>
          <a:sy n="71" d="100"/>
        </p:scale>
        <p:origin x="100" y="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02322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ERKLAERUNG:
Der Schlussblock verdichtet den Abend: sechs Grundregeln, besseres Prompten an Vorher-Nachher-Beispielen, die Besonderheiten von Vibe gegenueber anderen Assistenten, das Gegenpruefen - und ein kompletter Praxisprozess von der Idee bis zum fertigen Social-Media-Post.
PRAXISBEISPIEL (TBC):
Rahmung fuer die Teilnehmer: Alles, was heute gezeigt wurde - Modi, Oberflaeche, Konnektoren, Datenschutz - muendet jetzt in Handwerksregeln. Nicht mehr 'was kann das Tool', sondern 'wie arbeite ich damit gut'.
STORYTELLING:
Die aelteste Regel der Informatik ist aelter als der Computer: Charles Babbage, Erfinder der Rechenmaschine, wurde im 19. Jahrhundert allen Ernstes gefragt, ob seine Maschine wohl richtige Antworten gebe, wenn man falsche Zahlen eingibt. Er schrieb spaeter, er koenne die Verwirrung, die zu so einer Frage fuehrt, nicht begreifen. 'Garbage in, garbage out' - heute die Grundregel jeder KI-Nutzung.</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ERKLAERUNG:
Die sechs Regeln stammen direkt aus der Praxis mit Vibe: Praezision schlaegt Laenge - Ergebnis und Format nennen. Kontext liefert die halbe Antwort - deshalb Dateien, Konnektoren, Bibliotheken. Eine Rolle fokussiert die Tonlage. Der richtige Modus spart Umwege. In Work den Plan wirklich lesen, bevor man freigibt. Und am Ende: gegenpruefen und sensible Daten schuetzen.
PRAXISBEISPIEL (TBC):
Vorschlag an die Teilnehmer: Diese sechs Regeln als kleines Poster neben den Bildschirm - oder als globale Anweisung direkt in Vibe hinterlegen, dann erinnert das Werkzeug selbst daran, wie man es gut benutzt.
STORYTELLING:
Warum simple Regeln so wirksam sind, hat der Chirurg Atul Gawande gezeigt: Die WHO-OP-Checkliste von 2008 - simple Punkte wie 'Ist es der richtige Patient?' - senkte Komplikationen in Krankenhaeusern weltweit messbar. Nicht weil Aerzte dumm waeren, sondern weil unter Zeitdruck das Einfache verloren geht. Beim Prompten ist es genauso.</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ERKLAERUNG:
Das Wirkprinzip hinter den Beispielen: Praezision (5 Stichpunkte, Fokus Finanzen), Kontext (kleiner Online-Buchladen), Tonalitaet (herzlich) und Umfang (120 Woerter) machen aus einer vagen Bitte einen Auftrag. Rolle und Zielgruppe steuern zusaetzlich Perspektive und Sprachniveau. Und: Die erste Antwort ist ein Entwurf - umformulieren, Details ergaenzen, in Schritten vorgehen.
PRAXISBEISPIEL (TBC):
Uebertragen auf TBC: 'Entwirf einen Angebotstext fuer ein 3-Monats-Coaching-Paket fuer Fuehrungskraefte im Mittelstand - vertrauensvoll, ohne Fachjargon, 200 Woerter, mit drei Nutzen-Bulletpoints.' Jedes Element dieses Prompts stammt aus einer der Regeln von eben.
STORYTELLING:
Aus den Mistral-Hilfeseiten stammt ein schoener Satz: Le Chat ist niemals muede und niemals wertend - es ist voellig in Ordnung, weiter zu experimentieren. Und dass Mensch plus Maschine im Prozess unschlagbar sind, bewies 2005 ein Freestyle-Schachturnier: Zwei Amateure mit drei PCs schlugen Grossmeister und Supercomputer. Der bessere Prozess gewann gegen das groessere Genie - beim Prompten gilt dasselbe.</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ERKLAERUNG:
Wer von anderen Assistenten kommt, stellt vor allem vier Dinge um: Erstens die Modus-Wahl vor der Aufgabe. Zweitens das agentische Arbeiten mit sichtbarem Plan und Freigabe. Drittens verschiebt sich der Hebel vom Prompt-Trick zur Struktur - Denkmodus per Schalter, Rollen dauerhaft in Agenten und globalen Anweisungen gespeichert. Viertens kommt Kontext automatisch ueber Konnektoren und Bibliotheken. Dazu die ehrliche Bilanz: EU-Staerke und Tempo, aber Free-Limits und Pro-Pflicht fuer Canvas und Code.
PRAXISBEISPIEL (TBC):
Der groesste Alltagsgewinn fuer TBC: die eigene Rolle einmal sauber hinterlegen - 'Ich bin Trainerin fuer Fuehrungskraefte, Zielgruppe Mittelstand, Ton klar und wertschaetzend' - statt sie jeden Tag neu zu tippen. Fuenf Minuten Einrichtung, monatelang Wirkung.
STORYTELLING:
Tempo ist bei Mistral Markenkern: Anfang 2025 bewarb das Unternehmen seine 'Flash Answers' - Antworten mit rund tausend Woertern pro Sekunde, moeglich durch Spezialchips des Partners Cerebras. Der Assistent, der nach einem Wind benannt ist, wollte auch der schnellste sein. Fuer euch heisst das: Iterieren kostet fast nichts.</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ERKLAERUNG:
Die unbequeme Wahrheit gehoert in jede Einfuehrung: Sprachmodelle koennen ueberzeugend falsch liegen. Deshalb Quellen ansehen - die Tiefensuche liefert sie mit -, kritische Angaben extern verifizieren und in Work die sichtbaren Zwischenschritte nutzen. Der Kasten rechts ist die Kurzform: Verantwortung laesst sich nicht delegieren.
PRAXISBEISPIEL (TBC):
Alltagsroutine fuer TBC: Handout-Fakten, Studienzahlen und Zitate vor dem Druck einmal quer-checken - zwei Minuten, die den Ruf schuetzen. Bei Rechtsthemen im Training gilt: KI liefert die Struktur, die verbindliche Auskunft kommt vom Fachanwalt.
STORYTELLING:
Zwei Faelle, die jeder kennen sollte: 2023 reichte ein New Yorker Anwalt Schriftsaetze mit von ChatGPT frei erfundenen Praezedenzfaellen ein - Geldstrafe und weltweite Schlagzeilen. Und 2024 musste Air Canada fuer eine falsche Erstattungsauskunft haften, die ihr eigener Chatbot einem Kunden gegeben hatte. Das Gericht war deutlich: Verantwortlich ist, wer den Bot sprechen laesst.</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ERKLAERUNG:
Hier fuegt sich alles zusammen: Ein Agent mit Master-Prompt, Tonalitaet, Wissen und Leitplanken nutzt Bibliotheken mit Zielgruppenbeschreibung und dem brennendsten Problem der Zielgruppe, startet eine Tiefensuche nach zehn relevanten Themen, verdichtet sie auf fuenf Post-Vorschlaege und erzeugt die Bilder gleich mit. Das Ganze laeuft im Work-Modus und laesst sich als wiederkehrende Aufgabe planen - der klassische Weg vom einzelnen Prompt zum stabilen Prozess. Die Schritte laufen in zwei Zeilen jeweils von links nach rechts: oben 1 bis 3, unten 4 bis 6.
PRAXISBEISPIEL (TBC):
Das ist DER Sichtbarkeits-Prozess fuer Trainer, Berater und Coaches: Statt sonntagabends verzweifelt nach LinkedIn-Themen zu suchen, liefert der Agent jede Woche fuenf fundierte Vorschlaege samt Bildern - kuratiert wird nur noch. Wer heute eine Sache aus dem Workshop umsetzt: diese.
STORYTELLING:
1913 fuehrte Henry Ford das Fliessband ein - die Zerlegung der Arbeit in Schritte machte aus Handwerk Skalierung. Genau das passiert hier mit Wissensarbeit: Nicht die KI ersetzt euch, sondern der gut zerlegte Prozess ersetzt das Improvisieren. Und das Schoenste: Der Agent arbeitet montags um sieben - noch bevor ihr den Kaffee aufgesetzt habt.</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ERKLAERUNG:
Der Call-to-Action haelt die Schwelle bewusst niedrig: drei Schritte, keiner laenger als ein paar Minuten. Der Hinweis auf den 14-taegigen Pro-Test nimmt die Kostenfrage aus dem Weg - wer heute startet, kann zwei Wochen lang alles inklusive Work und Canvas ausprobieren.
PRAXISBEISPIEL (TBC):
Konkreter Vorschlag fuer morgen frueh: die erste Teilnehmer-Mail des Tages mit Vibe entwerfen. Ein kleiner, echter Anwendungsfall - und das Gelernte sitzt, bevor die Woche vorbei ist.
STORYTELLING:
Der Bogen schliesst sich bei Babbage: Was ihr hineingebt, bestimmt, was herauskommt - das gilt fuer Prompts wie fuer diesen Abend. Wer heute nur zugehoert hat, hat etwas gelernt; wer heute noch tippt, hat etwas veraendert. Danke - und jetzt zur Abschlussrunde mit euren Fragen.</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6766560" y="-1371600"/>
            <a:ext cx="4023360" cy="4023360"/>
          </a:xfrm>
          <a:prstGeom prst="ellipse">
            <a:avLst/>
          </a:prstGeom>
          <a:solidFill>
            <a:srgbClr val="FDEEE3"/>
          </a:solidFill>
          <a:ln w="12700">
            <a:solidFill>
              <a:srgbClr val="FDEEE3"/>
            </a:solidFill>
            <a:prstDash val="solid"/>
          </a:ln>
        </p:spPr>
        <p:txBody>
          <a:bodyPr/>
          <a:lstStyle/>
          <a:p>
            <a:endParaRPr lang="de-DE"/>
          </a:p>
        </p:txBody>
      </p:sp>
      <p:sp>
        <p:nvSpPr>
          <p:cNvPr id="3" name="Shape 1"/>
          <p:cNvSpPr/>
          <p:nvPr/>
        </p:nvSpPr>
        <p:spPr>
          <a:xfrm>
            <a:off x="8138160" y="3566160"/>
            <a:ext cx="2194560" cy="2194560"/>
          </a:xfrm>
          <a:prstGeom prst="ellipse">
            <a:avLst/>
          </a:prstGeom>
          <a:solidFill>
            <a:srgbClr val="F7F6F4"/>
          </a:solidFill>
          <a:ln w="12700">
            <a:solidFill>
              <a:srgbClr val="F7F6F4"/>
            </a:solidFill>
            <a:prstDash val="solid"/>
          </a:ln>
        </p:spPr>
        <p:txBody>
          <a:bodyPr/>
          <a:lstStyle/>
          <a:p>
            <a:endParaRPr lang="de-DE"/>
          </a:p>
        </p:txBody>
      </p:sp>
      <p:sp>
        <p:nvSpPr>
          <p:cNvPr id="4" name="Text 2"/>
          <p:cNvSpPr/>
          <p:nvPr/>
        </p:nvSpPr>
        <p:spPr>
          <a:xfrm>
            <a:off x="548640" y="1298448"/>
            <a:ext cx="6583680" cy="274320"/>
          </a:xfrm>
          <a:prstGeom prst="rect">
            <a:avLst/>
          </a:prstGeom>
          <a:noFill/>
          <a:ln/>
        </p:spPr>
        <p:txBody>
          <a:bodyPr wrap="square" lIns="0" tIns="0" rIns="0" bIns="0" rtlCol="0" anchor="ctr"/>
          <a:lstStyle/>
          <a:p>
            <a:pPr marL="0" indent="0">
              <a:buNone/>
            </a:pPr>
            <a:r>
              <a:rPr lang="en-US" sz="1200" b="1" kern="0" spc="300" dirty="0">
                <a:solidFill>
                  <a:srgbClr val="E8590C"/>
                </a:solidFill>
                <a:latin typeface="Arial" pitchFamily="34" charset="0"/>
                <a:ea typeface="Arial" pitchFamily="34" charset="-122"/>
                <a:cs typeface="Arial" pitchFamily="34" charset="-120"/>
              </a:rPr>
              <a:t>KI-WORKSPACE · MISTRAL VIBE · MI. 08.07.2026</a:t>
            </a:r>
            <a:endParaRPr lang="en-US" sz="1200" dirty="0"/>
          </a:p>
        </p:txBody>
      </p:sp>
      <p:sp>
        <p:nvSpPr>
          <p:cNvPr id="5" name="Text 3"/>
          <p:cNvSpPr/>
          <p:nvPr/>
        </p:nvSpPr>
        <p:spPr>
          <a:xfrm>
            <a:off x="548640" y="1627632"/>
            <a:ext cx="6766560" cy="1371600"/>
          </a:xfrm>
          <a:prstGeom prst="rect">
            <a:avLst/>
          </a:prstGeom>
          <a:noFill/>
          <a:ln/>
        </p:spPr>
        <p:txBody>
          <a:bodyPr wrap="square" lIns="0" tIns="0" rIns="0" bIns="0" rtlCol="0" anchor="ctr"/>
          <a:lstStyle/>
          <a:p>
            <a:pPr marL="0" indent="0">
              <a:buNone/>
            </a:pPr>
            <a:r>
              <a:rPr lang="en-US" sz="4000" b="1" dirty="0">
                <a:solidFill>
                  <a:srgbClr val="26262E"/>
                </a:solidFill>
                <a:latin typeface="Arial" pitchFamily="34" charset="0"/>
                <a:ea typeface="Arial" pitchFamily="34" charset="-122"/>
                <a:cs typeface="Arial" pitchFamily="34" charset="-120"/>
              </a:rPr>
              <a:t>Best Practices mit Vibe</a:t>
            </a:r>
            <a:endParaRPr lang="en-US" sz="4000" dirty="0"/>
          </a:p>
        </p:txBody>
      </p:sp>
      <p:sp>
        <p:nvSpPr>
          <p:cNvPr id="6" name="Text 4"/>
          <p:cNvSpPr/>
          <p:nvPr/>
        </p:nvSpPr>
        <p:spPr>
          <a:xfrm>
            <a:off x="548640" y="3054096"/>
            <a:ext cx="6400800" cy="685800"/>
          </a:xfrm>
          <a:prstGeom prst="rect">
            <a:avLst/>
          </a:prstGeom>
          <a:noFill/>
          <a:ln/>
        </p:spPr>
        <p:txBody>
          <a:bodyPr wrap="square" lIns="0" tIns="0" rIns="0" bIns="0" rtlCol="0" anchor="ctr"/>
          <a:lstStyle/>
          <a:p>
            <a:pPr marL="0" indent="0">
              <a:buNone/>
            </a:pPr>
            <a:r>
              <a:rPr lang="en-US" sz="1600" dirty="0">
                <a:solidFill>
                  <a:srgbClr val="6B6B75"/>
                </a:solidFill>
                <a:latin typeface="Arial" pitchFamily="34" charset="0"/>
                <a:ea typeface="Arial" pitchFamily="34" charset="-122"/>
                <a:cs typeface="Arial" pitchFamily="34" charset="-120"/>
              </a:rPr>
              <a:t>Was sich im Alltag von Trainern, Beratern und Coaches bewährt hat - in zehn Minuten.</a:t>
            </a:r>
            <a:endParaRPr lang="en-US" sz="1600" dirty="0"/>
          </a:p>
        </p:txBody>
      </p:sp>
      <p:sp>
        <p:nvSpPr>
          <p:cNvPr id="7" name="Text 5"/>
          <p:cNvSpPr/>
          <p:nvPr/>
        </p:nvSpPr>
        <p:spPr>
          <a:xfrm>
            <a:off x="548640" y="4041648"/>
            <a:ext cx="6400800" cy="274320"/>
          </a:xfrm>
          <a:prstGeom prst="rect">
            <a:avLst/>
          </a:prstGeom>
          <a:noFill/>
          <a:ln/>
        </p:spPr>
        <p:txBody>
          <a:bodyPr wrap="square" lIns="0" tIns="0" rIns="0" bIns="0" rtlCol="0" anchor="ctr"/>
          <a:lstStyle/>
          <a:p>
            <a:pPr marL="0" indent="0">
              <a:buNone/>
            </a:pPr>
            <a:r>
              <a:rPr lang="en-US" sz="1250" b="1" dirty="0">
                <a:solidFill>
                  <a:srgbClr val="26262E"/>
                </a:solidFill>
                <a:latin typeface="Arial" pitchFamily="34" charset="0"/>
                <a:ea typeface="Arial" pitchFamily="34" charset="-122"/>
                <a:cs typeface="Arial" pitchFamily="34" charset="-120"/>
              </a:rPr>
              <a:t>Bernhard · 19:40 - 19:50 Uhr</a:t>
            </a:r>
            <a:endParaRPr lang="en-US" sz="1250"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548640" y="347472"/>
            <a:ext cx="8046720" cy="237744"/>
          </a:xfrm>
          <a:prstGeom prst="rect">
            <a:avLst/>
          </a:prstGeom>
          <a:noFill/>
          <a:ln/>
        </p:spPr>
        <p:txBody>
          <a:bodyPr wrap="square" lIns="0" tIns="0" rIns="0" bIns="0" rtlCol="0" anchor="ctr"/>
          <a:lstStyle/>
          <a:p>
            <a:pPr marL="0" indent="0">
              <a:buNone/>
            </a:pPr>
            <a:r>
              <a:rPr lang="en-US" sz="1050" b="1" kern="0" spc="300" dirty="0">
                <a:solidFill>
                  <a:srgbClr val="E8590C"/>
                </a:solidFill>
                <a:latin typeface="Arial" pitchFamily="34" charset="0"/>
                <a:ea typeface="Arial" pitchFamily="34" charset="-122"/>
                <a:cs typeface="Arial" pitchFamily="34" charset="-120"/>
              </a:rPr>
              <a:t>GRUNDLAGEN</a:t>
            </a:r>
            <a:endParaRPr lang="en-US" sz="1050" dirty="0"/>
          </a:p>
        </p:txBody>
      </p:sp>
      <p:sp>
        <p:nvSpPr>
          <p:cNvPr id="3" name="Text 1"/>
          <p:cNvSpPr/>
          <p:nvPr/>
        </p:nvSpPr>
        <p:spPr>
          <a:xfrm>
            <a:off x="548640" y="566928"/>
            <a:ext cx="8046720" cy="566928"/>
          </a:xfrm>
          <a:prstGeom prst="rect">
            <a:avLst/>
          </a:prstGeom>
          <a:noFill/>
          <a:ln/>
        </p:spPr>
        <p:txBody>
          <a:bodyPr wrap="square" lIns="0" tIns="0" rIns="0" bIns="0" rtlCol="0" anchor="ctr"/>
          <a:lstStyle/>
          <a:p>
            <a:pPr marL="0" indent="0">
              <a:buNone/>
            </a:pPr>
            <a:r>
              <a:rPr lang="en-US" sz="2700" b="1" dirty="0">
                <a:solidFill>
                  <a:srgbClr val="26262E"/>
                </a:solidFill>
                <a:latin typeface="Arial" pitchFamily="34" charset="0"/>
                <a:ea typeface="Arial" pitchFamily="34" charset="-122"/>
                <a:cs typeface="Arial" pitchFamily="34" charset="-120"/>
              </a:rPr>
              <a:t>Sechs Grundregeln</a:t>
            </a:r>
            <a:endParaRPr lang="en-US" sz="2700" dirty="0"/>
          </a:p>
        </p:txBody>
      </p:sp>
      <p:sp>
        <p:nvSpPr>
          <p:cNvPr id="4" name="Shape 2"/>
          <p:cNvSpPr/>
          <p:nvPr/>
        </p:nvSpPr>
        <p:spPr>
          <a:xfrm>
            <a:off x="548640" y="1353312"/>
            <a:ext cx="3931920" cy="896112"/>
          </a:xfrm>
          <a:prstGeom prst="roundRect">
            <a:avLst>
              <a:gd name="adj" fmla="val 6122"/>
            </a:avLst>
          </a:prstGeom>
          <a:solidFill>
            <a:srgbClr val="FFFFFF"/>
          </a:solidFill>
          <a:ln w="12700">
            <a:solidFill>
              <a:srgbClr val="E4E2DF"/>
            </a:solidFill>
            <a:prstDash val="solid"/>
          </a:ln>
        </p:spPr>
        <p:txBody>
          <a:bodyPr/>
          <a:lstStyle/>
          <a:p>
            <a:endParaRPr lang="de-DE"/>
          </a:p>
        </p:txBody>
      </p:sp>
      <p:sp>
        <p:nvSpPr>
          <p:cNvPr id="5" name="Shape 3"/>
          <p:cNvSpPr/>
          <p:nvPr/>
        </p:nvSpPr>
        <p:spPr>
          <a:xfrm>
            <a:off x="713232" y="1609344"/>
            <a:ext cx="384048" cy="384048"/>
          </a:xfrm>
          <a:prstGeom prst="ellipse">
            <a:avLst/>
          </a:prstGeom>
          <a:solidFill>
            <a:srgbClr val="FDEEE3"/>
          </a:solidFill>
          <a:ln w="6350">
            <a:solidFill>
              <a:srgbClr val="FDEEE3"/>
            </a:solidFill>
            <a:prstDash val="solid"/>
          </a:ln>
        </p:spPr>
        <p:txBody>
          <a:bodyPr/>
          <a:lstStyle/>
          <a:p>
            <a:endParaRPr lang="de-DE"/>
          </a:p>
        </p:txBody>
      </p:sp>
      <p:sp>
        <p:nvSpPr>
          <p:cNvPr id="6" name="Text 4"/>
          <p:cNvSpPr/>
          <p:nvPr/>
        </p:nvSpPr>
        <p:spPr>
          <a:xfrm>
            <a:off x="713232" y="1598371"/>
            <a:ext cx="384048" cy="384048"/>
          </a:xfrm>
          <a:prstGeom prst="rect">
            <a:avLst/>
          </a:prstGeom>
          <a:noFill/>
          <a:ln/>
        </p:spPr>
        <p:txBody>
          <a:bodyPr wrap="square" lIns="0" tIns="0" rIns="0" bIns="0" rtlCol="0" anchor="ctr"/>
          <a:lstStyle/>
          <a:p>
            <a:pPr marL="0" indent="0" algn="ctr">
              <a:buNone/>
            </a:pPr>
            <a:r>
              <a:rPr lang="en-US" sz="1300" b="1" dirty="0">
                <a:solidFill>
                  <a:srgbClr val="E8590C"/>
                </a:solidFill>
                <a:latin typeface="Arial" pitchFamily="34" charset="0"/>
                <a:ea typeface="Arial" pitchFamily="34" charset="-122"/>
                <a:cs typeface="Arial" pitchFamily="34" charset="-120"/>
              </a:rPr>
              <a:t>1</a:t>
            </a:r>
            <a:endParaRPr lang="en-US" sz="1300" dirty="0"/>
          </a:p>
        </p:txBody>
      </p:sp>
      <p:sp>
        <p:nvSpPr>
          <p:cNvPr id="7" name="Text 5"/>
          <p:cNvSpPr/>
          <p:nvPr/>
        </p:nvSpPr>
        <p:spPr>
          <a:xfrm>
            <a:off x="1243584" y="1481328"/>
            <a:ext cx="3063240" cy="274320"/>
          </a:xfrm>
          <a:prstGeom prst="rect">
            <a:avLst/>
          </a:prstGeom>
          <a:noFill/>
          <a:ln/>
        </p:spPr>
        <p:txBody>
          <a:bodyPr wrap="square" lIns="0" tIns="0" rIns="0" bIns="0" rtlCol="0" anchor="ctr"/>
          <a:lstStyle/>
          <a:p>
            <a:pPr marL="0" indent="0">
              <a:buNone/>
            </a:pPr>
            <a:r>
              <a:rPr lang="en-US" sz="1250" b="1" dirty="0">
                <a:solidFill>
                  <a:srgbClr val="26262E"/>
                </a:solidFill>
                <a:latin typeface="Arial" pitchFamily="34" charset="0"/>
                <a:ea typeface="Arial" pitchFamily="34" charset="-122"/>
                <a:cs typeface="Arial" pitchFamily="34" charset="-120"/>
              </a:rPr>
              <a:t>Konkret prompten</a:t>
            </a:r>
            <a:endParaRPr lang="en-US" sz="1250" dirty="0"/>
          </a:p>
        </p:txBody>
      </p:sp>
      <p:sp>
        <p:nvSpPr>
          <p:cNvPr id="8" name="Text 6"/>
          <p:cNvSpPr/>
          <p:nvPr/>
        </p:nvSpPr>
        <p:spPr>
          <a:xfrm>
            <a:off x="1243584" y="1755648"/>
            <a:ext cx="3063240" cy="438912"/>
          </a:xfrm>
          <a:prstGeom prst="rect">
            <a:avLst/>
          </a:prstGeom>
          <a:noFill/>
          <a:ln/>
        </p:spPr>
        <p:txBody>
          <a:bodyPr wrap="square" lIns="0" tIns="0" rIns="0" bIns="0" rtlCol="0" anchor="ctr"/>
          <a:lstStyle/>
          <a:p>
            <a:pPr marL="0" indent="0">
              <a:buNone/>
            </a:pPr>
            <a:r>
              <a:rPr lang="en-US" sz="1050" dirty="0">
                <a:solidFill>
                  <a:srgbClr val="6B6B75"/>
                </a:solidFill>
                <a:latin typeface="Arial" pitchFamily="34" charset="0"/>
                <a:ea typeface="Arial" pitchFamily="34" charset="-122"/>
                <a:cs typeface="Arial" pitchFamily="34" charset="-120"/>
              </a:rPr>
              <a:t>Ergebnis, Umfang und Format klar benennen</a:t>
            </a:r>
            <a:endParaRPr lang="en-US" sz="1050" dirty="0"/>
          </a:p>
        </p:txBody>
      </p:sp>
      <p:sp>
        <p:nvSpPr>
          <p:cNvPr id="9" name="Shape 7"/>
          <p:cNvSpPr/>
          <p:nvPr/>
        </p:nvSpPr>
        <p:spPr>
          <a:xfrm>
            <a:off x="4736592" y="1353312"/>
            <a:ext cx="3931920" cy="896112"/>
          </a:xfrm>
          <a:prstGeom prst="roundRect">
            <a:avLst>
              <a:gd name="adj" fmla="val 6122"/>
            </a:avLst>
          </a:prstGeom>
          <a:solidFill>
            <a:srgbClr val="FFFFFF"/>
          </a:solidFill>
          <a:ln w="12700">
            <a:solidFill>
              <a:srgbClr val="E4E2DF"/>
            </a:solidFill>
            <a:prstDash val="solid"/>
          </a:ln>
        </p:spPr>
        <p:txBody>
          <a:bodyPr/>
          <a:lstStyle/>
          <a:p>
            <a:endParaRPr lang="de-DE"/>
          </a:p>
        </p:txBody>
      </p:sp>
      <p:sp>
        <p:nvSpPr>
          <p:cNvPr id="10" name="Shape 8"/>
          <p:cNvSpPr/>
          <p:nvPr/>
        </p:nvSpPr>
        <p:spPr>
          <a:xfrm>
            <a:off x="4901184" y="1609344"/>
            <a:ext cx="384048" cy="384048"/>
          </a:xfrm>
          <a:prstGeom prst="ellipse">
            <a:avLst/>
          </a:prstGeom>
          <a:solidFill>
            <a:srgbClr val="FDEEE3"/>
          </a:solidFill>
          <a:ln w="6350">
            <a:solidFill>
              <a:srgbClr val="FDEEE3"/>
            </a:solidFill>
            <a:prstDash val="solid"/>
          </a:ln>
        </p:spPr>
        <p:txBody>
          <a:bodyPr/>
          <a:lstStyle/>
          <a:p>
            <a:endParaRPr lang="de-DE"/>
          </a:p>
        </p:txBody>
      </p:sp>
      <p:sp>
        <p:nvSpPr>
          <p:cNvPr id="11" name="Text 9"/>
          <p:cNvSpPr/>
          <p:nvPr/>
        </p:nvSpPr>
        <p:spPr>
          <a:xfrm>
            <a:off x="4901184" y="1598371"/>
            <a:ext cx="384048" cy="384048"/>
          </a:xfrm>
          <a:prstGeom prst="rect">
            <a:avLst/>
          </a:prstGeom>
          <a:noFill/>
          <a:ln/>
        </p:spPr>
        <p:txBody>
          <a:bodyPr wrap="square" lIns="0" tIns="0" rIns="0" bIns="0" rtlCol="0" anchor="ctr"/>
          <a:lstStyle/>
          <a:p>
            <a:pPr marL="0" indent="0" algn="ctr">
              <a:buNone/>
            </a:pPr>
            <a:r>
              <a:rPr lang="en-US" sz="1300" b="1" dirty="0">
                <a:solidFill>
                  <a:srgbClr val="E8590C"/>
                </a:solidFill>
                <a:latin typeface="Arial" pitchFamily="34" charset="0"/>
                <a:ea typeface="Arial" pitchFamily="34" charset="-122"/>
                <a:cs typeface="Arial" pitchFamily="34" charset="-120"/>
              </a:rPr>
              <a:t>2</a:t>
            </a:r>
            <a:endParaRPr lang="en-US" sz="1300" dirty="0"/>
          </a:p>
        </p:txBody>
      </p:sp>
      <p:sp>
        <p:nvSpPr>
          <p:cNvPr id="12" name="Text 10"/>
          <p:cNvSpPr/>
          <p:nvPr/>
        </p:nvSpPr>
        <p:spPr>
          <a:xfrm>
            <a:off x="5431536" y="1481328"/>
            <a:ext cx="3063240" cy="274320"/>
          </a:xfrm>
          <a:prstGeom prst="rect">
            <a:avLst/>
          </a:prstGeom>
          <a:noFill/>
          <a:ln/>
        </p:spPr>
        <p:txBody>
          <a:bodyPr wrap="square" lIns="0" tIns="0" rIns="0" bIns="0" rtlCol="0" anchor="ctr"/>
          <a:lstStyle/>
          <a:p>
            <a:pPr marL="0" indent="0">
              <a:buNone/>
            </a:pPr>
            <a:r>
              <a:rPr lang="en-US" sz="1250" b="1" dirty="0">
                <a:solidFill>
                  <a:srgbClr val="26262E"/>
                </a:solidFill>
                <a:latin typeface="Arial" pitchFamily="34" charset="0"/>
                <a:ea typeface="Arial" pitchFamily="34" charset="-122"/>
                <a:cs typeface="Arial" pitchFamily="34" charset="-120"/>
              </a:rPr>
              <a:t>Kontext geben</a:t>
            </a:r>
            <a:endParaRPr lang="en-US" sz="1250" dirty="0"/>
          </a:p>
        </p:txBody>
      </p:sp>
      <p:sp>
        <p:nvSpPr>
          <p:cNvPr id="13" name="Text 11"/>
          <p:cNvSpPr/>
          <p:nvPr/>
        </p:nvSpPr>
        <p:spPr>
          <a:xfrm>
            <a:off x="5431536" y="1755648"/>
            <a:ext cx="3063240" cy="438912"/>
          </a:xfrm>
          <a:prstGeom prst="rect">
            <a:avLst/>
          </a:prstGeom>
          <a:noFill/>
          <a:ln/>
        </p:spPr>
        <p:txBody>
          <a:bodyPr wrap="square" lIns="0" tIns="0" rIns="0" bIns="0" rtlCol="0" anchor="ctr"/>
          <a:lstStyle/>
          <a:p>
            <a:pPr marL="0" indent="0">
              <a:buNone/>
            </a:pPr>
            <a:r>
              <a:rPr lang="en-US" sz="1050" dirty="0">
                <a:solidFill>
                  <a:srgbClr val="6B6B75"/>
                </a:solidFill>
                <a:latin typeface="Arial" pitchFamily="34" charset="0"/>
                <a:ea typeface="Arial" pitchFamily="34" charset="-122"/>
                <a:cs typeface="Arial" pitchFamily="34" charset="-120"/>
              </a:rPr>
              <a:t>Dateien anhängen, Konnektoren und Bibliotheken nutzen</a:t>
            </a:r>
            <a:endParaRPr lang="en-US" sz="1050" dirty="0"/>
          </a:p>
        </p:txBody>
      </p:sp>
      <p:sp>
        <p:nvSpPr>
          <p:cNvPr id="14" name="Shape 12"/>
          <p:cNvSpPr/>
          <p:nvPr/>
        </p:nvSpPr>
        <p:spPr>
          <a:xfrm>
            <a:off x="548640" y="2432304"/>
            <a:ext cx="3931920" cy="896112"/>
          </a:xfrm>
          <a:prstGeom prst="roundRect">
            <a:avLst>
              <a:gd name="adj" fmla="val 6122"/>
            </a:avLst>
          </a:prstGeom>
          <a:solidFill>
            <a:srgbClr val="FFFFFF"/>
          </a:solidFill>
          <a:ln w="12700">
            <a:solidFill>
              <a:srgbClr val="E4E2DF"/>
            </a:solidFill>
            <a:prstDash val="solid"/>
          </a:ln>
        </p:spPr>
        <p:txBody>
          <a:bodyPr/>
          <a:lstStyle/>
          <a:p>
            <a:endParaRPr lang="de-DE"/>
          </a:p>
        </p:txBody>
      </p:sp>
      <p:sp>
        <p:nvSpPr>
          <p:cNvPr id="15" name="Shape 13"/>
          <p:cNvSpPr/>
          <p:nvPr/>
        </p:nvSpPr>
        <p:spPr>
          <a:xfrm>
            <a:off x="713232" y="2688336"/>
            <a:ext cx="384048" cy="384048"/>
          </a:xfrm>
          <a:prstGeom prst="ellipse">
            <a:avLst/>
          </a:prstGeom>
          <a:solidFill>
            <a:srgbClr val="FDEEE3"/>
          </a:solidFill>
          <a:ln w="6350">
            <a:solidFill>
              <a:srgbClr val="FDEEE3"/>
            </a:solidFill>
            <a:prstDash val="solid"/>
          </a:ln>
        </p:spPr>
        <p:txBody>
          <a:bodyPr/>
          <a:lstStyle/>
          <a:p>
            <a:endParaRPr lang="de-DE"/>
          </a:p>
        </p:txBody>
      </p:sp>
      <p:sp>
        <p:nvSpPr>
          <p:cNvPr id="16" name="Text 14"/>
          <p:cNvSpPr/>
          <p:nvPr/>
        </p:nvSpPr>
        <p:spPr>
          <a:xfrm>
            <a:off x="713232" y="2677363"/>
            <a:ext cx="384048" cy="384048"/>
          </a:xfrm>
          <a:prstGeom prst="rect">
            <a:avLst/>
          </a:prstGeom>
          <a:noFill/>
          <a:ln/>
        </p:spPr>
        <p:txBody>
          <a:bodyPr wrap="square" lIns="0" tIns="0" rIns="0" bIns="0" rtlCol="0" anchor="ctr"/>
          <a:lstStyle/>
          <a:p>
            <a:pPr marL="0" indent="0" algn="ctr">
              <a:buNone/>
            </a:pPr>
            <a:r>
              <a:rPr lang="en-US" sz="1300" b="1" dirty="0">
                <a:solidFill>
                  <a:srgbClr val="E8590C"/>
                </a:solidFill>
                <a:latin typeface="Arial" pitchFamily="34" charset="0"/>
                <a:ea typeface="Arial" pitchFamily="34" charset="-122"/>
                <a:cs typeface="Arial" pitchFamily="34" charset="-120"/>
              </a:rPr>
              <a:t>3</a:t>
            </a:r>
            <a:endParaRPr lang="en-US" sz="1300" dirty="0"/>
          </a:p>
        </p:txBody>
      </p:sp>
      <p:sp>
        <p:nvSpPr>
          <p:cNvPr id="17" name="Text 15"/>
          <p:cNvSpPr/>
          <p:nvPr/>
        </p:nvSpPr>
        <p:spPr>
          <a:xfrm>
            <a:off x="1243584" y="2560320"/>
            <a:ext cx="3063240" cy="274320"/>
          </a:xfrm>
          <a:prstGeom prst="rect">
            <a:avLst/>
          </a:prstGeom>
          <a:noFill/>
          <a:ln/>
        </p:spPr>
        <p:txBody>
          <a:bodyPr wrap="square" lIns="0" tIns="0" rIns="0" bIns="0" rtlCol="0" anchor="ctr"/>
          <a:lstStyle/>
          <a:p>
            <a:pPr marL="0" indent="0">
              <a:buNone/>
            </a:pPr>
            <a:r>
              <a:rPr lang="en-US" sz="1250" b="1" dirty="0">
                <a:solidFill>
                  <a:srgbClr val="26262E"/>
                </a:solidFill>
                <a:latin typeface="Arial" pitchFamily="34" charset="0"/>
                <a:ea typeface="Arial" pitchFamily="34" charset="-122"/>
                <a:cs typeface="Arial" pitchFamily="34" charset="-120"/>
              </a:rPr>
              <a:t>Rolle zuweisen</a:t>
            </a:r>
            <a:endParaRPr lang="en-US" sz="1250" dirty="0"/>
          </a:p>
        </p:txBody>
      </p:sp>
      <p:sp>
        <p:nvSpPr>
          <p:cNvPr id="18" name="Text 16"/>
          <p:cNvSpPr/>
          <p:nvPr/>
        </p:nvSpPr>
        <p:spPr>
          <a:xfrm>
            <a:off x="1243584" y="2834640"/>
            <a:ext cx="3063240" cy="438912"/>
          </a:xfrm>
          <a:prstGeom prst="rect">
            <a:avLst/>
          </a:prstGeom>
          <a:noFill/>
          <a:ln/>
        </p:spPr>
        <p:txBody>
          <a:bodyPr wrap="square" lIns="0" tIns="0" rIns="0" bIns="0" rtlCol="0" anchor="ctr"/>
          <a:lstStyle/>
          <a:p>
            <a:pPr marL="0" indent="0">
              <a:buNone/>
            </a:pPr>
            <a:r>
              <a:rPr lang="en-US" sz="1050" dirty="0">
                <a:solidFill>
                  <a:srgbClr val="6B6B75"/>
                </a:solidFill>
                <a:latin typeface="Arial" pitchFamily="34" charset="0"/>
                <a:ea typeface="Arial" pitchFamily="34" charset="-122"/>
                <a:cs typeface="Arial" pitchFamily="34" charset="-120"/>
              </a:rPr>
              <a:t>Sagen, wer die KI sein soll - und für wen sie schreibt</a:t>
            </a:r>
            <a:endParaRPr lang="en-US" sz="1050" dirty="0"/>
          </a:p>
        </p:txBody>
      </p:sp>
      <p:sp>
        <p:nvSpPr>
          <p:cNvPr id="19" name="Shape 17"/>
          <p:cNvSpPr/>
          <p:nvPr/>
        </p:nvSpPr>
        <p:spPr>
          <a:xfrm>
            <a:off x="4736592" y="2432304"/>
            <a:ext cx="3931920" cy="896112"/>
          </a:xfrm>
          <a:prstGeom prst="roundRect">
            <a:avLst>
              <a:gd name="adj" fmla="val 6122"/>
            </a:avLst>
          </a:prstGeom>
          <a:solidFill>
            <a:srgbClr val="FFFFFF"/>
          </a:solidFill>
          <a:ln w="12700">
            <a:solidFill>
              <a:srgbClr val="E4E2DF"/>
            </a:solidFill>
            <a:prstDash val="solid"/>
          </a:ln>
        </p:spPr>
        <p:txBody>
          <a:bodyPr/>
          <a:lstStyle/>
          <a:p>
            <a:endParaRPr lang="de-DE"/>
          </a:p>
        </p:txBody>
      </p:sp>
      <p:sp>
        <p:nvSpPr>
          <p:cNvPr id="20" name="Shape 18"/>
          <p:cNvSpPr/>
          <p:nvPr/>
        </p:nvSpPr>
        <p:spPr>
          <a:xfrm>
            <a:off x="4901184" y="2688336"/>
            <a:ext cx="384048" cy="384048"/>
          </a:xfrm>
          <a:prstGeom prst="ellipse">
            <a:avLst/>
          </a:prstGeom>
          <a:solidFill>
            <a:srgbClr val="FDEEE3"/>
          </a:solidFill>
          <a:ln w="6350">
            <a:solidFill>
              <a:srgbClr val="FDEEE3"/>
            </a:solidFill>
            <a:prstDash val="solid"/>
          </a:ln>
        </p:spPr>
        <p:txBody>
          <a:bodyPr/>
          <a:lstStyle/>
          <a:p>
            <a:endParaRPr lang="de-DE"/>
          </a:p>
        </p:txBody>
      </p:sp>
      <p:sp>
        <p:nvSpPr>
          <p:cNvPr id="21" name="Text 19"/>
          <p:cNvSpPr/>
          <p:nvPr/>
        </p:nvSpPr>
        <p:spPr>
          <a:xfrm>
            <a:off x="4901184" y="2677363"/>
            <a:ext cx="384048" cy="384048"/>
          </a:xfrm>
          <a:prstGeom prst="rect">
            <a:avLst/>
          </a:prstGeom>
          <a:noFill/>
          <a:ln/>
        </p:spPr>
        <p:txBody>
          <a:bodyPr wrap="square" lIns="0" tIns="0" rIns="0" bIns="0" rtlCol="0" anchor="ctr"/>
          <a:lstStyle/>
          <a:p>
            <a:pPr marL="0" indent="0" algn="ctr">
              <a:buNone/>
            </a:pPr>
            <a:r>
              <a:rPr lang="en-US" sz="1300" b="1" dirty="0">
                <a:solidFill>
                  <a:srgbClr val="E8590C"/>
                </a:solidFill>
                <a:latin typeface="Arial" pitchFamily="34" charset="0"/>
                <a:ea typeface="Arial" pitchFamily="34" charset="-122"/>
                <a:cs typeface="Arial" pitchFamily="34" charset="-120"/>
              </a:rPr>
              <a:t>4</a:t>
            </a:r>
            <a:endParaRPr lang="en-US" sz="1300" dirty="0"/>
          </a:p>
        </p:txBody>
      </p:sp>
      <p:sp>
        <p:nvSpPr>
          <p:cNvPr id="22" name="Text 20"/>
          <p:cNvSpPr/>
          <p:nvPr/>
        </p:nvSpPr>
        <p:spPr>
          <a:xfrm>
            <a:off x="5431536" y="2560320"/>
            <a:ext cx="3063240" cy="274320"/>
          </a:xfrm>
          <a:prstGeom prst="rect">
            <a:avLst/>
          </a:prstGeom>
          <a:noFill/>
          <a:ln/>
        </p:spPr>
        <p:txBody>
          <a:bodyPr wrap="square" lIns="0" tIns="0" rIns="0" bIns="0" rtlCol="0" anchor="ctr"/>
          <a:lstStyle/>
          <a:p>
            <a:pPr marL="0" indent="0">
              <a:buNone/>
            </a:pPr>
            <a:r>
              <a:rPr lang="en-US" sz="1250" b="1" dirty="0">
                <a:solidFill>
                  <a:srgbClr val="26262E"/>
                </a:solidFill>
                <a:latin typeface="Arial" pitchFamily="34" charset="0"/>
                <a:ea typeface="Arial" pitchFamily="34" charset="-122"/>
                <a:cs typeface="Arial" pitchFamily="34" charset="-120"/>
              </a:rPr>
              <a:t>Modus wählen</a:t>
            </a:r>
            <a:endParaRPr lang="en-US" sz="1250" dirty="0"/>
          </a:p>
        </p:txBody>
      </p:sp>
      <p:sp>
        <p:nvSpPr>
          <p:cNvPr id="23" name="Text 21"/>
          <p:cNvSpPr/>
          <p:nvPr/>
        </p:nvSpPr>
        <p:spPr>
          <a:xfrm>
            <a:off x="5431536" y="2834640"/>
            <a:ext cx="3063240" cy="438912"/>
          </a:xfrm>
          <a:prstGeom prst="rect">
            <a:avLst/>
          </a:prstGeom>
          <a:noFill/>
          <a:ln/>
        </p:spPr>
        <p:txBody>
          <a:bodyPr wrap="square" lIns="0" tIns="0" rIns="0" bIns="0" rtlCol="0" anchor="ctr"/>
          <a:lstStyle/>
          <a:p>
            <a:pPr marL="0" indent="0">
              <a:buNone/>
            </a:pPr>
            <a:r>
              <a:rPr lang="en-US" sz="1050" dirty="0">
                <a:solidFill>
                  <a:srgbClr val="6B6B75"/>
                </a:solidFill>
                <a:latin typeface="Arial" pitchFamily="34" charset="0"/>
                <a:ea typeface="Arial" pitchFamily="34" charset="-122"/>
                <a:cs typeface="Arial" pitchFamily="34" charset="-120"/>
              </a:rPr>
              <a:t>Chat für Antworten, Work für Aufgaben, Code für Software</a:t>
            </a:r>
            <a:endParaRPr lang="en-US" sz="1050" dirty="0"/>
          </a:p>
        </p:txBody>
      </p:sp>
      <p:sp>
        <p:nvSpPr>
          <p:cNvPr id="24" name="Shape 22"/>
          <p:cNvSpPr/>
          <p:nvPr/>
        </p:nvSpPr>
        <p:spPr>
          <a:xfrm>
            <a:off x="548640" y="3511296"/>
            <a:ext cx="3931920" cy="896112"/>
          </a:xfrm>
          <a:prstGeom prst="roundRect">
            <a:avLst>
              <a:gd name="adj" fmla="val 6122"/>
            </a:avLst>
          </a:prstGeom>
          <a:solidFill>
            <a:srgbClr val="FFFFFF"/>
          </a:solidFill>
          <a:ln w="12700">
            <a:solidFill>
              <a:srgbClr val="E4E2DF"/>
            </a:solidFill>
            <a:prstDash val="solid"/>
          </a:ln>
        </p:spPr>
        <p:txBody>
          <a:bodyPr/>
          <a:lstStyle/>
          <a:p>
            <a:endParaRPr lang="de-DE"/>
          </a:p>
        </p:txBody>
      </p:sp>
      <p:sp>
        <p:nvSpPr>
          <p:cNvPr id="25" name="Shape 23"/>
          <p:cNvSpPr/>
          <p:nvPr/>
        </p:nvSpPr>
        <p:spPr>
          <a:xfrm>
            <a:off x="713232" y="3767328"/>
            <a:ext cx="384048" cy="384048"/>
          </a:xfrm>
          <a:prstGeom prst="ellipse">
            <a:avLst/>
          </a:prstGeom>
          <a:solidFill>
            <a:srgbClr val="FDEEE3"/>
          </a:solidFill>
          <a:ln w="6350">
            <a:solidFill>
              <a:srgbClr val="FDEEE3"/>
            </a:solidFill>
            <a:prstDash val="solid"/>
          </a:ln>
        </p:spPr>
        <p:txBody>
          <a:bodyPr/>
          <a:lstStyle/>
          <a:p>
            <a:endParaRPr lang="de-DE"/>
          </a:p>
        </p:txBody>
      </p:sp>
      <p:sp>
        <p:nvSpPr>
          <p:cNvPr id="26" name="Text 24"/>
          <p:cNvSpPr/>
          <p:nvPr/>
        </p:nvSpPr>
        <p:spPr>
          <a:xfrm>
            <a:off x="713232" y="3756355"/>
            <a:ext cx="384048" cy="384048"/>
          </a:xfrm>
          <a:prstGeom prst="rect">
            <a:avLst/>
          </a:prstGeom>
          <a:noFill/>
          <a:ln/>
        </p:spPr>
        <p:txBody>
          <a:bodyPr wrap="square" lIns="0" tIns="0" rIns="0" bIns="0" rtlCol="0" anchor="ctr"/>
          <a:lstStyle/>
          <a:p>
            <a:pPr marL="0" indent="0" algn="ctr">
              <a:buNone/>
            </a:pPr>
            <a:r>
              <a:rPr lang="en-US" sz="1300" b="1" dirty="0">
                <a:solidFill>
                  <a:srgbClr val="E8590C"/>
                </a:solidFill>
                <a:latin typeface="Arial" pitchFamily="34" charset="0"/>
                <a:ea typeface="Arial" pitchFamily="34" charset="-122"/>
                <a:cs typeface="Arial" pitchFamily="34" charset="-120"/>
              </a:rPr>
              <a:t>5</a:t>
            </a:r>
            <a:endParaRPr lang="en-US" sz="1300" dirty="0"/>
          </a:p>
        </p:txBody>
      </p:sp>
      <p:sp>
        <p:nvSpPr>
          <p:cNvPr id="27" name="Text 25"/>
          <p:cNvSpPr/>
          <p:nvPr/>
        </p:nvSpPr>
        <p:spPr>
          <a:xfrm>
            <a:off x="1243584" y="3639312"/>
            <a:ext cx="3063240" cy="274320"/>
          </a:xfrm>
          <a:prstGeom prst="rect">
            <a:avLst/>
          </a:prstGeom>
          <a:noFill/>
          <a:ln/>
        </p:spPr>
        <p:txBody>
          <a:bodyPr wrap="square" lIns="0" tIns="0" rIns="0" bIns="0" rtlCol="0" anchor="ctr"/>
          <a:lstStyle/>
          <a:p>
            <a:pPr marL="0" indent="0">
              <a:buNone/>
            </a:pPr>
            <a:r>
              <a:rPr lang="en-US" sz="1250" b="1" dirty="0">
                <a:solidFill>
                  <a:srgbClr val="26262E"/>
                </a:solidFill>
                <a:latin typeface="Arial" pitchFamily="34" charset="0"/>
                <a:ea typeface="Arial" pitchFamily="34" charset="-122"/>
                <a:cs typeface="Arial" pitchFamily="34" charset="-120"/>
              </a:rPr>
              <a:t>Plan prüfen</a:t>
            </a:r>
            <a:endParaRPr lang="en-US" sz="1250" dirty="0"/>
          </a:p>
        </p:txBody>
      </p:sp>
      <p:sp>
        <p:nvSpPr>
          <p:cNvPr id="28" name="Text 26"/>
          <p:cNvSpPr/>
          <p:nvPr/>
        </p:nvSpPr>
        <p:spPr>
          <a:xfrm>
            <a:off x="1243584" y="3913632"/>
            <a:ext cx="3063240" cy="438912"/>
          </a:xfrm>
          <a:prstGeom prst="rect">
            <a:avLst/>
          </a:prstGeom>
          <a:noFill/>
          <a:ln/>
        </p:spPr>
        <p:txBody>
          <a:bodyPr wrap="square" lIns="0" tIns="0" rIns="0" bIns="0" rtlCol="0" anchor="ctr"/>
          <a:lstStyle/>
          <a:p>
            <a:pPr marL="0" indent="0">
              <a:buNone/>
            </a:pPr>
            <a:r>
              <a:rPr lang="en-US" sz="1050" dirty="0">
                <a:solidFill>
                  <a:srgbClr val="6B6B75"/>
                </a:solidFill>
                <a:latin typeface="Arial" pitchFamily="34" charset="0"/>
                <a:ea typeface="Arial" pitchFamily="34" charset="-122"/>
                <a:cs typeface="Arial" pitchFamily="34" charset="-120"/>
              </a:rPr>
              <a:t>In Work den Plan lesen, bevor ihr freigebt</a:t>
            </a:r>
            <a:endParaRPr lang="en-US" sz="1050" dirty="0"/>
          </a:p>
        </p:txBody>
      </p:sp>
      <p:sp>
        <p:nvSpPr>
          <p:cNvPr id="29" name="Shape 27"/>
          <p:cNvSpPr/>
          <p:nvPr/>
        </p:nvSpPr>
        <p:spPr>
          <a:xfrm>
            <a:off x="4736592" y="3511296"/>
            <a:ext cx="3931920" cy="896112"/>
          </a:xfrm>
          <a:prstGeom prst="roundRect">
            <a:avLst>
              <a:gd name="adj" fmla="val 6122"/>
            </a:avLst>
          </a:prstGeom>
          <a:solidFill>
            <a:srgbClr val="FFFFFF"/>
          </a:solidFill>
          <a:ln w="12700">
            <a:solidFill>
              <a:srgbClr val="E4E2DF"/>
            </a:solidFill>
            <a:prstDash val="solid"/>
          </a:ln>
        </p:spPr>
        <p:txBody>
          <a:bodyPr/>
          <a:lstStyle/>
          <a:p>
            <a:endParaRPr lang="de-DE"/>
          </a:p>
        </p:txBody>
      </p:sp>
      <p:sp>
        <p:nvSpPr>
          <p:cNvPr id="30" name="Shape 28"/>
          <p:cNvSpPr/>
          <p:nvPr/>
        </p:nvSpPr>
        <p:spPr>
          <a:xfrm>
            <a:off x="4901184" y="3767328"/>
            <a:ext cx="384048" cy="384048"/>
          </a:xfrm>
          <a:prstGeom prst="ellipse">
            <a:avLst/>
          </a:prstGeom>
          <a:solidFill>
            <a:srgbClr val="FDEEE3"/>
          </a:solidFill>
          <a:ln w="6350">
            <a:solidFill>
              <a:srgbClr val="FDEEE3"/>
            </a:solidFill>
            <a:prstDash val="solid"/>
          </a:ln>
        </p:spPr>
        <p:txBody>
          <a:bodyPr/>
          <a:lstStyle/>
          <a:p>
            <a:endParaRPr lang="de-DE"/>
          </a:p>
        </p:txBody>
      </p:sp>
      <p:sp>
        <p:nvSpPr>
          <p:cNvPr id="31" name="Text 29"/>
          <p:cNvSpPr/>
          <p:nvPr/>
        </p:nvSpPr>
        <p:spPr>
          <a:xfrm>
            <a:off x="4901184" y="3756355"/>
            <a:ext cx="384048" cy="384048"/>
          </a:xfrm>
          <a:prstGeom prst="rect">
            <a:avLst/>
          </a:prstGeom>
          <a:noFill/>
          <a:ln/>
        </p:spPr>
        <p:txBody>
          <a:bodyPr wrap="square" lIns="0" tIns="0" rIns="0" bIns="0" rtlCol="0" anchor="ctr"/>
          <a:lstStyle/>
          <a:p>
            <a:pPr marL="0" indent="0" algn="ctr">
              <a:buNone/>
            </a:pPr>
            <a:r>
              <a:rPr lang="en-US" sz="1300" b="1" dirty="0">
                <a:solidFill>
                  <a:srgbClr val="E8590C"/>
                </a:solidFill>
                <a:latin typeface="Arial" pitchFamily="34" charset="0"/>
                <a:ea typeface="Arial" pitchFamily="34" charset="-122"/>
                <a:cs typeface="Arial" pitchFamily="34" charset="-120"/>
              </a:rPr>
              <a:t>6</a:t>
            </a:r>
            <a:endParaRPr lang="en-US" sz="1300" dirty="0"/>
          </a:p>
        </p:txBody>
      </p:sp>
      <p:sp>
        <p:nvSpPr>
          <p:cNvPr id="32" name="Text 30"/>
          <p:cNvSpPr/>
          <p:nvPr/>
        </p:nvSpPr>
        <p:spPr>
          <a:xfrm>
            <a:off x="5431536" y="3639312"/>
            <a:ext cx="3063240" cy="274320"/>
          </a:xfrm>
          <a:prstGeom prst="rect">
            <a:avLst/>
          </a:prstGeom>
          <a:noFill/>
          <a:ln/>
        </p:spPr>
        <p:txBody>
          <a:bodyPr wrap="square" lIns="0" tIns="0" rIns="0" bIns="0" rtlCol="0" anchor="ctr"/>
          <a:lstStyle/>
          <a:p>
            <a:pPr marL="0" indent="0">
              <a:buNone/>
            </a:pPr>
            <a:r>
              <a:rPr lang="en-US" sz="1250" b="1" dirty="0">
                <a:solidFill>
                  <a:srgbClr val="26262E"/>
                </a:solidFill>
                <a:latin typeface="Arial" pitchFamily="34" charset="0"/>
                <a:ea typeface="Arial" pitchFamily="34" charset="-122"/>
                <a:cs typeface="Arial" pitchFamily="34" charset="-120"/>
              </a:rPr>
              <a:t>Gegenprüfen</a:t>
            </a:r>
            <a:endParaRPr lang="en-US" sz="1250" dirty="0"/>
          </a:p>
        </p:txBody>
      </p:sp>
      <p:sp>
        <p:nvSpPr>
          <p:cNvPr id="33" name="Text 31"/>
          <p:cNvSpPr/>
          <p:nvPr/>
        </p:nvSpPr>
        <p:spPr>
          <a:xfrm>
            <a:off x="5431536" y="3913632"/>
            <a:ext cx="3063240" cy="438912"/>
          </a:xfrm>
          <a:prstGeom prst="rect">
            <a:avLst/>
          </a:prstGeom>
          <a:noFill/>
          <a:ln/>
        </p:spPr>
        <p:txBody>
          <a:bodyPr wrap="square" lIns="0" tIns="0" rIns="0" bIns="0" rtlCol="0" anchor="ctr"/>
          <a:lstStyle/>
          <a:p>
            <a:pPr marL="0" indent="0">
              <a:buNone/>
            </a:pPr>
            <a:r>
              <a:rPr lang="en-US" sz="1050" dirty="0">
                <a:solidFill>
                  <a:srgbClr val="6B6B75"/>
                </a:solidFill>
                <a:latin typeface="Arial" pitchFamily="34" charset="0"/>
                <a:ea typeface="Arial" pitchFamily="34" charset="-122"/>
                <a:cs typeface="Arial" pitchFamily="34" charset="-120"/>
              </a:rPr>
              <a:t>Fakten checken - sensible Daten schützen (Opt-out!)</a:t>
            </a:r>
            <a:endParaRPr lang="en-US" sz="1050" dirty="0"/>
          </a:p>
        </p:txBody>
      </p:sp>
      <p:sp>
        <p:nvSpPr>
          <p:cNvPr id="35" name="Text 32"/>
          <p:cNvSpPr/>
          <p:nvPr/>
        </p:nvSpPr>
        <p:spPr>
          <a:xfrm>
            <a:off x="548640" y="4846320"/>
            <a:ext cx="5486400" cy="219456"/>
          </a:xfrm>
          <a:prstGeom prst="rect">
            <a:avLst/>
          </a:prstGeom>
          <a:noFill/>
          <a:ln/>
        </p:spPr>
        <p:txBody>
          <a:bodyPr wrap="square" lIns="0" tIns="0" rIns="0" bIns="0" rtlCol="0" anchor="ctr"/>
          <a:lstStyle/>
          <a:p>
            <a:pPr marL="0" indent="0">
              <a:buNone/>
            </a:pPr>
            <a:r>
              <a:rPr lang="en-US" sz="850" dirty="0">
                <a:solidFill>
                  <a:srgbClr val="6B6B75"/>
                </a:solidFill>
                <a:latin typeface="Arial" pitchFamily="34" charset="0"/>
                <a:ea typeface="Arial" pitchFamily="34" charset="-122"/>
                <a:cs typeface="Arial" pitchFamily="34" charset="-120"/>
              </a:rPr>
              <a:t>KI-Workspace · Mistral Vibe · 08.07.2026</a:t>
            </a:r>
            <a:endParaRPr lang="en-US" sz="850" dirty="0"/>
          </a:p>
        </p:txBody>
      </p:sp>
      <p:sp>
        <p:nvSpPr>
          <p:cNvPr id="36" name="Text 33"/>
          <p:cNvSpPr/>
          <p:nvPr/>
        </p:nvSpPr>
        <p:spPr>
          <a:xfrm>
            <a:off x="8046720" y="4846320"/>
            <a:ext cx="548640" cy="219456"/>
          </a:xfrm>
          <a:prstGeom prst="rect">
            <a:avLst/>
          </a:prstGeom>
          <a:noFill/>
          <a:ln/>
        </p:spPr>
        <p:txBody>
          <a:bodyPr wrap="square" lIns="0" tIns="0" rIns="0" bIns="0" rtlCol="0" anchor="ctr"/>
          <a:lstStyle/>
          <a:p>
            <a:pPr marL="0" indent="0" algn="r">
              <a:buNone/>
            </a:pPr>
            <a:r>
              <a:rPr lang="en-US" sz="850" dirty="0">
                <a:solidFill>
                  <a:srgbClr val="6B6B75"/>
                </a:solidFill>
                <a:latin typeface="Arial" pitchFamily="34" charset="0"/>
                <a:ea typeface="Arial" pitchFamily="34" charset="-122"/>
                <a:cs typeface="Arial" pitchFamily="34" charset="-120"/>
              </a:rPr>
              <a:t>2</a:t>
            </a:r>
            <a:endParaRPr lang="en-US" sz="850"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ppt_x"/>
                                          </p:val>
                                        </p:tav>
                                        <p:tav tm="100000">
                                          <p:val>
                                            <p:strVal val="#ppt_x"/>
                                          </p:val>
                                        </p:tav>
                                      </p:tavLst>
                                    </p:anim>
                                    <p:anim calcmode="lin" valueType="num">
                                      <p:cBhvr additive="base">
                                        <p:cTn id="30" dur="500" fill="hold"/>
                                        <p:tgtEl>
                                          <p:spTgt spid="9"/>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anim calcmode="lin" valueType="num">
                                      <p:cBhvr additive="base">
                                        <p:cTn id="33" dur="500" fill="hold"/>
                                        <p:tgtEl>
                                          <p:spTgt spid="10"/>
                                        </p:tgtEl>
                                        <p:attrNameLst>
                                          <p:attrName>ppt_x</p:attrName>
                                        </p:attrNameLst>
                                      </p:cBhvr>
                                      <p:tavLst>
                                        <p:tav tm="0">
                                          <p:val>
                                            <p:strVal val="#ppt_x"/>
                                          </p:val>
                                        </p:tav>
                                        <p:tav tm="100000">
                                          <p:val>
                                            <p:strVal val="#ppt_x"/>
                                          </p:val>
                                        </p:tav>
                                      </p:tavLst>
                                    </p:anim>
                                    <p:anim calcmode="lin" valueType="num">
                                      <p:cBhvr additive="base">
                                        <p:cTn id="34" dur="500" fill="hold"/>
                                        <p:tgtEl>
                                          <p:spTgt spid="10"/>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2"/>
                                        </p:tgtEl>
                                        <p:attrNameLst>
                                          <p:attrName>style.visibility</p:attrName>
                                        </p:attrNameLst>
                                      </p:cBhvr>
                                      <p:to>
                                        <p:strVal val="visible"/>
                                      </p:to>
                                    </p:set>
                                    <p:anim calcmode="lin" valueType="num">
                                      <p:cBhvr additive="base">
                                        <p:cTn id="41" dur="500" fill="hold"/>
                                        <p:tgtEl>
                                          <p:spTgt spid="12"/>
                                        </p:tgtEl>
                                        <p:attrNameLst>
                                          <p:attrName>ppt_x</p:attrName>
                                        </p:attrNameLst>
                                      </p:cBhvr>
                                      <p:tavLst>
                                        <p:tav tm="0">
                                          <p:val>
                                            <p:strVal val="#ppt_x"/>
                                          </p:val>
                                        </p:tav>
                                        <p:tav tm="100000">
                                          <p:val>
                                            <p:strVal val="#ppt_x"/>
                                          </p:val>
                                        </p:tav>
                                      </p:tavLst>
                                    </p:anim>
                                    <p:anim calcmode="lin" valueType="num">
                                      <p:cBhvr additive="base">
                                        <p:cTn id="42" dur="500" fill="hold"/>
                                        <p:tgtEl>
                                          <p:spTgt spid="12"/>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13"/>
                                        </p:tgtEl>
                                        <p:attrNameLst>
                                          <p:attrName>style.visibility</p:attrName>
                                        </p:attrNameLst>
                                      </p:cBhvr>
                                      <p:to>
                                        <p:strVal val="visible"/>
                                      </p:to>
                                    </p:set>
                                    <p:anim calcmode="lin" valueType="num">
                                      <p:cBhvr additive="base">
                                        <p:cTn id="45" dur="500" fill="hold"/>
                                        <p:tgtEl>
                                          <p:spTgt spid="13"/>
                                        </p:tgtEl>
                                        <p:attrNameLst>
                                          <p:attrName>ppt_x</p:attrName>
                                        </p:attrNameLst>
                                      </p:cBhvr>
                                      <p:tavLst>
                                        <p:tav tm="0">
                                          <p:val>
                                            <p:strVal val="#ppt_x"/>
                                          </p:val>
                                        </p:tav>
                                        <p:tav tm="100000">
                                          <p:val>
                                            <p:strVal val="#ppt_x"/>
                                          </p:val>
                                        </p:tav>
                                      </p:tavLst>
                                    </p:anim>
                                    <p:anim calcmode="lin" valueType="num">
                                      <p:cBhvr additive="base">
                                        <p:cTn id="4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anim calcmode="lin" valueType="num">
                                      <p:cBhvr additive="base">
                                        <p:cTn id="51" dur="500" fill="hold"/>
                                        <p:tgtEl>
                                          <p:spTgt spid="14"/>
                                        </p:tgtEl>
                                        <p:attrNameLst>
                                          <p:attrName>ppt_x</p:attrName>
                                        </p:attrNameLst>
                                      </p:cBhvr>
                                      <p:tavLst>
                                        <p:tav tm="0">
                                          <p:val>
                                            <p:strVal val="#ppt_x"/>
                                          </p:val>
                                        </p:tav>
                                        <p:tav tm="100000">
                                          <p:val>
                                            <p:strVal val="#ppt_x"/>
                                          </p:val>
                                        </p:tav>
                                      </p:tavLst>
                                    </p:anim>
                                    <p:anim calcmode="lin" valueType="num">
                                      <p:cBhvr additive="base">
                                        <p:cTn id="52" dur="500" fill="hold"/>
                                        <p:tgtEl>
                                          <p:spTgt spid="14"/>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15"/>
                                        </p:tgtEl>
                                        <p:attrNameLst>
                                          <p:attrName>style.visibility</p:attrName>
                                        </p:attrNameLst>
                                      </p:cBhvr>
                                      <p:to>
                                        <p:strVal val="visible"/>
                                      </p:to>
                                    </p:set>
                                    <p:anim calcmode="lin" valueType="num">
                                      <p:cBhvr additive="base">
                                        <p:cTn id="55" dur="500" fill="hold"/>
                                        <p:tgtEl>
                                          <p:spTgt spid="15"/>
                                        </p:tgtEl>
                                        <p:attrNameLst>
                                          <p:attrName>ppt_x</p:attrName>
                                        </p:attrNameLst>
                                      </p:cBhvr>
                                      <p:tavLst>
                                        <p:tav tm="0">
                                          <p:val>
                                            <p:strVal val="#ppt_x"/>
                                          </p:val>
                                        </p:tav>
                                        <p:tav tm="100000">
                                          <p:val>
                                            <p:strVal val="#ppt_x"/>
                                          </p:val>
                                        </p:tav>
                                      </p:tavLst>
                                    </p:anim>
                                    <p:anim calcmode="lin" valueType="num">
                                      <p:cBhvr additive="base">
                                        <p:cTn id="56" dur="500" fill="hold"/>
                                        <p:tgtEl>
                                          <p:spTgt spid="15"/>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16"/>
                                        </p:tgtEl>
                                        <p:attrNameLst>
                                          <p:attrName>style.visibility</p:attrName>
                                        </p:attrNameLst>
                                      </p:cBhvr>
                                      <p:to>
                                        <p:strVal val="visible"/>
                                      </p:to>
                                    </p:set>
                                    <p:anim calcmode="lin" valueType="num">
                                      <p:cBhvr additive="base">
                                        <p:cTn id="59" dur="500" fill="hold"/>
                                        <p:tgtEl>
                                          <p:spTgt spid="16"/>
                                        </p:tgtEl>
                                        <p:attrNameLst>
                                          <p:attrName>ppt_x</p:attrName>
                                        </p:attrNameLst>
                                      </p:cBhvr>
                                      <p:tavLst>
                                        <p:tav tm="0">
                                          <p:val>
                                            <p:strVal val="#ppt_x"/>
                                          </p:val>
                                        </p:tav>
                                        <p:tav tm="100000">
                                          <p:val>
                                            <p:strVal val="#ppt_x"/>
                                          </p:val>
                                        </p:tav>
                                      </p:tavLst>
                                    </p:anim>
                                    <p:anim calcmode="lin" valueType="num">
                                      <p:cBhvr additive="base">
                                        <p:cTn id="60" dur="500" fill="hold"/>
                                        <p:tgtEl>
                                          <p:spTgt spid="16"/>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17"/>
                                        </p:tgtEl>
                                        <p:attrNameLst>
                                          <p:attrName>style.visibility</p:attrName>
                                        </p:attrNameLst>
                                      </p:cBhvr>
                                      <p:to>
                                        <p:strVal val="visible"/>
                                      </p:to>
                                    </p:set>
                                    <p:anim calcmode="lin" valueType="num">
                                      <p:cBhvr additive="base">
                                        <p:cTn id="63" dur="500" fill="hold"/>
                                        <p:tgtEl>
                                          <p:spTgt spid="17"/>
                                        </p:tgtEl>
                                        <p:attrNameLst>
                                          <p:attrName>ppt_x</p:attrName>
                                        </p:attrNameLst>
                                      </p:cBhvr>
                                      <p:tavLst>
                                        <p:tav tm="0">
                                          <p:val>
                                            <p:strVal val="#ppt_x"/>
                                          </p:val>
                                        </p:tav>
                                        <p:tav tm="100000">
                                          <p:val>
                                            <p:strVal val="#ppt_x"/>
                                          </p:val>
                                        </p:tav>
                                      </p:tavLst>
                                    </p:anim>
                                    <p:anim calcmode="lin" valueType="num">
                                      <p:cBhvr additive="base">
                                        <p:cTn id="64" dur="500" fill="hold"/>
                                        <p:tgtEl>
                                          <p:spTgt spid="17"/>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18"/>
                                        </p:tgtEl>
                                        <p:attrNameLst>
                                          <p:attrName>style.visibility</p:attrName>
                                        </p:attrNameLst>
                                      </p:cBhvr>
                                      <p:to>
                                        <p:strVal val="visible"/>
                                      </p:to>
                                    </p:set>
                                    <p:anim calcmode="lin" valueType="num">
                                      <p:cBhvr additive="base">
                                        <p:cTn id="67" dur="500" fill="hold"/>
                                        <p:tgtEl>
                                          <p:spTgt spid="18"/>
                                        </p:tgtEl>
                                        <p:attrNameLst>
                                          <p:attrName>ppt_x</p:attrName>
                                        </p:attrNameLst>
                                      </p:cBhvr>
                                      <p:tavLst>
                                        <p:tav tm="0">
                                          <p:val>
                                            <p:strVal val="#ppt_x"/>
                                          </p:val>
                                        </p:tav>
                                        <p:tav tm="100000">
                                          <p:val>
                                            <p:strVal val="#ppt_x"/>
                                          </p:val>
                                        </p:tav>
                                      </p:tavLst>
                                    </p:anim>
                                    <p:anim calcmode="lin" valueType="num">
                                      <p:cBhvr additive="base">
                                        <p:cTn id="6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9"/>
                                        </p:tgtEl>
                                        <p:attrNameLst>
                                          <p:attrName>style.visibility</p:attrName>
                                        </p:attrNameLst>
                                      </p:cBhvr>
                                      <p:to>
                                        <p:strVal val="visible"/>
                                      </p:to>
                                    </p:set>
                                    <p:anim calcmode="lin" valueType="num">
                                      <p:cBhvr additive="base">
                                        <p:cTn id="73" dur="500" fill="hold"/>
                                        <p:tgtEl>
                                          <p:spTgt spid="19"/>
                                        </p:tgtEl>
                                        <p:attrNameLst>
                                          <p:attrName>ppt_x</p:attrName>
                                        </p:attrNameLst>
                                      </p:cBhvr>
                                      <p:tavLst>
                                        <p:tav tm="0">
                                          <p:val>
                                            <p:strVal val="#ppt_x"/>
                                          </p:val>
                                        </p:tav>
                                        <p:tav tm="100000">
                                          <p:val>
                                            <p:strVal val="#ppt_x"/>
                                          </p:val>
                                        </p:tav>
                                      </p:tavLst>
                                    </p:anim>
                                    <p:anim calcmode="lin" valueType="num">
                                      <p:cBhvr additive="base">
                                        <p:cTn id="74" dur="500" fill="hold"/>
                                        <p:tgtEl>
                                          <p:spTgt spid="19"/>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20"/>
                                        </p:tgtEl>
                                        <p:attrNameLst>
                                          <p:attrName>style.visibility</p:attrName>
                                        </p:attrNameLst>
                                      </p:cBhvr>
                                      <p:to>
                                        <p:strVal val="visible"/>
                                      </p:to>
                                    </p:set>
                                    <p:anim calcmode="lin" valueType="num">
                                      <p:cBhvr additive="base">
                                        <p:cTn id="77" dur="500" fill="hold"/>
                                        <p:tgtEl>
                                          <p:spTgt spid="20"/>
                                        </p:tgtEl>
                                        <p:attrNameLst>
                                          <p:attrName>ppt_x</p:attrName>
                                        </p:attrNameLst>
                                      </p:cBhvr>
                                      <p:tavLst>
                                        <p:tav tm="0">
                                          <p:val>
                                            <p:strVal val="#ppt_x"/>
                                          </p:val>
                                        </p:tav>
                                        <p:tav tm="100000">
                                          <p:val>
                                            <p:strVal val="#ppt_x"/>
                                          </p:val>
                                        </p:tav>
                                      </p:tavLst>
                                    </p:anim>
                                    <p:anim calcmode="lin" valueType="num">
                                      <p:cBhvr additive="base">
                                        <p:cTn id="78" dur="500" fill="hold"/>
                                        <p:tgtEl>
                                          <p:spTgt spid="20"/>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21"/>
                                        </p:tgtEl>
                                        <p:attrNameLst>
                                          <p:attrName>style.visibility</p:attrName>
                                        </p:attrNameLst>
                                      </p:cBhvr>
                                      <p:to>
                                        <p:strVal val="visible"/>
                                      </p:to>
                                    </p:set>
                                    <p:anim calcmode="lin" valueType="num">
                                      <p:cBhvr additive="base">
                                        <p:cTn id="81" dur="500" fill="hold"/>
                                        <p:tgtEl>
                                          <p:spTgt spid="21"/>
                                        </p:tgtEl>
                                        <p:attrNameLst>
                                          <p:attrName>ppt_x</p:attrName>
                                        </p:attrNameLst>
                                      </p:cBhvr>
                                      <p:tavLst>
                                        <p:tav tm="0">
                                          <p:val>
                                            <p:strVal val="#ppt_x"/>
                                          </p:val>
                                        </p:tav>
                                        <p:tav tm="100000">
                                          <p:val>
                                            <p:strVal val="#ppt_x"/>
                                          </p:val>
                                        </p:tav>
                                      </p:tavLst>
                                    </p:anim>
                                    <p:anim calcmode="lin" valueType="num">
                                      <p:cBhvr additive="base">
                                        <p:cTn id="82" dur="500" fill="hold"/>
                                        <p:tgtEl>
                                          <p:spTgt spid="21"/>
                                        </p:tgtEl>
                                        <p:attrNameLst>
                                          <p:attrName>ppt_y</p:attrName>
                                        </p:attrNameLst>
                                      </p:cBhvr>
                                      <p:tavLst>
                                        <p:tav tm="0">
                                          <p:val>
                                            <p:strVal val="1+#ppt_h/2"/>
                                          </p:val>
                                        </p:tav>
                                        <p:tav tm="100000">
                                          <p:val>
                                            <p:strVal val="#ppt_y"/>
                                          </p:val>
                                        </p:tav>
                                      </p:tavLst>
                                    </p:anim>
                                  </p:childTnLst>
                                </p:cTn>
                              </p:par>
                              <p:par>
                                <p:cTn id="83" presetID="2" presetClass="entr" presetSubtype="4" fill="hold" grpId="0" nodeType="withEffect">
                                  <p:stCondLst>
                                    <p:cond delay="0"/>
                                  </p:stCondLst>
                                  <p:childTnLst>
                                    <p:set>
                                      <p:cBhvr>
                                        <p:cTn id="84" dur="1" fill="hold">
                                          <p:stCondLst>
                                            <p:cond delay="0"/>
                                          </p:stCondLst>
                                        </p:cTn>
                                        <p:tgtEl>
                                          <p:spTgt spid="22"/>
                                        </p:tgtEl>
                                        <p:attrNameLst>
                                          <p:attrName>style.visibility</p:attrName>
                                        </p:attrNameLst>
                                      </p:cBhvr>
                                      <p:to>
                                        <p:strVal val="visible"/>
                                      </p:to>
                                    </p:set>
                                    <p:anim calcmode="lin" valueType="num">
                                      <p:cBhvr additive="base">
                                        <p:cTn id="85" dur="500" fill="hold"/>
                                        <p:tgtEl>
                                          <p:spTgt spid="22"/>
                                        </p:tgtEl>
                                        <p:attrNameLst>
                                          <p:attrName>ppt_x</p:attrName>
                                        </p:attrNameLst>
                                      </p:cBhvr>
                                      <p:tavLst>
                                        <p:tav tm="0">
                                          <p:val>
                                            <p:strVal val="#ppt_x"/>
                                          </p:val>
                                        </p:tav>
                                        <p:tav tm="100000">
                                          <p:val>
                                            <p:strVal val="#ppt_x"/>
                                          </p:val>
                                        </p:tav>
                                      </p:tavLst>
                                    </p:anim>
                                    <p:anim calcmode="lin" valueType="num">
                                      <p:cBhvr additive="base">
                                        <p:cTn id="86" dur="500" fill="hold"/>
                                        <p:tgtEl>
                                          <p:spTgt spid="22"/>
                                        </p:tgtEl>
                                        <p:attrNameLst>
                                          <p:attrName>ppt_y</p:attrName>
                                        </p:attrNameLst>
                                      </p:cBhvr>
                                      <p:tavLst>
                                        <p:tav tm="0">
                                          <p:val>
                                            <p:strVal val="1+#ppt_h/2"/>
                                          </p:val>
                                        </p:tav>
                                        <p:tav tm="100000">
                                          <p:val>
                                            <p:strVal val="#ppt_y"/>
                                          </p:val>
                                        </p:tav>
                                      </p:tavLst>
                                    </p:anim>
                                  </p:childTnLst>
                                </p:cTn>
                              </p:par>
                              <p:par>
                                <p:cTn id="87" presetID="2" presetClass="entr" presetSubtype="4" fill="hold" grpId="0" nodeType="withEffect">
                                  <p:stCondLst>
                                    <p:cond delay="0"/>
                                  </p:stCondLst>
                                  <p:childTnLst>
                                    <p:set>
                                      <p:cBhvr>
                                        <p:cTn id="88" dur="1" fill="hold">
                                          <p:stCondLst>
                                            <p:cond delay="0"/>
                                          </p:stCondLst>
                                        </p:cTn>
                                        <p:tgtEl>
                                          <p:spTgt spid="23"/>
                                        </p:tgtEl>
                                        <p:attrNameLst>
                                          <p:attrName>style.visibility</p:attrName>
                                        </p:attrNameLst>
                                      </p:cBhvr>
                                      <p:to>
                                        <p:strVal val="visible"/>
                                      </p:to>
                                    </p:set>
                                    <p:anim calcmode="lin" valueType="num">
                                      <p:cBhvr additive="base">
                                        <p:cTn id="89" dur="500" fill="hold"/>
                                        <p:tgtEl>
                                          <p:spTgt spid="23"/>
                                        </p:tgtEl>
                                        <p:attrNameLst>
                                          <p:attrName>ppt_x</p:attrName>
                                        </p:attrNameLst>
                                      </p:cBhvr>
                                      <p:tavLst>
                                        <p:tav tm="0">
                                          <p:val>
                                            <p:strVal val="#ppt_x"/>
                                          </p:val>
                                        </p:tav>
                                        <p:tav tm="100000">
                                          <p:val>
                                            <p:strVal val="#ppt_x"/>
                                          </p:val>
                                        </p:tav>
                                      </p:tavLst>
                                    </p:anim>
                                    <p:anim calcmode="lin" valueType="num">
                                      <p:cBhvr additive="base">
                                        <p:cTn id="90"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2" presetClass="entr" presetSubtype="4" fill="hold" grpId="0" nodeType="clickEffect">
                                  <p:stCondLst>
                                    <p:cond delay="0"/>
                                  </p:stCondLst>
                                  <p:childTnLst>
                                    <p:set>
                                      <p:cBhvr>
                                        <p:cTn id="94" dur="1" fill="hold">
                                          <p:stCondLst>
                                            <p:cond delay="0"/>
                                          </p:stCondLst>
                                        </p:cTn>
                                        <p:tgtEl>
                                          <p:spTgt spid="24"/>
                                        </p:tgtEl>
                                        <p:attrNameLst>
                                          <p:attrName>style.visibility</p:attrName>
                                        </p:attrNameLst>
                                      </p:cBhvr>
                                      <p:to>
                                        <p:strVal val="visible"/>
                                      </p:to>
                                    </p:set>
                                    <p:anim calcmode="lin" valueType="num">
                                      <p:cBhvr additive="base">
                                        <p:cTn id="95" dur="500" fill="hold"/>
                                        <p:tgtEl>
                                          <p:spTgt spid="24"/>
                                        </p:tgtEl>
                                        <p:attrNameLst>
                                          <p:attrName>ppt_x</p:attrName>
                                        </p:attrNameLst>
                                      </p:cBhvr>
                                      <p:tavLst>
                                        <p:tav tm="0">
                                          <p:val>
                                            <p:strVal val="#ppt_x"/>
                                          </p:val>
                                        </p:tav>
                                        <p:tav tm="100000">
                                          <p:val>
                                            <p:strVal val="#ppt_x"/>
                                          </p:val>
                                        </p:tav>
                                      </p:tavLst>
                                    </p:anim>
                                    <p:anim calcmode="lin" valueType="num">
                                      <p:cBhvr additive="base">
                                        <p:cTn id="96" dur="500" fill="hold"/>
                                        <p:tgtEl>
                                          <p:spTgt spid="24"/>
                                        </p:tgtEl>
                                        <p:attrNameLst>
                                          <p:attrName>ppt_y</p:attrName>
                                        </p:attrNameLst>
                                      </p:cBhvr>
                                      <p:tavLst>
                                        <p:tav tm="0">
                                          <p:val>
                                            <p:strVal val="1+#ppt_h/2"/>
                                          </p:val>
                                        </p:tav>
                                        <p:tav tm="100000">
                                          <p:val>
                                            <p:strVal val="#ppt_y"/>
                                          </p:val>
                                        </p:tav>
                                      </p:tavLst>
                                    </p:anim>
                                  </p:childTnLst>
                                </p:cTn>
                              </p:par>
                              <p:par>
                                <p:cTn id="97" presetID="2" presetClass="entr" presetSubtype="4" fill="hold" grpId="0" nodeType="withEffect">
                                  <p:stCondLst>
                                    <p:cond delay="0"/>
                                  </p:stCondLst>
                                  <p:childTnLst>
                                    <p:set>
                                      <p:cBhvr>
                                        <p:cTn id="98" dur="1" fill="hold">
                                          <p:stCondLst>
                                            <p:cond delay="0"/>
                                          </p:stCondLst>
                                        </p:cTn>
                                        <p:tgtEl>
                                          <p:spTgt spid="25"/>
                                        </p:tgtEl>
                                        <p:attrNameLst>
                                          <p:attrName>style.visibility</p:attrName>
                                        </p:attrNameLst>
                                      </p:cBhvr>
                                      <p:to>
                                        <p:strVal val="visible"/>
                                      </p:to>
                                    </p:set>
                                    <p:anim calcmode="lin" valueType="num">
                                      <p:cBhvr additive="base">
                                        <p:cTn id="99" dur="500" fill="hold"/>
                                        <p:tgtEl>
                                          <p:spTgt spid="25"/>
                                        </p:tgtEl>
                                        <p:attrNameLst>
                                          <p:attrName>ppt_x</p:attrName>
                                        </p:attrNameLst>
                                      </p:cBhvr>
                                      <p:tavLst>
                                        <p:tav tm="0">
                                          <p:val>
                                            <p:strVal val="#ppt_x"/>
                                          </p:val>
                                        </p:tav>
                                        <p:tav tm="100000">
                                          <p:val>
                                            <p:strVal val="#ppt_x"/>
                                          </p:val>
                                        </p:tav>
                                      </p:tavLst>
                                    </p:anim>
                                    <p:anim calcmode="lin" valueType="num">
                                      <p:cBhvr additive="base">
                                        <p:cTn id="100" dur="500" fill="hold"/>
                                        <p:tgtEl>
                                          <p:spTgt spid="25"/>
                                        </p:tgtEl>
                                        <p:attrNameLst>
                                          <p:attrName>ppt_y</p:attrName>
                                        </p:attrNameLst>
                                      </p:cBhvr>
                                      <p:tavLst>
                                        <p:tav tm="0">
                                          <p:val>
                                            <p:strVal val="1+#ppt_h/2"/>
                                          </p:val>
                                        </p:tav>
                                        <p:tav tm="100000">
                                          <p:val>
                                            <p:strVal val="#ppt_y"/>
                                          </p:val>
                                        </p:tav>
                                      </p:tavLst>
                                    </p:anim>
                                  </p:childTnLst>
                                </p:cTn>
                              </p:par>
                              <p:par>
                                <p:cTn id="101" presetID="2" presetClass="entr" presetSubtype="4" fill="hold" grpId="0" nodeType="withEffect">
                                  <p:stCondLst>
                                    <p:cond delay="0"/>
                                  </p:stCondLst>
                                  <p:childTnLst>
                                    <p:set>
                                      <p:cBhvr>
                                        <p:cTn id="102" dur="1" fill="hold">
                                          <p:stCondLst>
                                            <p:cond delay="0"/>
                                          </p:stCondLst>
                                        </p:cTn>
                                        <p:tgtEl>
                                          <p:spTgt spid="26"/>
                                        </p:tgtEl>
                                        <p:attrNameLst>
                                          <p:attrName>style.visibility</p:attrName>
                                        </p:attrNameLst>
                                      </p:cBhvr>
                                      <p:to>
                                        <p:strVal val="visible"/>
                                      </p:to>
                                    </p:set>
                                    <p:anim calcmode="lin" valueType="num">
                                      <p:cBhvr additive="base">
                                        <p:cTn id="103" dur="500" fill="hold"/>
                                        <p:tgtEl>
                                          <p:spTgt spid="26"/>
                                        </p:tgtEl>
                                        <p:attrNameLst>
                                          <p:attrName>ppt_x</p:attrName>
                                        </p:attrNameLst>
                                      </p:cBhvr>
                                      <p:tavLst>
                                        <p:tav tm="0">
                                          <p:val>
                                            <p:strVal val="#ppt_x"/>
                                          </p:val>
                                        </p:tav>
                                        <p:tav tm="100000">
                                          <p:val>
                                            <p:strVal val="#ppt_x"/>
                                          </p:val>
                                        </p:tav>
                                      </p:tavLst>
                                    </p:anim>
                                    <p:anim calcmode="lin" valueType="num">
                                      <p:cBhvr additive="base">
                                        <p:cTn id="104" dur="500" fill="hold"/>
                                        <p:tgtEl>
                                          <p:spTgt spid="26"/>
                                        </p:tgtEl>
                                        <p:attrNameLst>
                                          <p:attrName>ppt_y</p:attrName>
                                        </p:attrNameLst>
                                      </p:cBhvr>
                                      <p:tavLst>
                                        <p:tav tm="0">
                                          <p:val>
                                            <p:strVal val="1+#ppt_h/2"/>
                                          </p:val>
                                        </p:tav>
                                        <p:tav tm="100000">
                                          <p:val>
                                            <p:strVal val="#ppt_y"/>
                                          </p:val>
                                        </p:tav>
                                      </p:tavLst>
                                    </p:anim>
                                  </p:childTnLst>
                                </p:cTn>
                              </p:par>
                              <p:par>
                                <p:cTn id="105" presetID="2" presetClass="entr" presetSubtype="4" fill="hold" grpId="0" nodeType="withEffect">
                                  <p:stCondLst>
                                    <p:cond delay="0"/>
                                  </p:stCondLst>
                                  <p:childTnLst>
                                    <p:set>
                                      <p:cBhvr>
                                        <p:cTn id="106" dur="1" fill="hold">
                                          <p:stCondLst>
                                            <p:cond delay="0"/>
                                          </p:stCondLst>
                                        </p:cTn>
                                        <p:tgtEl>
                                          <p:spTgt spid="27"/>
                                        </p:tgtEl>
                                        <p:attrNameLst>
                                          <p:attrName>style.visibility</p:attrName>
                                        </p:attrNameLst>
                                      </p:cBhvr>
                                      <p:to>
                                        <p:strVal val="visible"/>
                                      </p:to>
                                    </p:set>
                                    <p:anim calcmode="lin" valueType="num">
                                      <p:cBhvr additive="base">
                                        <p:cTn id="107" dur="500" fill="hold"/>
                                        <p:tgtEl>
                                          <p:spTgt spid="27"/>
                                        </p:tgtEl>
                                        <p:attrNameLst>
                                          <p:attrName>ppt_x</p:attrName>
                                        </p:attrNameLst>
                                      </p:cBhvr>
                                      <p:tavLst>
                                        <p:tav tm="0">
                                          <p:val>
                                            <p:strVal val="#ppt_x"/>
                                          </p:val>
                                        </p:tav>
                                        <p:tav tm="100000">
                                          <p:val>
                                            <p:strVal val="#ppt_x"/>
                                          </p:val>
                                        </p:tav>
                                      </p:tavLst>
                                    </p:anim>
                                    <p:anim calcmode="lin" valueType="num">
                                      <p:cBhvr additive="base">
                                        <p:cTn id="108" dur="500" fill="hold"/>
                                        <p:tgtEl>
                                          <p:spTgt spid="27"/>
                                        </p:tgtEl>
                                        <p:attrNameLst>
                                          <p:attrName>ppt_y</p:attrName>
                                        </p:attrNameLst>
                                      </p:cBhvr>
                                      <p:tavLst>
                                        <p:tav tm="0">
                                          <p:val>
                                            <p:strVal val="1+#ppt_h/2"/>
                                          </p:val>
                                        </p:tav>
                                        <p:tav tm="100000">
                                          <p:val>
                                            <p:strVal val="#ppt_y"/>
                                          </p:val>
                                        </p:tav>
                                      </p:tavLst>
                                    </p:anim>
                                  </p:childTnLst>
                                </p:cTn>
                              </p:par>
                              <p:par>
                                <p:cTn id="109" presetID="2" presetClass="entr" presetSubtype="4" fill="hold" grpId="0" nodeType="withEffect">
                                  <p:stCondLst>
                                    <p:cond delay="0"/>
                                  </p:stCondLst>
                                  <p:childTnLst>
                                    <p:set>
                                      <p:cBhvr>
                                        <p:cTn id="110" dur="1" fill="hold">
                                          <p:stCondLst>
                                            <p:cond delay="0"/>
                                          </p:stCondLst>
                                        </p:cTn>
                                        <p:tgtEl>
                                          <p:spTgt spid="28"/>
                                        </p:tgtEl>
                                        <p:attrNameLst>
                                          <p:attrName>style.visibility</p:attrName>
                                        </p:attrNameLst>
                                      </p:cBhvr>
                                      <p:to>
                                        <p:strVal val="visible"/>
                                      </p:to>
                                    </p:set>
                                    <p:anim calcmode="lin" valueType="num">
                                      <p:cBhvr additive="base">
                                        <p:cTn id="111" dur="500" fill="hold"/>
                                        <p:tgtEl>
                                          <p:spTgt spid="28"/>
                                        </p:tgtEl>
                                        <p:attrNameLst>
                                          <p:attrName>ppt_x</p:attrName>
                                        </p:attrNameLst>
                                      </p:cBhvr>
                                      <p:tavLst>
                                        <p:tav tm="0">
                                          <p:val>
                                            <p:strVal val="#ppt_x"/>
                                          </p:val>
                                        </p:tav>
                                        <p:tav tm="100000">
                                          <p:val>
                                            <p:strVal val="#ppt_x"/>
                                          </p:val>
                                        </p:tav>
                                      </p:tavLst>
                                    </p:anim>
                                    <p:anim calcmode="lin" valueType="num">
                                      <p:cBhvr additive="base">
                                        <p:cTn id="112"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presetID="2" presetClass="entr" presetSubtype="4" fill="hold" grpId="0" nodeType="clickEffect">
                                  <p:stCondLst>
                                    <p:cond delay="0"/>
                                  </p:stCondLst>
                                  <p:childTnLst>
                                    <p:set>
                                      <p:cBhvr>
                                        <p:cTn id="116" dur="1" fill="hold">
                                          <p:stCondLst>
                                            <p:cond delay="0"/>
                                          </p:stCondLst>
                                        </p:cTn>
                                        <p:tgtEl>
                                          <p:spTgt spid="29"/>
                                        </p:tgtEl>
                                        <p:attrNameLst>
                                          <p:attrName>style.visibility</p:attrName>
                                        </p:attrNameLst>
                                      </p:cBhvr>
                                      <p:to>
                                        <p:strVal val="visible"/>
                                      </p:to>
                                    </p:set>
                                    <p:anim calcmode="lin" valueType="num">
                                      <p:cBhvr additive="base">
                                        <p:cTn id="117" dur="500" fill="hold"/>
                                        <p:tgtEl>
                                          <p:spTgt spid="29"/>
                                        </p:tgtEl>
                                        <p:attrNameLst>
                                          <p:attrName>ppt_x</p:attrName>
                                        </p:attrNameLst>
                                      </p:cBhvr>
                                      <p:tavLst>
                                        <p:tav tm="0">
                                          <p:val>
                                            <p:strVal val="#ppt_x"/>
                                          </p:val>
                                        </p:tav>
                                        <p:tav tm="100000">
                                          <p:val>
                                            <p:strVal val="#ppt_x"/>
                                          </p:val>
                                        </p:tav>
                                      </p:tavLst>
                                    </p:anim>
                                    <p:anim calcmode="lin" valueType="num">
                                      <p:cBhvr additive="base">
                                        <p:cTn id="118" dur="500" fill="hold"/>
                                        <p:tgtEl>
                                          <p:spTgt spid="29"/>
                                        </p:tgtEl>
                                        <p:attrNameLst>
                                          <p:attrName>ppt_y</p:attrName>
                                        </p:attrNameLst>
                                      </p:cBhvr>
                                      <p:tavLst>
                                        <p:tav tm="0">
                                          <p:val>
                                            <p:strVal val="1+#ppt_h/2"/>
                                          </p:val>
                                        </p:tav>
                                        <p:tav tm="100000">
                                          <p:val>
                                            <p:strVal val="#ppt_y"/>
                                          </p:val>
                                        </p:tav>
                                      </p:tavLst>
                                    </p:anim>
                                  </p:childTnLst>
                                </p:cTn>
                              </p:par>
                              <p:par>
                                <p:cTn id="119" presetID="2" presetClass="entr" presetSubtype="4" fill="hold" grpId="0" nodeType="withEffect">
                                  <p:stCondLst>
                                    <p:cond delay="0"/>
                                  </p:stCondLst>
                                  <p:childTnLst>
                                    <p:set>
                                      <p:cBhvr>
                                        <p:cTn id="120" dur="1" fill="hold">
                                          <p:stCondLst>
                                            <p:cond delay="0"/>
                                          </p:stCondLst>
                                        </p:cTn>
                                        <p:tgtEl>
                                          <p:spTgt spid="30"/>
                                        </p:tgtEl>
                                        <p:attrNameLst>
                                          <p:attrName>style.visibility</p:attrName>
                                        </p:attrNameLst>
                                      </p:cBhvr>
                                      <p:to>
                                        <p:strVal val="visible"/>
                                      </p:to>
                                    </p:set>
                                    <p:anim calcmode="lin" valueType="num">
                                      <p:cBhvr additive="base">
                                        <p:cTn id="121" dur="500" fill="hold"/>
                                        <p:tgtEl>
                                          <p:spTgt spid="30"/>
                                        </p:tgtEl>
                                        <p:attrNameLst>
                                          <p:attrName>ppt_x</p:attrName>
                                        </p:attrNameLst>
                                      </p:cBhvr>
                                      <p:tavLst>
                                        <p:tav tm="0">
                                          <p:val>
                                            <p:strVal val="#ppt_x"/>
                                          </p:val>
                                        </p:tav>
                                        <p:tav tm="100000">
                                          <p:val>
                                            <p:strVal val="#ppt_x"/>
                                          </p:val>
                                        </p:tav>
                                      </p:tavLst>
                                    </p:anim>
                                    <p:anim calcmode="lin" valueType="num">
                                      <p:cBhvr additive="base">
                                        <p:cTn id="122" dur="500" fill="hold"/>
                                        <p:tgtEl>
                                          <p:spTgt spid="30"/>
                                        </p:tgtEl>
                                        <p:attrNameLst>
                                          <p:attrName>ppt_y</p:attrName>
                                        </p:attrNameLst>
                                      </p:cBhvr>
                                      <p:tavLst>
                                        <p:tav tm="0">
                                          <p:val>
                                            <p:strVal val="1+#ppt_h/2"/>
                                          </p:val>
                                        </p:tav>
                                        <p:tav tm="100000">
                                          <p:val>
                                            <p:strVal val="#ppt_y"/>
                                          </p:val>
                                        </p:tav>
                                      </p:tavLst>
                                    </p:anim>
                                  </p:childTnLst>
                                </p:cTn>
                              </p:par>
                              <p:par>
                                <p:cTn id="123" presetID="2" presetClass="entr" presetSubtype="4" fill="hold" grpId="0" nodeType="withEffect">
                                  <p:stCondLst>
                                    <p:cond delay="0"/>
                                  </p:stCondLst>
                                  <p:childTnLst>
                                    <p:set>
                                      <p:cBhvr>
                                        <p:cTn id="124" dur="1" fill="hold">
                                          <p:stCondLst>
                                            <p:cond delay="0"/>
                                          </p:stCondLst>
                                        </p:cTn>
                                        <p:tgtEl>
                                          <p:spTgt spid="31"/>
                                        </p:tgtEl>
                                        <p:attrNameLst>
                                          <p:attrName>style.visibility</p:attrName>
                                        </p:attrNameLst>
                                      </p:cBhvr>
                                      <p:to>
                                        <p:strVal val="visible"/>
                                      </p:to>
                                    </p:set>
                                    <p:anim calcmode="lin" valueType="num">
                                      <p:cBhvr additive="base">
                                        <p:cTn id="125" dur="500" fill="hold"/>
                                        <p:tgtEl>
                                          <p:spTgt spid="31"/>
                                        </p:tgtEl>
                                        <p:attrNameLst>
                                          <p:attrName>ppt_x</p:attrName>
                                        </p:attrNameLst>
                                      </p:cBhvr>
                                      <p:tavLst>
                                        <p:tav tm="0">
                                          <p:val>
                                            <p:strVal val="#ppt_x"/>
                                          </p:val>
                                        </p:tav>
                                        <p:tav tm="100000">
                                          <p:val>
                                            <p:strVal val="#ppt_x"/>
                                          </p:val>
                                        </p:tav>
                                      </p:tavLst>
                                    </p:anim>
                                    <p:anim calcmode="lin" valueType="num">
                                      <p:cBhvr additive="base">
                                        <p:cTn id="126" dur="500" fill="hold"/>
                                        <p:tgtEl>
                                          <p:spTgt spid="31"/>
                                        </p:tgtEl>
                                        <p:attrNameLst>
                                          <p:attrName>ppt_y</p:attrName>
                                        </p:attrNameLst>
                                      </p:cBhvr>
                                      <p:tavLst>
                                        <p:tav tm="0">
                                          <p:val>
                                            <p:strVal val="1+#ppt_h/2"/>
                                          </p:val>
                                        </p:tav>
                                        <p:tav tm="100000">
                                          <p:val>
                                            <p:strVal val="#ppt_y"/>
                                          </p:val>
                                        </p:tav>
                                      </p:tavLst>
                                    </p:anim>
                                  </p:childTnLst>
                                </p:cTn>
                              </p:par>
                              <p:par>
                                <p:cTn id="127" presetID="2" presetClass="entr" presetSubtype="4" fill="hold" grpId="0" nodeType="withEffect">
                                  <p:stCondLst>
                                    <p:cond delay="0"/>
                                  </p:stCondLst>
                                  <p:childTnLst>
                                    <p:set>
                                      <p:cBhvr>
                                        <p:cTn id="128" dur="1" fill="hold">
                                          <p:stCondLst>
                                            <p:cond delay="0"/>
                                          </p:stCondLst>
                                        </p:cTn>
                                        <p:tgtEl>
                                          <p:spTgt spid="32"/>
                                        </p:tgtEl>
                                        <p:attrNameLst>
                                          <p:attrName>style.visibility</p:attrName>
                                        </p:attrNameLst>
                                      </p:cBhvr>
                                      <p:to>
                                        <p:strVal val="visible"/>
                                      </p:to>
                                    </p:set>
                                    <p:anim calcmode="lin" valueType="num">
                                      <p:cBhvr additive="base">
                                        <p:cTn id="129" dur="500" fill="hold"/>
                                        <p:tgtEl>
                                          <p:spTgt spid="32"/>
                                        </p:tgtEl>
                                        <p:attrNameLst>
                                          <p:attrName>ppt_x</p:attrName>
                                        </p:attrNameLst>
                                      </p:cBhvr>
                                      <p:tavLst>
                                        <p:tav tm="0">
                                          <p:val>
                                            <p:strVal val="#ppt_x"/>
                                          </p:val>
                                        </p:tav>
                                        <p:tav tm="100000">
                                          <p:val>
                                            <p:strVal val="#ppt_x"/>
                                          </p:val>
                                        </p:tav>
                                      </p:tavLst>
                                    </p:anim>
                                    <p:anim calcmode="lin" valueType="num">
                                      <p:cBhvr additive="base">
                                        <p:cTn id="130" dur="500" fill="hold"/>
                                        <p:tgtEl>
                                          <p:spTgt spid="32"/>
                                        </p:tgtEl>
                                        <p:attrNameLst>
                                          <p:attrName>ppt_y</p:attrName>
                                        </p:attrNameLst>
                                      </p:cBhvr>
                                      <p:tavLst>
                                        <p:tav tm="0">
                                          <p:val>
                                            <p:strVal val="1+#ppt_h/2"/>
                                          </p:val>
                                        </p:tav>
                                        <p:tav tm="100000">
                                          <p:val>
                                            <p:strVal val="#ppt_y"/>
                                          </p:val>
                                        </p:tav>
                                      </p:tavLst>
                                    </p:anim>
                                  </p:childTnLst>
                                </p:cTn>
                              </p:par>
                              <p:par>
                                <p:cTn id="131" presetID="2" presetClass="entr" presetSubtype="4" fill="hold" grpId="0" nodeType="withEffect">
                                  <p:stCondLst>
                                    <p:cond delay="0"/>
                                  </p:stCondLst>
                                  <p:childTnLst>
                                    <p:set>
                                      <p:cBhvr>
                                        <p:cTn id="132" dur="1" fill="hold">
                                          <p:stCondLst>
                                            <p:cond delay="0"/>
                                          </p:stCondLst>
                                        </p:cTn>
                                        <p:tgtEl>
                                          <p:spTgt spid="33"/>
                                        </p:tgtEl>
                                        <p:attrNameLst>
                                          <p:attrName>style.visibility</p:attrName>
                                        </p:attrNameLst>
                                      </p:cBhvr>
                                      <p:to>
                                        <p:strVal val="visible"/>
                                      </p:to>
                                    </p:set>
                                    <p:anim calcmode="lin" valueType="num">
                                      <p:cBhvr additive="base">
                                        <p:cTn id="133" dur="500" fill="hold"/>
                                        <p:tgtEl>
                                          <p:spTgt spid="33"/>
                                        </p:tgtEl>
                                        <p:attrNameLst>
                                          <p:attrName>ppt_x</p:attrName>
                                        </p:attrNameLst>
                                      </p:cBhvr>
                                      <p:tavLst>
                                        <p:tav tm="0">
                                          <p:val>
                                            <p:strVal val="#ppt_x"/>
                                          </p:val>
                                        </p:tav>
                                        <p:tav tm="100000">
                                          <p:val>
                                            <p:strVal val="#ppt_x"/>
                                          </p:val>
                                        </p:tav>
                                      </p:tavLst>
                                    </p:anim>
                                    <p:anim calcmode="lin" valueType="num">
                                      <p:cBhvr additive="base">
                                        <p:cTn id="134"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548640" y="347472"/>
            <a:ext cx="8046720" cy="237744"/>
          </a:xfrm>
          <a:prstGeom prst="rect">
            <a:avLst/>
          </a:prstGeom>
          <a:noFill/>
          <a:ln/>
        </p:spPr>
        <p:txBody>
          <a:bodyPr wrap="square" lIns="0" tIns="0" rIns="0" bIns="0" rtlCol="0" anchor="ctr"/>
          <a:lstStyle/>
          <a:p>
            <a:pPr marL="0" indent="0">
              <a:buNone/>
            </a:pPr>
            <a:r>
              <a:rPr lang="en-US" sz="1050" b="1" kern="0" spc="300" dirty="0">
                <a:solidFill>
                  <a:srgbClr val="E8590C"/>
                </a:solidFill>
                <a:latin typeface="Arial" pitchFamily="34" charset="0"/>
                <a:ea typeface="Arial" pitchFamily="34" charset="-122"/>
                <a:cs typeface="Arial" pitchFamily="34" charset="-120"/>
              </a:rPr>
              <a:t>PROMPTEN</a:t>
            </a:r>
            <a:endParaRPr lang="en-US" sz="1050" dirty="0"/>
          </a:p>
        </p:txBody>
      </p:sp>
      <p:sp>
        <p:nvSpPr>
          <p:cNvPr id="3" name="Text 1"/>
          <p:cNvSpPr/>
          <p:nvPr/>
        </p:nvSpPr>
        <p:spPr>
          <a:xfrm>
            <a:off x="548640" y="566928"/>
            <a:ext cx="8046720" cy="566928"/>
          </a:xfrm>
          <a:prstGeom prst="rect">
            <a:avLst/>
          </a:prstGeom>
          <a:noFill/>
          <a:ln/>
        </p:spPr>
        <p:txBody>
          <a:bodyPr wrap="square" lIns="0" tIns="0" rIns="0" bIns="0" rtlCol="0" anchor="ctr"/>
          <a:lstStyle/>
          <a:p>
            <a:pPr marL="0" indent="0">
              <a:buNone/>
            </a:pPr>
            <a:r>
              <a:rPr lang="en-US" sz="2700" b="1" dirty="0">
                <a:solidFill>
                  <a:srgbClr val="26262E"/>
                </a:solidFill>
                <a:latin typeface="Arial" pitchFamily="34" charset="0"/>
                <a:ea typeface="Arial" pitchFamily="34" charset="-122"/>
                <a:cs typeface="Arial" pitchFamily="34" charset="-120"/>
              </a:rPr>
              <a:t>Besser prompten: vorher / nachher</a:t>
            </a:r>
            <a:endParaRPr lang="en-US" sz="2700" dirty="0"/>
          </a:p>
        </p:txBody>
      </p:sp>
      <p:sp>
        <p:nvSpPr>
          <p:cNvPr id="4" name="Shape 2"/>
          <p:cNvSpPr/>
          <p:nvPr/>
        </p:nvSpPr>
        <p:spPr>
          <a:xfrm>
            <a:off x="548640" y="1399032"/>
            <a:ext cx="3886200" cy="1024128"/>
          </a:xfrm>
          <a:prstGeom prst="roundRect">
            <a:avLst>
              <a:gd name="adj" fmla="val 5357"/>
            </a:avLst>
          </a:prstGeom>
          <a:solidFill>
            <a:srgbClr val="F7F6F4"/>
          </a:solidFill>
          <a:ln w="12700">
            <a:solidFill>
              <a:srgbClr val="E4E2DF"/>
            </a:solidFill>
            <a:prstDash val="solid"/>
          </a:ln>
        </p:spPr>
        <p:txBody>
          <a:bodyPr/>
          <a:lstStyle/>
          <a:p>
            <a:endParaRPr lang="de-DE"/>
          </a:p>
        </p:txBody>
      </p:sp>
      <p:sp>
        <p:nvSpPr>
          <p:cNvPr id="5" name="Text 3"/>
          <p:cNvSpPr/>
          <p:nvPr/>
        </p:nvSpPr>
        <p:spPr>
          <a:xfrm>
            <a:off x="713232" y="1490472"/>
            <a:ext cx="274320" cy="274320"/>
          </a:xfrm>
          <a:prstGeom prst="rect">
            <a:avLst/>
          </a:prstGeom>
          <a:noFill/>
          <a:ln/>
        </p:spPr>
        <p:txBody>
          <a:bodyPr wrap="square" lIns="0" tIns="0" rIns="0" bIns="0" rtlCol="0" anchor="ctr"/>
          <a:lstStyle/>
          <a:p>
            <a:pPr marL="0" indent="0">
              <a:buNone/>
            </a:pPr>
            <a:r>
              <a:rPr lang="en-US" sz="1400" b="1" dirty="0">
                <a:solidFill>
                  <a:srgbClr val="B3261E"/>
                </a:solidFill>
                <a:latin typeface="Arial" pitchFamily="34" charset="0"/>
                <a:ea typeface="Arial" pitchFamily="34" charset="-122"/>
                <a:cs typeface="Arial" pitchFamily="34" charset="-120"/>
              </a:rPr>
              <a:t>✗</a:t>
            </a:r>
            <a:endParaRPr lang="en-US" sz="1400" dirty="0"/>
          </a:p>
        </p:txBody>
      </p:sp>
      <p:sp>
        <p:nvSpPr>
          <p:cNvPr id="6" name="Text 4"/>
          <p:cNvSpPr/>
          <p:nvPr/>
        </p:nvSpPr>
        <p:spPr>
          <a:xfrm>
            <a:off x="1024128" y="1472184"/>
            <a:ext cx="3246120" cy="868680"/>
          </a:xfrm>
          <a:prstGeom prst="rect">
            <a:avLst/>
          </a:prstGeom>
          <a:noFill/>
          <a:ln/>
        </p:spPr>
        <p:txBody>
          <a:bodyPr wrap="square" lIns="0" tIns="0" rIns="0" bIns="0" rtlCol="0" anchor="ctr"/>
          <a:lstStyle/>
          <a:p>
            <a:pPr marL="0" indent="0">
              <a:buNone/>
            </a:pPr>
            <a:r>
              <a:rPr lang="en-US" sz="1100" dirty="0">
                <a:solidFill>
                  <a:srgbClr val="6B6B75"/>
                </a:solidFill>
                <a:latin typeface="Arial" pitchFamily="34" charset="0"/>
                <a:ea typeface="Arial" pitchFamily="34" charset="-122"/>
                <a:cs typeface="Arial" pitchFamily="34" charset="-120"/>
              </a:rPr>
              <a:t>Fasse diesen Bericht zusammen.</a:t>
            </a:r>
            <a:endParaRPr lang="en-US" sz="1100" dirty="0"/>
          </a:p>
        </p:txBody>
      </p:sp>
      <p:sp>
        <p:nvSpPr>
          <p:cNvPr id="7" name="Shape 5"/>
          <p:cNvSpPr/>
          <p:nvPr/>
        </p:nvSpPr>
        <p:spPr>
          <a:xfrm>
            <a:off x="4709160" y="1399032"/>
            <a:ext cx="3886200" cy="1024128"/>
          </a:xfrm>
          <a:prstGeom prst="roundRect">
            <a:avLst>
              <a:gd name="adj" fmla="val 5357"/>
            </a:avLst>
          </a:prstGeom>
          <a:solidFill>
            <a:srgbClr val="FDEEE3"/>
          </a:solidFill>
          <a:ln w="12700">
            <a:solidFill>
              <a:srgbClr val="E4E2DF"/>
            </a:solidFill>
            <a:prstDash val="solid"/>
          </a:ln>
        </p:spPr>
        <p:txBody>
          <a:bodyPr/>
          <a:lstStyle/>
          <a:p>
            <a:endParaRPr lang="de-DE"/>
          </a:p>
        </p:txBody>
      </p:sp>
      <p:sp>
        <p:nvSpPr>
          <p:cNvPr id="8" name="Text 6"/>
          <p:cNvSpPr/>
          <p:nvPr/>
        </p:nvSpPr>
        <p:spPr>
          <a:xfrm>
            <a:off x="4873752" y="1490472"/>
            <a:ext cx="274320" cy="274320"/>
          </a:xfrm>
          <a:prstGeom prst="rect">
            <a:avLst/>
          </a:prstGeom>
          <a:noFill/>
          <a:ln/>
        </p:spPr>
        <p:txBody>
          <a:bodyPr wrap="square" lIns="0" tIns="0" rIns="0" bIns="0" rtlCol="0" anchor="ctr"/>
          <a:lstStyle/>
          <a:p>
            <a:pPr marL="0" indent="0">
              <a:buNone/>
            </a:pPr>
            <a:r>
              <a:rPr lang="en-US" sz="1400" b="1" dirty="0">
                <a:solidFill>
                  <a:srgbClr val="2F7D5B"/>
                </a:solidFill>
                <a:latin typeface="Arial" pitchFamily="34" charset="0"/>
                <a:ea typeface="Arial" pitchFamily="34" charset="-122"/>
                <a:cs typeface="Arial" pitchFamily="34" charset="-120"/>
              </a:rPr>
              <a:t>✓</a:t>
            </a:r>
            <a:endParaRPr lang="en-US" sz="1400" dirty="0"/>
          </a:p>
        </p:txBody>
      </p:sp>
      <p:sp>
        <p:nvSpPr>
          <p:cNvPr id="9" name="Text 7"/>
          <p:cNvSpPr/>
          <p:nvPr/>
        </p:nvSpPr>
        <p:spPr>
          <a:xfrm>
            <a:off x="5184648" y="1472184"/>
            <a:ext cx="3246120" cy="868680"/>
          </a:xfrm>
          <a:prstGeom prst="rect">
            <a:avLst/>
          </a:prstGeom>
          <a:noFill/>
          <a:ln/>
        </p:spPr>
        <p:txBody>
          <a:bodyPr wrap="square" lIns="0" tIns="0" rIns="0" bIns="0" rtlCol="0" anchor="ctr"/>
          <a:lstStyle/>
          <a:p>
            <a:pPr marL="0" indent="0">
              <a:buNone/>
            </a:pPr>
            <a:r>
              <a:rPr lang="en-US" sz="1100" dirty="0">
                <a:solidFill>
                  <a:srgbClr val="26262E"/>
                </a:solidFill>
                <a:latin typeface="Arial" pitchFamily="34" charset="0"/>
                <a:ea typeface="Arial" pitchFamily="34" charset="-122"/>
                <a:cs typeface="Arial" pitchFamily="34" charset="-120"/>
              </a:rPr>
              <a:t>Fasse diesen Bericht in 5 Stichpunkten zusammen - Fokus: finanzielle Kennzahlen.</a:t>
            </a:r>
            <a:endParaRPr lang="en-US" sz="1100" dirty="0"/>
          </a:p>
        </p:txBody>
      </p:sp>
      <p:sp>
        <p:nvSpPr>
          <p:cNvPr id="10" name="Shape 8"/>
          <p:cNvSpPr/>
          <p:nvPr/>
        </p:nvSpPr>
        <p:spPr>
          <a:xfrm>
            <a:off x="548640" y="2569464"/>
            <a:ext cx="3886200" cy="1024128"/>
          </a:xfrm>
          <a:prstGeom prst="roundRect">
            <a:avLst>
              <a:gd name="adj" fmla="val 5357"/>
            </a:avLst>
          </a:prstGeom>
          <a:solidFill>
            <a:srgbClr val="F7F6F4"/>
          </a:solidFill>
          <a:ln w="12700">
            <a:solidFill>
              <a:srgbClr val="E4E2DF"/>
            </a:solidFill>
            <a:prstDash val="solid"/>
          </a:ln>
        </p:spPr>
        <p:txBody>
          <a:bodyPr/>
          <a:lstStyle/>
          <a:p>
            <a:endParaRPr lang="de-DE"/>
          </a:p>
        </p:txBody>
      </p:sp>
      <p:sp>
        <p:nvSpPr>
          <p:cNvPr id="11" name="Text 9"/>
          <p:cNvSpPr/>
          <p:nvPr/>
        </p:nvSpPr>
        <p:spPr>
          <a:xfrm>
            <a:off x="713232" y="2660904"/>
            <a:ext cx="274320" cy="274320"/>
          </a:xfrm>
          <a:prstGeom prst="rect">
            <a:avLst/>
          </a:prstGeom>
          <a:noFill/>
          <a:ln/>
        </p:spPr>
        <p:txBody>
          <a:bodyPr wrap="square" lIns="0" tIns="0" rIns="0" bIns="0" rtlCol="0" anchor="ctr"/>
          <a:lstStyle/>
          <a:p>
            <a:pPr marL="0" indent="0">
              <a:buNone/>
            </a:pPr>
            <a:r>
              <a:rPr lang="en-US" sz="1400" b="1" dirty="0">
                <a:solidFill>
                  <a:srgbClr val="B3261E"/>
                </a:solidFill>
                <a:latin typeface="Arial" pitchFamily="34" charset="0"/>
                <a:ea typeface="Arial" pitchFamily="34" charset="-122"/>
                <a:cs typeface="Arial" pitchFamily="34" charset="-120"/>
              </a:rPr>
              <a:t>✗</a:t>
            </a:r>
            <a:endParaRPr lang="en-US" sz="1400" dirty="0"/>
          </a:p>
        </p:txBody>
      </p:sp>
      <p:sp>
        <p:nvSpPr>
          <p:cNvPr id="12" name="Text 10"/>
          <p:cNvSpPr/>
          <p:nvPr/>
        </p:nvSpPr>
        <p:spPr>
          <a:xfrm>
            <a:off x="1024128" y="2642616"/>
            <a:ext cx="3246120" cy="868680"/>
          </a:xfrm>
          <a:prstGeom prst="rect">
            <a:avLst/>
          </a:prstGeom>
          <a:noFill/>
          <a:ln/>
        </p:spPr>
        <p:txBody>
          <a:bodyPr wrap="square" lIns="0" tIns="0" rIns="0" bIns="0" rtlCol="0" anchor="ctr"/>
          <a:lstStyle/>
          <a:p>
            <a:pPr marL="0" indent="0">
              <a:buNone/>
            </a:pPr>
            <a:r>
              <a:rPr lang="en-US" sz="1100" dirty="0">
                <a:solidFill>
                  <a:srgbClr val="6B6B75"/>
                </a:solidFill>
                <a:latin typeface="Arial" pitchFamily="34" charset="0"/>
                <a:ea typeface="Arial" pitchFamily="34" charset="-122"/>
                <a:cs typeface="Arial" pitchFamily="34" charset="-120"/>
              </a:rPr>
              <a:t>Schreibe eine Begrüßungs-E-Mail.</a:t>
            </a:r>
            <a:endParaRPr lang="en-US" sz="1100" dirty="0"/>
          </a:p>
        </p:txBody>
      </p:sp>
      <p:sp>
        <p:nvSpPr>
          <p:cNvPr id="13" name="Shape 11"/>
          <p:cNvSpPr/>
          <p:nvPr/>
        </p:nvSpPr>
        <p:spPr>
          <a:xfrm>
            <a:off x="4709160" y="2569464"/>
            <a:ext cx="3886200" cy="1024128"/>
          </a:xfrm>
          <a:prstGeom prst="roundRect">
            <a:avLst>
              <a:gd name="adj" fmla="val 5357"/>
            </a:avLst>
          </a:prstGeom>
          <a:solidFill>
            <a:srgbClr val="FDEEE3"/>
          </a:solidFill>
          <a:ln w="12700">
            <a:solidFill>
              <a:srgbClr val="E4E2DF"/>
            </a:solidFill>
            <a:prstDash val="solid"/>
          </a:ln>
        </p:spPr>
        <p:txBody>
          <a:bodyPr/>
          <a:lstStyle/>
          <a:p>
            <a:endParaRPr lang="de-DE"/>
          </a:p>
        </p:txBody>
      </p:sp>
      <p:sp>
        <p:nvSpPr>
          <p:cNvPr id="14" name="Text 12"/>
          <p:cNvSpPr/>
          <p:nvPr/>
        </p:nvSpPr>
        <p:spPr>
          <a:xfrm>
            <a:off x="4873752" y="2660904"/>
            <a:ext cx="274320" cy="274320"/>
          </a:xfrm>
          <a:prstGeom prst="rect">
            <a:avLst/>
          </a:prstGeom>
          <a:noFill/>
          <a:ln/>
        </p:spPr>
        <p:txBody>
          <a:bodyPr wrap="square" lIns="0" tIns="0" rIns="0" bIns="0" rtlCol="0" anchor="ctr"/>
          <a:lstStyle/>
          <a:p>
            <a:pPr marL="0" indent="0">
              <a:buNone/>
            </a:pPr>
            <a:r>
              <a:rPr lang="en-US" sz="1400" b="1" dirty="0">
                <a:solidFill>
                  <a:srgbClr val="2F7D5B"/>
                </a:solidFill>
                <a:latin typeface="Arial" pitchFamily="34" charset="0"/>
                <a:ea typeface="Arial" pitchFamily="34" charset="-122"/>
                <a:cs typeface="Arial" pitchFamily="34" charset="-120"/>
              </a:rPr>
              <a:t>✓</a:t>
            </a:r>
            <a:endParaRPr lang="en-US" sz="1400" dirty="0"/>
          </a:p>
        </p:txBody>
      </p:sp>
      <p:sp>
        <p:nvSpPr>
          <p:cNvPr id="15" name="Text 13"/>
          <p:cNvSpPr/>
          <p:nvPr/>
        </p:nvSpPr>
        <p:spPr>
          <a:xfrm>
            <a:off x="5184648" y="2642616"/>
            <a:ext cx="3246120" cy="868680"/>
          </a:xfrm>
          <a:prstGeom prst="rect">
            <a:avLst/>
          </a:prstGeom>
          <a:noFill/>
          <a:ln/>
        </p:spPr>
        <p:txBody>
          <a:bodyPr wrap="square" lIns="0" tIns="0" rIns="0" bIns="0" rtlCol="0" anchor="ctr"/>
          <a:lstStyle/>
          <a:p>
            <a:pPr marL="0" indent="0">
              <a:buNone/>
            </a:pPr>
            <a:r>
              <a:rPr lang="en-US" sz="1100" dirty="0">
                <a:solidFill>
                  <a:srgbClr val="26262E"/>
                </a:solidFill>
                <a:latin typeface="Arial" pitchFamily="34" charset="0"/>
                <a:ea typeface="Arial" pitchFamily="34" charset="-122"/>
                <a:cs typeface="Arial" pitchFamily="34" charset="-120"/>
              </a:rPr>
              <a:t>Schreibe eine Willkommens-Mail für Neukunden eines kleinen Online-Buchladens - herzlich, ca. 120 Wörter.</a:t>
            </a:r>
            <a:endParaRPr lang="en-US" sz="1100" dirty="0"/>
          </a:p>
        </p:txBody>
      </p:sp>
      <p:sp>
        <p:nvSpPr>
          <p:cNvPr id="16" name="Text 14"/>
          <p:cNvSpPr/>
          <p:nvPr/>
        </p:nvSpPr>
        <p:spPr>
          <a:xfrm>
            <a:off x="548640" y="3840480"/>
            <a:ext cx="8046720" cy="347472"/>
          </a:xfrm>
          <a:prstGeom prst="rect">
            <a:avLst/>
          </a:prstGeom>
          <a:noFill/>
          <a:ln/>
        </p:spPr>
        <p:txBody>
          <a:bodyPr wrap="square" lIns="0" tIns="0" rIns="0" bIns="0" rtlCol="0" anchor="ctr"/>
          <a:lstStyle/>
          <a:p>
            <a:pPr marL="0" indent="0">
              <a:buNone/>
            </a:pPr>
            <a:r>
              <a:rPr lang="en-US" sz="1150" b="1" dirty="0">
                <a:solidFill>
                  <a:srgbClr val="26262E"/>
                </a:solidFill>
                <a:latin typeface="Arial" pitchFamily="34" charset="0"/>
                <a:ea typeface="Arial" pitchFamily="34" charset="-122"/>
                <a:cs typeface="Arial" pitchFamily="34" charset="-120"/>
              </a:rPr>
              <a:t>Rolle:  </a:t>
            </a:r>
            <a:r>
              <a:rPr lang="en-US" sz="1150" i="1" dirty="0">
                <a:solidFill>
                  <a:srgbClr val="6B6B75"/>
                </a:solidFill>
                <a:latin typeface="Arial" pitchFamily="34" charset="0"/>
                <a:ea typeface="Arial" pitchFamily="34" charset="-122"/>
                <a:cs typeface="Arial" pitchFamily="34" charset="-120"/>
              </a:rPr>
              <a:t>„Du bist ein erfahrener Reiseführer. Schlage eine 3-Tage-Route für Feinschmecker vor.“</a:t>
            </a:r>
            <a:endParaRPr lang="en-US" sz="1150" dirty="0"/>
          </a:p>
        </p:txBody>
      </p:sp>
      <p:sp>
        <p:nvSpPr>
          <p:cNvPr id="17" name="Text 15"/>
          <p:cNvSpPr/>
          <p:nvPr/>
        </p:nvSpPr>
        <p:spPr>
          <a:xfrm>
            <a:off x="548640" y="4224528"/>
            <a:ext cx="8046720" cy="347472"/>
          </a:xfrm>
          <a:prstGeom prst="rect">
            <a:avLst/>
          </a:prstGeom>
          <a:noFill/>
          <a:ln/>
        </p:spPr>
        <p:txBody>
          <a:bodyPr wrap="square" lIns="0" tIns="0" rIns="0" bIns="0" rtlCol="0" anchor="ctr"/>
          <a:lstStyle/>
          <a:p>
            <a:pPr marL="0" indent="0">
              <a:buNone/>
            </a:pPr>
            <a:r>
              <a:rPr lang="en-US" sz="1150" b="1" dirty="0">
                <a:solidFill>
                  <a:srgbClr val="26262E"/>
                </a:solidFill>
                <a:latin typeface="Arial" pitchFamily="34" charset="0"/>
                <a:ea typeface="Arial" pitchFamily="34" charset="-122"/>
                <a:cs typeface="Arial" pitchFamily="34" charset="-120"/>
              </a:rPr>
              <a:t>Zielgruppe:  </a:t>
            </a:r>
            <a:r>
              <a:rPr lang="en-US" sz="1150" i="1" dirty="0">
                <a:solidFill>
                  <a:srgbClr val="6B6B75"/>
                </a:solidFill>
                <a:latin typeface="Arial" pitchFamily="34" charset="0"/>
                <a:ea typeface="Arial" pitchFamily="34" charset="-122"/>
                <a:cs typeface="Arial" pitchFamily="34" charset="-120"/>
              </a:rPr>
              <a:t>„Erkläre mir Quantencomputing so, als wäre ich 5 Jahre alt.“</a:t>
            </a:r>
            <a:endParaRPr lang="en-US" sz="1150" dirty="0"/>
          </a:p>
        </p:txBody>
      </p:sp>
      <p:sp>
        <p:nvSpPr>
          <p:cNvPr id="19" name="Text 16"/>
          <p:cNvSpPr/>
          <p:nvPr/>
        </p:nvSpPr>
        <p:spPr>
          <a:xfrm>
            <a:off x="548640" y="4846320"/>
            <a:ext cx="5486400" cy="219456"/>
          </a:xfrm>
          <a:prstGeom prst="rect">
            <a:avLst/>
          </a:prstGeom>
          <a:noFill/>
          <a:ln/>
        </p:spPr>
        <p:txBody>
          <a:bodyPr wrap="square" lIns="0" tIns="0" rIns="0" bIns="0" rtlCol="0" anchor="ctr"/>
          <a:lstStyle/>
          <a:p>
            <a:pPr marL="0" indent="0">
              <a:buNone/>
            </a:pPr>
            <a:r>
              <a:rPr lang="en-US" sz="850" dirty="0">
                <a:solidFill>
                  <a:srgbClr val="6B6B75"/>
                </a:solidFill>
                <a:latin typeface="Arial" pitchFamily="34" charset="0"/>
                <a:ea typeface="Arial" pitchFamily="34" charset="-122"/>
                <a:cs typeface="Arial" pitchFamily="34" charset="-120"/>
              </a:rPr>
              <a:t>KI-Workspace · Mistral Vibe · 08.07.2026</a:t>
            </a:r>
            <a:endParaRPr lang="en-US" sz="850" dirty="0"/>
          </a:p>
        </p:txBody>
      </p:sp>
      <p:sp>
        <p:nvSpPr>
          <p:cNvPr id="20" name="Text 17"/>
          <p:cNvSpPr/>
          <p:nvPr/>
        </p:nvSpPr>
        <p:spPr>
          <a:xfrm>
            <a:off x="8046720" y="4846320"/>
            <a:ext cx="548640" cy="219456"/>
          </a:xfrm>
          <a:prstGeom prst="rect">
            <a:avLst/>
          </a:prstGeom>
          <a:noFill/>
          <a:ln/>
        </p:spPr>
        <p:txBody>
          <a:bodyPr wrap="square" lIns="0" tIns="0" rIns="0" bIns="0" rtlCol="0" anchor="ctr"/>
          <a:lstStyle/>
          <a:p>
            <a:pPr marL="0" indent="0" algn="r">
              <a:buNone/>
            </a:pPr>
            <a:r>
              <a:rPr lang="en-US" sz="850" dirty="0">
                <a:solidFill>
                  <a:srgbClr val="6B6B75"/>
                </a:solidFill>
                <a:latin typeface="Arial" pitchFamily="34" charset="0"/>
                <a:ea typeface="Arial" pitchFamily="34" charset="-122"/>
                <a:cs typeface="Arial" pitchFamily="34" charset="-120"/>
              </a:rPr>
              <a:t>3</a:t>
            </a:r>
            <a:endParaRPr lang="en-US" sz="850"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additive="base">
                                        <p:cTn id="15" dur="500" fill="hold"/>
                                        <p:tgtEl>
                                          <p:spTgt spid="12"/>
                                        </p:tgtEl>
                                        <p:attrNameLst>
                                          <p:attrName>ppt_x</p:attrName>
                                        </p:attrNameLst>
                                      </p:cBhvr>
                                      <p:tavLst>
                                        <p:tav tm="0">
                                          <p:val>
                                            <p:strVal val="#ppt_x"/>
                                          </p:val>
                                        </p:tav>
                                        <p:tav tm="100000">
                                          <p:val>
                                            <p:strVal val="#ppt_x"/>
                                          </p:val>
                                        </p:tav>
                                      </p:tavLst>
                                    </p:anim>
                                    <p:anim calcmode="lin" valueType="num">
                                      <p:cBhvr additive="base">
                                        <p:cTn id="16" dur="500" fill="hold"/>
                                        <p:tgtEl>
                                          <p:spTgt spid="12"/>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additive="base">
                                        <p:cTn id="23" dur="500" fill="hold"/>
                                        <p:tgtEl>
                                          <p:spTgt spid="14"/>
                                        </p:tgtEl>
                                        <p:attrNameLst>
                                          <p:attrName>ppt_x</p:attrName>
                                        </p:attrNameLst>
                                      </p:cBhvr>
                                      <p:tavLst>
                                        <p:tav tm="0">
                                          <p:val>
                                            <p:strVal val="#ppt_x"/>
                                          </p:val>
                                        </p:tav>
                                        <p:tav tm="100000">
                                          <p:val>
                                            <p:strVal val="#ppt_x"/>
                                          </p:val>
                                        </p:tav>
                                      </p:tavLst>
                                    </p:anim>
                                    <p:anim calcmode="lin" valueType="num">
                                      <p:cBhvr additive="base">
                                        <p:cTn id="24" dur="500" fill="hold"/>
                                        <p:tgtEl>
                                          <p:spTgt spid="14"/>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 calcmode="lin" valueType="num">
                                      <p:cBhvr additive="base">
                                        <p:cTn id="27" dur="500" fill="hold"/>
                                        <p:tgtEl>
                                          <p:spTgt spid="15"/>
                                        </p:tgtEl>
                                        <p:attrNameLst>
                                          <p:attrName>ppt_x</p:attrName>
                                        </p:attrNameLst>
                                      </p:cBhvr>
                                      <p:tavLst>
                                        <p:tav tm="0">
                                          <p:val>
                                            <p:strVal val="#ppt_x"/>
                                          </p:val>
                                        </p:tav>
                                        <p:tav tm="100000">
                                          <p:val>
                                            <p:strVal val="#ppt_x"/>
                                          </p:val>
                                        </p:tav>
                                      </p:tavLst>
                                    </p:anim>
                                    <p:anim calcmode="lin" valueType="num">
                                      <p:cBhvr additive="base">
                                        <p:cTn id="2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anim calcmode="lin" valueType="num">
                                      <p:cBhvr additive="base">
                                        <p:cTn id="33" dur="500" fill="hold"/>
                                        <p:tgtEl>
                                          <p:spTgt spid="16"/>
                                        </p:tgtEl>
                                        <p:attrNameLst>
                                          <p:attrName>ppt_x</p:attrName>
                                        </p:attrNameLst>
                                      </p:cBhvr>
                                      <p:tavLst>
                                        <p:tav tm="0">
                                          <p:val>
                                            <p:strVal val="#ppt_x"/>
                                          </p:val>
                                        </p:tav>
                                        <p:tav tm="100000">
                                          <p:val>
                                            <p:strVal val="#ppt_x"/>
                                          </p:val>
                                        </p:tav>
                                      </p:tavLst>
                                    </p:anim>
                                    <p:anim calcmode="lin" valueType="num">
                                      <p:cBhvr additive="base">
                                        <p:cTn id="34" dur="500" fill="hold"/>
                                        <p:tgtEl>
                                          <p:spTgt spid="16"/>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anim calcmode="lin" valueType="num">
                                      <p:cBhvr additive="base">
                                        <p:cTn id="37" dur="500" fill="hold"/>
                                        <p:tgtEl>
                                          <p:spTgt spid="17"/>
                                        </p:tgtEl>
                                        <p:attrNameLst>
                                          <p:attrName>ppt_x</p:attrName>
                                        </p:attrNameLst>
                                      </p:cBhvr>
                                      <p:tavLst>
                                        <p:tav tm="0">
                                          <p:val>
                                            <p:strVal val="#ppt_x"/>
                                          </p:val>
                                        </p:tav>
                                        <p:tav tm="100000">
                                          <p:val>
                                            <p:strVal val="#ppt_x"/>
                                          </p:val>
                                        </p:tav>
                                      </p:tavLst>
                                    </p:anim>
                                    <p:anim calcmode="lin" valueType="num">
                                      <p:cBhvr additive="base">
                                        <p:cTn id="3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14" grpId="0" animBg="1"/>
      <p:bldP spid="15" grpId="0" animBg="1"/>
      <p:bldP spid="16" grpId="0" animBg="1"/>
      <p:bldP spid="1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548640" y="347472"/>
            <a:ext cx="8046720" cy="237744"/>
          </a:xfrm>
          <a:prstGeom prst="rect">
            <a:avLst/>
          </a:prstGeom>
          <a:noFill/>
          <a:ln/>
        </p:spPr>
        <p:txBody>
          <a:bodyPr wrap="square" lIns="0" tIns="0" rIns="0" bIns="0" rtlCol="0" anchor="ctr"/>
          <a:lstStyle/>
          <a:p>
            <a:pPr marL="0" indent="0">
              <a:buNone/>
            </a:pPr>
            <a:r>
              <a:rPr lang="en-US" sz="1050" b="1" kern="0" spc="300" dirty="0">
                <a:solidFill>
                  <a:srgbClr val="E8590C"/>
                </a:solidFill>
                <a:latin typeface="Arial" pitchFamily="34" charset="0"/>
                <a:ea typeface="Arial" pitchFamily="34" charset="-122"/>
                <a:cs typeface="Arial" pitchFamily="34" charset="-120"/>
              </a:rPr>
              <a:t>BESONDERHEITEN</a:t>
            </a:r>
            <a:endParaRPr lang="en-US" sz="1050" dirty="0"/>
          </a:p>
        </p:txBody>
      </p:sp>
      <p:sp>
        <p:nvSpPr>
          <p:cNvPr id="3" name="Text 1"/>
          <p:cNvSpPr/>
          <p:nvPr/>
        </p:nvSpPr>
        <p:spPr>
          <a:xfrm>
            <a:off x="548639" y="620093"/>
            <a:ext cx="8313597" cy="566928"/>
          </a:xfrm>
          <a:prstGeom prst="rect">
            <a:avLst/>
          </a:prstGeom>
          <a:noFill/>
          <a:ln/>
        </p:spPr>
        <p:txBody>
          <a:bodyPr wrap="square" lIns="0" tIns="0" rIns="0" bIns="0" rtlCol="0" anchor="ctr"/>
          <a:lstStyle/>
          <a:p>
            <a:pPr marL="0" indent="0">
              <a:buNone/>
            </a:pPr>
            <a:r>
              <a:rPr lang="en-US" sz="2400" b="1" dirty="0">
                <a:solidFill>
                  <a:srgbClr val="26262E"/>
                </a:solidFill>
                <a:latin typeface="Arial" pitchFamily="34" charset="0"/>
                <a:ea typeface="Arial" pitchFamily="34" charset="-122"/>
                <a:cs typeface="Arial" pitchFamily="34" charset="-120"/>
              </a:rPr>
              <a:t>Was ist bei Vibe anders als bei anderen KI-Assistenten?</a:t>
            </a:r>
            <a:endParaRPr lang="en-US" sz="2400" dirty="0"/>
          </a:p>
        </p:txBody>
      </p:sp>
      <p:sp>
        <p:nvSpPr>
          <p:cNvPr id="4" name="Text 2"/>
          <p:cNvSpPr/>
          <p:nvPr/>
        </p:nvSpPr>
        <p:spPr>
          <a:xfrm>
            <a:off x="548640" y="1371600"/>
            <a:ext cx="2514600" cy="548640"/>
          </a:xfrm>
          <a:prstGeom prst="rect">
            <a:avLst/>
          </a:prstGeom>
          <a:noFill/>
          <a:ln/>
        </p:spPr>
        <p:txBody>
          <a:bodyPr wrap="square" lIns="0" tIns="0" rIns="0" bIns="0" rtlCol="0" anchor="ctr"/>
          <a:lstStyle/>
          <a:p>
            <a:pPr marL="0" indent="0">
              <a:buNone/>
            </a:pPr>
            <a:r>
              <a:rPr lang="en-US" sz="1250" b="1" dirty="0">
                <a:solidFill>
                  <a:srgbClr val="26262E"/>
                </a:solidFill>
                <a:latin typeface="Arial" pitchFamily="34" charset="0"/>
                <a:ea typeface="Arial" pitchFamily="34" charset="-122"/>
                <a:cs typeface="Arial" pitchFamily="34" charset="-120"/>
              </a:rPr>
              <a:t>Erst Modus, dann Aufgabe</a:t>
            </a:r>
            <a:endParaRPr lang="en-US" sz="1250" dirty="0"/>
          </a:p>
        </p:txBody>
      </p:sp>
      <p:sp>
        <p:nvSpPr>
          <p:cNvPr id="5" name="Text 3"/>
          <p:cNvSpPr/>
          <p:nvPr/>
        </p:nvSpPr>
        <p:spPr>
          <a:xfrm>
            <a:off x="3200400" y="1371600"/>
            <a:ext cx="5394960" cy="548640"/>
          </a:xfrm>
          <a:prstGeom prst="rect">
            <a:avLst/>
          </a:prstGeom>
          <a:noFill/>
          <a:ln/>
        </p:spPr>
        <p:txBody>
          <a:bodyPr wrap="square" lIns="0" tIns="0" rIns="0" bIns="0" rtlCol="0" anchor="ctr"/>
          <a:lstStyle/>
          <a:p>
            <a:pPr marL="0" indent="0">
              <a:buNone/>
            </a:pPr>
            <a:r>
              <a:rPr lang="en-US" sz="1150" dirty="0">
                <a:solidFill>
                  <a:srgbClr val="6B6B75"/>
                </a:solidFill>
                <a:latin typeface="Arial" pitchFamily="34" charset="0"/>
                <a:ea typeface="Arial" pitchFamily="34" charset="-122"/>
                <a:cs typeface="Arial" pitchFamily="34" charset="-120"/>
              </a:rPr>
              <a:t>Chat / Work / Code wählen - statt alles in ein Fenster zu tippen</a:t>
            </a:r>
            <a:endParaRPr lang="en-US" sz="1150" dirty="0"/>
          </a:p>
        </p:txBody>
      </p:sp>
      <p:sp>
        <p:nvSpPr>
          <p:cNvPr id="6" name="Shape 4"/>
          <p:cNvSpPr/>
          <p:nvPr/>
        </p:nvSpPr>
        <p:spPr>
          <a:xfrm>
            <a:off x="548640" y="1956816"/>
            <a:ext cx="8046720" cy="0"/>
          </a:xfrm>
          <a:prstGeom prst="line">
            <a:avLst/>
          </a:prstGeom>
          <a:noFill/>
          <a:ln w="9525">
            <a:solidFill>
              <a:srgbClr val="E4E2DF"/>
            </a:solidFill>
            <a:prstDash val="solid"/>
          </a:ln>
        </p:spPr>
        <p:txBody>
          <a:bodyPr/>
          <a:lstStyle/>
          <a:p>
            <a:endParaRPr lang="de-DE"/>
          </a:p>
        </p:txBody>
      </p:sp>
      <p:sp>
        <p:nvSpPr>
          <p:cNvPr id="7" name="Text 5"/>
          <p:cNvSpPr/>
          <p:nvPr/>
        </p:nvSpPr>
        <p:spPr>
          <a:xfrm>
            <a:off x="548640" y="1993392"/>
            <a:ext cx="2514600" cy="548640"/>
          </a:xfrm>
          <a:prstGeom prst="rect">
            <a:avLst/>
          </a:prstGeom>
          <a:noFill/>
          <a:ln/>
        </p:spPr>
        <p:txBody>
          <a:bodyPr wrap="square" lIns="0" tIns="0" rIns="0" bIns="0" rtlCol="0" anchor="ctr"/>
          <a:lstStyle/>
          <a:p>
            <a:pPr marL="0" indent="0">
              <a:buNone/>
            </a:pPr>
            <a:r>
              <a:rPr lang="en-US" sz="1250" b="1" dirty="0">
                <a:solidFill>
                  <a:srgbClr val="26262E"/>
                </a:solidFill>
                <a:latin typeface="Arial" pitchFamily="34" charset="0"/>
                <a:ea typeface="Arial" pitchFamily="34" charset="-122"/>
                <a:cs typeface="Arial" pitchFamily="34" charset="-120"/>
              </a:rPr>
              <a:t>Agentisch mit Freigabe</a:t>
            </a:r>
            <a:endParaRPr lang="en-US" sz="1250" dirty="0"/>
          </a:p>
        </p:txBody>
      </p:sp>
      <p:sp>
        <p:nvSpPr>
          <p:cNvPr id="8" name="Text 6"/>
          <p:cNvSpPr/>
          <p:nvPr/>
        </p:nvSpPr>
        <p:spPr>
          <a:xfrm>
            <a:off x="3200400" y="1993392"/>
            <a:ext cx="5394960" cy="548640"/>
          </a:xfrm>
          <a:prstGeom prst="rect">
            <a:avLst/>
          </a:prstGeom>
          <a:noFill/>
          <a:ln/>
        </p:spPr>
        <p:txBody>
          <a:bodyPr wrap="square" lIns="0" tIns="0" rIns="0" bIns="0" rtlCol="0" anchor="ctr"/>
          <a:lstStyle/>
          <a:p>
            <a:pPr marL="0" indent="0">
              <a:buNone/>
            </a:pPr>
            <a:r>
              <a:rPr lang="en-US" sz="1150" dirty="0">
                <a:solidFill>
                  <a:srgbClr val="6B6B75"/>
                </a:solidFill>
                <a:latin typeface="Arial" pitchFamily="34" charset="0"/>
                <a:ea typeface="Arial" pitchFamily="34" charset="-122"/>
                <a:cs typeface="Arial" pitchFamily="34" charset="-120"/>
              </a:rPr>
              <a:t>Work zeigt den Plan, wartet auf euer OK - jeder Schritt bleibt sichtbar</a:t>
            </a:r>
            <a:endParaRPr lang="en-US" sz="1150" dirty="0"/>
          </a:p>
        </p:txBody>
      </p:sp>
      <p:sp>
        <p:nvSpPr>
          <p:cNvPr id="9" name="Shape 7"/>
          <p:cNvSpPr/>
          <p:nvPr/>
        </p:nvSpPr>
        <p:spPr>
          <a:xfrm>
            <a:off x="548640" y="2578608"/>
            <a:ext cx="8046720" cy="0"/>
          </a:xfrm>
          <a:prstGeom prst="line">
            <a:avLst/>
          </a:prstGeom>
          <a:noFill/>
          <a:ln w="9525">
            <a:solidFill>
              <a:srgbClr val="E4E2DF"/>
            </a:solidFill>
            <a:prstDash val="solid"/>
          </a:ln>
        </p:spPr>
        <p:txBody>
          <a:bodyPr/>
          <a:lstStyle/>
          <a:p>
            <a:endParaRPr lang="de-DE"/>
          </a:p>
        </p:txBody>
      </p:sp>
      <p:sp>
        <p:nvSpPr>
          <p:cNvPr id="10" name="Text 8"/>
          <p:cNvSpPr/>
          <p:nvPr/>
        </p:nvSpPr>
        <p:spPr>
          <a:xfrm>
            <a:off x="548640" y="2615184"/>
            <a:ext cx="2514600" cy="548640"/>
          </a:xfrm>
          <a:prstGeom prst="rect">
            <a:avLst/>
          </a:prstGeom>
          <a:noFill/>
          <a:ln/>
        </p:spPr>
        <p:txBody>
          <a:bodyPr wrap="square" lIns="0" tIns="0" rIns="0" bIns="0" rtlCol="0" anchor="ctr"/>
          <a:lstStyle/>
          <a:p>
            <a:pPr marL="0" indent="0">
              <a:buNone/>
            </a:pPr>
            <a:r>
              <a:rPr lang="en-US" sz="1250" b="1" dirty="0">
                <a:solidFill>
                  <a:srgbClr val="26262E"/>
                </a:solidFill>
                <a:latin typeface="Arial" pitchFamily="34" charset="0"/>
                <a:ea typeface="Arial" pitchFamily="34" charset="-122"/>
                <a:cs typeface="Arial" pitchFamily="34" charset="-120"/>
              </a:rPr>
              <a:t>Weniger Wiederholung</a:t>
            </a:r>
            <a:endParaRPr lang="en-US" sz="1250" dirty="0"/>
          </a:p>
        </p:txBody>
      </p:sp>
      <p:sp>
        <p:nvSpPr>
          <p:cNvPr id="11" name="Text 9"/>
          <p:cNvSpPr/>
          <p:nvPr/>
        </p:nvSpPr>
        <p:spPr>
          <a:xfrm>
            <a:off x="3200400" y="2615184"/>
            <a:ext cx="5394960" cy="548640"/>
          </a:xfrm>
          <a:prstGeom prst="rect">
            <a:avLst/>
          </a:prstGeom>
          <a:noFill/>
          <a:ln/>
        </p:spPr>
        <p:txBody>
          <a:bodyPr wrap="square" lIns="0" tIns="0" rIns="0" bIns="0" rtlCol="0" anchor="ctr"/>
          <a:lstStyle/>
          <a:p>
            <a:pPr marL="0" indent="0">
              <a:buNone/>
            </a:pPr>
            <a:r>
              <a:rPr lang="en-US" sz="1150" dirty="0">
                <a:solidFill>
                  <a:srgbClr val="6B6B75"/>
                </a:solidFill>
                <a:latin typeface="Arial" pitchFamily="34" charset="0"/>
                <a:ea typeface="Arial" pitchFamily="34" charset="-122"/>
                <a:cs typeface="Arial" pitchFamily="34" charset="-120"/>
              </a:rPr>
              <a:t>Skills, Agenten und globale Anweisungen ersetzen das ewige Neu-Prompten</a:t>
            </a:r>
            <a:endParaRPr lang="en-US" sz="1150" dirty="0"/>
          </a:p>
        </p:txBody>
      </p:sp>
      <p:sp>
        <p:nvSpPr>
          <p:cNvPr id="12" name="Shape 10"/>
          <p:cNvSpPr/>
          <p:nvPr/>
        </p:nvSpPr>
        <p:spPr>
          <a:xfrm>
            <a:off x="548640" y="3200400"/>
            <a:ext cx="8046720" cy="0"/>
          </a:xfrm>
          <a:prstGeom prst="line">
            <a:avLst/>
          </a:prstGeom>
          <a:noFill/>
          <a:ln w="9525">
            <a:solidFill>
              <a:srgbClr val="E4E2DF"/>
            </a:solidFill>
            <a:prstDash val="solid"/>
          </a:ln>
        </p:spPr>
        <p:txBody>
          <a:bodyPr/>
          <a:lstStyle/>
          <a:p>
            <a:endParaRPr lang="de-DE"/>
          </a:p>
        </p:txBody>
      </p:sp>
      <p:sp>
        <p:nvSpPr>
          <p:cNvPr id="13" name="Text 11"/>
          <p:cNvSpPr/>
          <p:nvPr/>
        </p:nvSpPr>
        <p:spPr>
          <a:xfrm>
            <a:off x="548640" y="3236976"/>
            <a:ext cx="2514600" cy="548640"/>
          </a:xfrm>
          <a:prstGeom prst="rect">
            <a:avLst/>
          </a:prstGeom>
          <a:noFill/>
          <a:ln/>
        </p:spPr>
        <p:txBody>
          <a:bodyPr wrap="square" lIns="0" tIns="0" rIns="0" bIns="0" rtlCol="0" anchor="ctr"/>
          <a:lstStyle/>
          <a:p>
            <a:pPr marL="0" indent="0">
              <a:buNone/>
            </a:pPr>
            <a:r>
              <a:rPr lang="en-US" sz="1250" b="1" dirty="0">
                <a:solidFill>
                  <a:srgbClr val="26262E"/>
                </a:solidFill>
                <a:latin typeface="Arial" pitchFamily="34" charset="0"/>
                <a:ea typeface="Arial" pitchFamily="34" charset="-122"/>
                <a:cs typeface="Arial" pitchFamily="34" charset="-120"/>
              </a:rPr>
              <a:t>Kontext automatisch</a:t>
            </a:r>
            <a:endParaRPr lang="en-US" sz="1250" dirty="0"/>
          </a:p>
        </p:txBody>
      </p:sp>
      <p:sp>
        <p:nvSpPr>
          <p:cNvPr id="14" name="Text 12"/>
          <p:cNvSpPr/>
          <p:nvPr/>
        </p:nvSpPr>
        <p:spPr>
          <a:xfrm>
            <a:off x="3200400" y="3236976"/>
            <a:ext cx="5394960" cy="548640"/>
          </a:xfrm>
          <a:prstGeom prst="rect">
            <a:avLst/>
          </a:prstGeom>
          <a:noFill/>
          <a:ln/>
        </p:spPr>
        <p:txBody>
          <a:bodyPr wrap="square" lIns="0" tIns="0" rIns="0" bIns="0" rtlCol="0" anchor="ctr"/>
          <a:lstStyle/>
          <a:p>
            <a:pPr marL="0" indent="0">
              <a:buNone/>
            </a:pPr>
            <a:r>
              <a:rPr lang="en-US" sz="1150" dirty="0">
                <a:solidFill>
                  <a:srgbClr val="6B6B75"/>
                </a:solidFill>
                <a:latin typeface="Arial" pitchFamily="34" charset="0"/>
                <a:ea typeface="Arial" pitchFamily="34" charset="-122"/>
                <a:cs typeface="Arial" pitchFamily="34" charset="-120"/>
              </a:rPr>
              <a:t>Konnektoren und Bibliotheken liefern Wissen, ohne Kopieren und Einfügen</a:t>
            </a:r>
            <a:endParaRPr lang="en-US" sz="1150" dirty="0"/>
          </a:p>
        </p:txBody>
      </p:sp>
      <p:sp>
        <p:nvSpPr>
          <p:cNvPr id="15" name="Shape 13"/>
          <p:cNvSpPr/>
          <p:nvPr/>
        </p:nvSpPr>
        <p:spPr>
          <a:xfrm>
            <a:off x="548640" y="3822192"/>
            <a:ext cx="8046720" cy="0"/>
          </a:xfrm>
          <a:prstGeom prst="line">
            <a:avLst/>
          </a:prstGeom>
          <a:noFill/>
          <a:ln w="9525">
            <a:solidFill>
              <a:srgbClr val="E4E2DF"/>
            </a:solidFill>
            <a:prstDash val="solid"/>
          </a:ln>
        </p:spPr>
        <p:txBody>
          <a:bodyPr/>
          <a:lstStyle/>
          <a:p>
            <a:endParaRPr lang="de-DE"/>
          </a:p>
        </p:txBody>
      </p:sp>
      <p:sp>
        <p:nvSpPr>
          <p:cNvPr id="16" name="Text 14"/>
          <p:cNvSpPr/>
          <p:nvPr/>
        </p:nvSpPr>
        <p:spPr>
          <a:xfrm>
            <a:off x="548640" y="3858768"/>
            <a:ext cx="2514600" cy="548640"/>
          </a:xfrm>
          <a:prstGeom prst="rect">
            <a:avLst/>
          </a:prstGeom>
          <a:noFill/>
          <a:ln/>
        </p:spPr>
        <p:txBody>
          <a:bodyPr wrap="square" lIns="0" tIns="0" rIns="0" bIns="0" rtlCol="0" anchor="ctr"/>
          <a:lstStyle/>
          <a:p>
            <a:pPr marL="0" indent="0">
              <a:buNone/>
            </a:pPr>
            <a:r>
              <a:rPr lang="en-US" sz="1250" b="1" dirty="0">
                <a:solidFill>
                  <a:srgbClr val="26262E"/>
                </a:solidFill>
                <a:latin typeface="Arial" pitchFamily="34" charset="0"/>
                <a:ea typeface="Arial" pitchFamily="34" charset="-122"/>
                <a:cs typeface="Arial" pitchFamily="34" charset="-120"/>
              </a:rPr>
              <a:t>Stärken &amp; Grenzen</a:t>
            </a:r>
            <a:endParaRPr lang="en-US" sz="1250" dirty="0"/>
          </a:p>
        </p:txBody>
      </p:sp>
      <p:sp>
        <p:nvSpPr>
          <p:cNvPr id="17" name="Text 15"/>
          <p:cNvSpPr/>
          <p:nvPr/>
        </p:nvSpPr>
        <p:spPr>
          <a:xfrm>
            <a:off x="3200400" y="3858768"/>
            <a:ext cx="5394960" cy="548640"/>
          </a:xfrm>
          <a:prstGeom prst="rect">
            <a:avLst/>
          </a:prstGeom>
          <a:noFill/>
          <a:ln/>
        </p:spPr>
        <p:txBody>
          <a:bodyPr wrap="square" lIns="0" tIns="0" rIns="0" bIns="0" rtlCol="0" anchor="ctr"/>
          <a:lstStyle/>
          <a:p>
            <a:pPr marL="0" indent="0">
              <a:buNone/>
            </a:pPr>
            <a:r>
              <a:rPr lang="en-US" sz="1150" dirty="0">
                <a:solidFill>
                  <a:srgbClr val="6B6B75"/>
                </a:solidFill>
                <a:latin typeface="Arial" pitchFamily="34" charset="0"/>
                <a:ea typeface="Arial" pitchFamily="34" charset="-122"/>
                <a:cs typeface="Arial" pitchFamily="34" charset="-120"/>
              </a:rPr>
              <a:t>EU/DSGVO, hohes Tempo, offene Modelle - aber Free-Limits; Canvas und Code brauchen Pro</a:t>
            </a:r>
            <a:endParaRPr lang="en-US" sz="1150" dirty="0"/>
          </a:p>
        </p:txBody>
      </p:sp>
      <p:sp>
        <p:nvSpPr>
          <p:cNvPr id="19" name="Text 16"/>
          <p:cNvSpPr/>
          <p:nvPr/>
        </p:nvSpPr>
        <p:spPr>
          <a:xfrm>
            <a:off x="548640" y="4846320"/>
            <a:ext cx="5486400" cy="219456"/>
          </a:xfrm>
          <a:prstGeom prst="rect">
            <a:avLst/>
          </a:prstGeom>
          <a:noFill/>
          <a:ln/>
        </p:spPr>
        <p:txBody>
          <a:bodyPr wrap="square" lIns="0" tIns="0" rIns="0" bIns="0" rtlCol="0" anchor="ctr"/>
          <a:lstStyle/>
          <a:p>
            <a:pPr marL="0" indent="0">
              <a:buNone/>
            </a:pPr>
            <a:r>
              <a:rPr lang="en-US" sz="850" dirty="0">
                <a:solidFill>
                  <a:srgbClr val="6B6B75"/>
                </a:solidFill>
                <a:latin typeface="Arial" pitchFamily="34" charset="0"/>
                <a:ea typeface="Arial" pitchFamily="34" charset="-122"/>
                <a:cs typeface="Arial" pitchFamily="34" charset="-120"/>
              </a:rPr>
              <a:t>KI-Workspace · Mistral Vibe · 08.07.2026</a:t>
            </a:r>
            <a:endParaRPr lang="en-US" sz="850" dirty="0"/>
          </a:p>
        </p:txBody>
      </p:sp>
      <p:sp>
        <p:nvSpPr>
          <p:cNvPr id="20" name="Text 17"/>
          <p:cNvSpPr/>
          <p:nvPr/>
        </p:nvSpPr>
        <p:spPr>
          <a:xfrm>
            <a:off x="8046720" y="4846320"/>
            <a:ext cx="548640" cy="219456"/>
          </a:xfrm>
          <a:prstGeom prst="rect">
            <a:avLst/>
          </a:prstGeom>
          <a:noFill/>
          <a:ln/>
        </p:spPr>
        <p:txBody>
          <a:bodyPr wrap="square" lIns="0" tIns="0" rIns="0" bIns="0" rtlCol="0" anchor="ctr"/>
          <a:lstStyle/>
          <a:p>
            <a:pPr marL="0" indent="0" algn="r">
              <a:buNone/>
            </a:pPr>
            <a:r>
              <a:rPr lang="en-US" sz="850" dirty="0">
                <a:solidFill>
                  <a:srgbClr val="6B6B75"/>
                </a:solidFill>
                <a:latin typeface="Arial" pitchFamily="34" charset="0"/>
                <a:ea typeface="Arial" pitchFamily="34" charset="-122"/>
                <a:cs typeface="Arial" pitchFamily="34" charset="-120"/>
              </a:rPr>
              <a:t>4</a:t>
            </a:r>
            <a:endParaRPr lang="en-US" sz="850"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ppt_x"/>
                                          </p:val>
                                        </p:tav>
                                        <p:tav tm="100000">
                                          <p:val>
                                            <p:strVal val="#ppt_x"/>
                                          </p:val>
                                        </p:tav>
                                      </p:tavLst>
                                    </p:anim>
                                    <p:anim calcmode="lin" valueType="num">
                                      <p:cBhvr additive="base">
                                        <p:cTn id="3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additive="base">
                                        <p:cTn id="35" dur="500" fill="hold"/>
                                        <p:tgtEl>
                                          <p:spTgt spid="10"/>
                                        </p:tgtEl>
                                        <p:attrNameLst>
                                          <p:attrName>ppt_x</p:attrName>
                                        </p:attrNameLst>
                                      </p:cBhvr>
                                      <p:tavLst>
                                        <p:tav tm="0">
                                          <p:val>
                                            <p:strVal val="#ppt_x"/>
                                          </p:val>
                                        </p:tav>
                                        <p:tav tm="100000">
                                          <p:val>
                                            <p:strVal val="#ppt_x"/>
                                          </p:val>
                                        </p:tav>
                                      </p:tavLst>
                                    </p:anim>
                                    <p:anim calcmode="lin" valueType="num">
                                      <p:cBhvr additive="base">
                                        <p:cTn id="36" dur="500" fill="hold"/>
                                        <p:tgtEl>
                                          <p:spTgt spid="10"/>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1"/>
                                        </p:tgtEl>
                                        <p:attrNameLst>
                                          <p:attrName>style.visibility</p:attrName>
                                        </p:attrNameLst>
                                      </p:cBhvr>
                                      <p:to>
                                        <p:strVal val="visible"/>
                                      </p:to>
                                    </p:set>
                                    <p:anim calcmode="lin" valueType="num">
                                      <p:cBhvr additive="base">
                                        <p:cTn id="39" dur="500" fill="hold"/>
                                        <p:tgtEl>
                                          <p:spTgt spid="11"/>
                                        </p:tgtEl>
                                        <p:attrNameLst>
                                          <p:attrName>ppt_x</p:attrName>
                                        </p:attrNameLst>
                                      </p:cBhvr>
                                      <p:tavLst>
                                        <p:tav tm="0">
                                          <p:val>
                                            <p:strVal val="#ppt_x"/>
                                          </p:val>
                                        </p:tav>
                                        <p:tav tm="100000">
                                          <p:val>
                                            <p:strVal val="#ppt_x"/>
                                          </p:val>
                                        </p:tav>
                                      </p:tavLst>
                                    </p:anim>
                                    <p:anim calcmode="lin" valueType="num">
                                      <p:cBhvr additive="base">
                                        <p:cTn id="40" dur="500" fill="hold"/>
                                        <p:tgtEl>
                                          <p:spTgt spid="11"/>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14"/>
                                        </p:tgtEl>
                                        <p:attrNameLst>
                                          <p:attrName>style.visibility</p:attrName>
                                        </p:attrNameLst>
                                      </p:cBhvr>
                                      <p:to>
                                        <p:strVal val="visible"/>
                                      </p:to>
                                    </p:set>
                                    <p:anim calcmode="lin" valueType="num">
                                      <p:cBhvr additive="base">
                                        <p:cTn id="53" dur="500" fill="hold"/>
                                        <p:tgtEl>
                                          <p:spTgt spid="14"/>
                                        </p:tgtEl>
                                        <p:attrNameLst>
                                          <p:attrName>ppt_x</p:attrName>
                                        </p:attrNameLst>
                                      </p:cBhvr>
                                      <p:tavLst>
                                        <p:tav tm="0">
                                          <p:val>
                                            <p:strVal val="#ppt_x"/>
                                          </p:val>
                                        </p:tav>
                                        <p:tav tm="100000">
                                          <p:val>
                                            <p:strVal val="#ppt_x"/>
                                          </p:val>
                                        </p:tav>
                                      </p:tavLst>
                                    </p:anim>
                                    <p:anim calcmode="lin" valueType="num">
                                      <p:cBhvr additive="base">
                                        <p:cTn id="54" dur="500" fill="hold"/>
                                        <p:tgtEl>
                                          <p:spTgt spid="14"/>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15"/>
                                        </p:tgtEl>
                                        <p:attrNameLst>
                                          <p:attrName>style.visibility</p:attrName>
                                        </p:attrNameLst>
                                      </p:cBhvr>
                                      <p:to>
                                        <p:strVal val="visible"/>
                                      </p:to>
                                    </p:set>
                                    <p:anim calcmode="lin" valueType="num">
                                      <p:cBhvr additive="base">
                                        <p:cTn id="57" dur="500" fill="hold"/>
                                        <p:tgtEl>
                                          <p:spTgt spid="15"/>
                                        </p:tgtEl>
                                        <p:attrNameLst>
                                          <p:attrName>ppt_x</p:attrName>
                                        </p:attrNameLst>
                                      </p:cBhvr>
                                      <p:tavLst>
                                        <p:tav tm="0">
                                          <p:val>
                                            <p:strVal val="#ppt_x"/>
                                          </p:val>
                                        </p:tav>
                                        <p:tav tm="100000">
                                          <p:val>
                                            <p:strVal val="#ppt_x"/>
                                          </p:val>
                                        </p:tav>
                                      </p:tavLst>
                                    </p:anim>
                                    <p:anim calcmode="lin" valueType="num">
                                      <p:cBhvr additive="base">
                                        <p:cTn id="5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anim calcmode="lin" valueType="num">
                                      <p:cBhvr additive="base">
                                        <p:cTn id="63" dur="500" fill="hold"/>
                                        <p:tgtEl>
                                          <p:spTgt spid="16"/>
                                        </p:tgtEl>
                                        <p:attrNameLst>
                                          <p:attrName>ppt_x</p:attrName>
                                        </p:attrNameLst>
                                      </p:cBhvr>
                                      <p:tavLst>
                                        <p:tav tm="0">
                                          <p:val>
                                            <p:strVal val="#ppt_x"/>
                                          </p:val>
                                        </p:tav>
                                        <p:tav tm="100000">
                                          <p:val>
                                            <p:strVal val="#ppt_x"/>
                                          </p:val>
                                        </p:tav>
                                      </p:tavLst>
                                    </p:anim>
                                    <p:anim calcmode="lin" valueType="num">
                                      <p:cBhvr additive="base">
                                        <p:cTn id="64" dur="500" fill="hold"/>
                                        <p:tgtEl>
                                          <p:spTgt spid="16"/>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17"/>
                                        </p:tgtEl>
                                        <p:attrNameLst>
                                          <p:attrName>style.visibility</p:attrName>
                                        </p:attrNameLst>
                                      </p:cBhvr>
                                      <p:to>
                                        <p:strVal val="visible"/>
                                      </p:to>
                                    </p:set>
                                    <p:anim calcmode="lin" valueType="num">
                                      <p:cBhvr additive="base">
                                        <p:cTn id="67" dur="500" fill="hold"/>
                                        <p:tgtEl>
                                          <p:spTgt spid="17"/>
                                        </p:tgtEl>
                                        <p:attrNameLst>
                                          <p:attrName>ppt_x</p:attrName>
                                        </p:attrNameLst>
                                      </p:cBhvr>
                                      <p:tavLst>
                                        <p:tav tm="0">
                                          <p:val>
                                            <p:strVal val="#ppt_x"/>
                                          </p:val>
                                        </p:tav>
                                        <p:tav tm="100000">
                                          <p:val>
                                            <p:strVal val="#ppt_x"/>
                                          </p:val>
                                        </p:tav>
                                      </p:tavLst>
                                    </p:anim>
                                    <p:anim calcmode="lin" valueType="num">
                                      <p:cBhvr additive="base">
                                        <p:cTn id="6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548640" y="347472"/>
            <a:ext cx="8046720" cy="237744"/>
          </a:xfrm>
          <a:prstGeom prst="rect">
            <a:avLst/>
          </a:prstGeom>
          <a:noFill/>
          <a:ln/>
        </p:spPr>
        <p:txBody>
          <a:bodyPr wrap="square" lIns="0" tIns="0" rIns="0" bIns="0" rtlCol="0" anchor="ctr"/>
          <a:lstStyle/>
          <a:p>
            <a:pPr marL="0" indent="0">
              <a:buNone/>
            </a:pPr>
            <a:r>
              <a:rPr lang="en-US" sz="1050" b="1" kern="0" spc="300" dirty="0">
                <a:solidFill>
                  <a:srgbClr val="E8590C"/>
                </a:solidFill>
                <a:latin typeface="Arial" pitchFamily="34" charset="0"/>
                <a:ea typeface="Arial" pitchFamily="34" charset="-122"/>
                <a:cs typeface="Arial" pitchFamily="34" charset="-120"/>
              </a:rPr>
              <a:t>QUALITÄTSSICHERUNG</a:t>
            </a:r>
            <a:endParaRPr lang="en-US" sz="1050" dirty="0"/>
          </a:p>
        </p:txBody>
      </p:sp>
      <p:sp>
        <p:nvSpPr>
          <p:cNvPr id="3" name="Text 1"/>
          <p:cNvSpPr/>
          <p:nvPr/>
        </p:nvSpPr>
        <p:spPr>
          <a:xfrm>
            <a:off x="548640" y="566928"/>
            <a:ext cx="8046720" cy="566928"/>
          </a:xfrm>
          <a:prstGeom prst="rect">
            <a:avLst/>
          </a:prstGeom>
          <a:noFill/>
          <a:ln/>
        </p:spPr>
        <p:txBody>
          <a:bodyPr wrap="square" lIns="0" tIns="0" rIns="0" bIns="0" rtlCol="0" anchor="ctr"/>
          <a:lstStyle/>
          <a:p>
            <a:pPr marL="0" indent="0">
              <a:buNone/>
            </a:pPr>
            <a:r>
              <a:rPr lang="en-US" sz="2700" b="1" dirty="0">
                <a:solidFill>
                  <a:srgbClr val="26262E"/>
                </a:solidFill>
                <a:latin typeface="Arial" pitchFamily="34" charset="0"/>
                <a:ea typeface="Arial" pitchFamily="34" charset="-122"/>
                <a:cs typeface="Arial" pitchFamily="34" charset="-120"/>
              </a:rPr>
              <a:t>Immer gegenprüfen</a:t>
            </a:r>
            <a:endParaRPr lang="en-US" sz="2700" dirty="0"/>
          </a:p>
        </p:txBody>
      </p:sp>
      <p:sp>
        <p:nvSpPr>
          <p:cNvPr id="4" name="Shape 2"/>
          <p:cNvSpPr/>
          <p:nvPr/>
        </p:nvSpPr>
        <p:spPr>
          <a:xfrm>
            <a:off x="548640" y="1554480"/>
            <a:ext cx="100584" cy="100584"/>
          </a:xfrm>
          <a:prstGeom prst="ellipse">
            <a:avLst/>
          </a:prstGeom>
          <a:solidFill>
            <a:srgbClr val="E8590C"/>
          </a:solidFill>
          <a:ln w="12700">
            <a:solidFill>
              <a:srgbClr val="E8590C"/>
            </a:solidFill>
            <a:prstDash val="solid"/>
          </a:ln>
        </p:spPr>
        <p:txBody>
          <a:bodyPr/>
          <a:lstStyle/>
          <a:p>
            <a:endParaRPr lang="de-DE"/>
          </a:p>
        </p:txBody>
      </p:sp>
      <p:sp>
        <p:nvSpPr>
          <p:cNvPr id="5" name="Text 3"/>
          <p:cNvSpPr/>
          <p:nvPr/>
        </p:nvSpPr>
        <p:spPr>
          <a:xfrm>
            <a:off x="841248" y="1408176"/>
            <a:ext cx="4663440" cy="566928"/>
          </a:xfrm>
          <a:prstGeom prst="rect">
            <a:avLst/>
          </a:prstGeom>
          <a:noFill/>
          <a:ln/>
        </p:spPr>
        <p:txBody>
          <a:bodyPr wrap="square" lIns="0" tIns="0" rIns="0" bIns="0" rtlCol="0" anchor="ctr"/>
          <a:lstStyle/>
          <a:p>
            <a:pPr marL="0" indent="0">
              <a:buNone/>
            </a:pPr>
            <a:r>
              <a:rPr lang="en-US" sz="1250" dirty="0">
                <a:solidFill>
                  <a:srgbClr val="26262E"/>
                </a:solidFill>
                <a:latin typeface="Arial" pitchFamily="34" charset="0"/>
                <a:ea typeface="Arial" pitchFamily="34" charset="-122"/>
                <a:cs typeface="Arial" pitchFamily="34" charset="-120"/>
              </a:rPr>
              <a:t>KI kann überzeugend falsch liegen - Halluzinationen klingen seriös</a:t>
            </a:r>
            <a:endParaRPr lang="en-US" sz="1250" dirty="0"/>
          </a:p>
        </p:txBody>
      </p:sp>
      <p:sp>
        <p:nvSpPr>
          <p:cNvPr id="6" name="Shape 4"/>
          <p:cNvSpPr/>
          <p:nvPr/>
        </p:nvSpPr>
        <p:spPr>
          <a:xfrm>
            <a:off x="548640" y="2176272"/>
            <a:ext cx="100584" cy="100584"/>
          </a:xfrm>
          <a:prstGeom prst="ellipse">
            <a:avLst/>
          </a:prstGeom>
          <a:solidFill>
            <a:srgbClr val="E8590C"/>
          </a:solidFill>
          <a:ln w="12700">
            <a:solidFill>
              <a:srgbClr val="E8590C"/>
            </a:solidFill>
            <a:prstDash val="solid"/>
          </a:ln>
        </p:spPr>
        <p:txBody>
          <a:bodyPr/>
          <a:lstStyle/>
          <a:p>
            <a:endParaRPr lang="de-DE"/>
          </a:p>
        </p:txBody>
      </p:sp>
      <p:sp>
        <p:nvSpPr>
          <p:cNvPr id="7" name="Text 5"/>
          <p:cNvSpPr/>
          <p:nvPr/>
        </p:nvSpPr>
        <p:spPr>
          <a:xfrm>
            <a:off x="841248" y="2029968"/>
            <a:ext cx="4663440" cy="566928"/>
          </a:xfrm>
          <a:prstGeom prst="rect">
            <a:avLst/>
          </a:prstGeom>
          <a:noFill/>
          <a:ln/>
        </p:spPr>
        <p:txBody>
          <a:bodyPr wrap="square" lIns="0" tIns="0" rIns="0" bIns="0" rtlCol="0" anchor="ctr"/>
          <a:lstStyle/>
          <a:p>
            <a:pPr marL="0" indent="0">
              <a:buNone/>
            </a:pPr>
            <a:r>
              <a:rPr lang="en-US" sz="1250" dirty="0">
                <a:solidFill>
                  <a:srgbClr val="26262E"/>
                </a:solidFill>
                <a:latin typeface="Arial" pitchFamily="34" charset="0"/>
                <a:ea typeface="Arial" pitchFamily="34" charset="-122"/>
                <a:cs typeface="Arial" pitchFamily="34" charset="-120"/>
              </a:rPr>
              <a:t>Quellen ansehen: die Tiefensuche liefert Zitate zum Nachklicken</a:t>
            </a:r>
            <a:endParaRPr lang="en-US" sz="1250" dirty="0"/>
          </a:p>
        </p:txBody>
      </p:sp>
      <p:sp>
        <p:nvSpPr>
          <p:cNvPr id="8" name="Shape 6"/>
          <p:cNvSpPr/>
          <p:nvPr/>
        </p:nvSpPr>
        <p:spPr>
          <a:xfrm>
            <a:off x="548640" y="2798064"/>
            <a:ext cx="100584" cy="100584"/>
          </a:xfrm>
          <a:prstGeom prst="ellipse">
            <a:avLst/>
          </a:prstGeom>
          <a:solidFill>
            <a:srgbClr val="E8590C"/>
          </a:solidFill>
          <a:ln w="12700">
            <a:solidFill>
              <a:srgbClr val="E8590C"/>
            </a:solidFill>
            <a:prstDash val="solid"/>
          </a:ln>
        </p:spPr>
        <p:txBody>
          <a:bodyPr/>
          <a:lstStyle/>
          <a:p>
            <a:endParaRPr lang="de-DE"/>
          </a:p>
        </p:txBody>
      </p:sp>
      <p:sp>
        <p:nvSpPr>
          <p:cNvPr id="9" name="Text 7"/>
          <p:cNvSpPr/>
          <p:nvPr/>
        </p:nvSpPr>
        <p:spPr>
          <a:xfrm>
            <a:off x="841248" y="2651760"/>
            <a:ext cx="4663440" cy="566928"/>
          </a:xfrm>
          <a:prstGeom prst="rect">
            <a:avLst/>
          </a:prstGeom>
          <a:noFill/>
          <a:ln/>
        </p:spPr>
        <p:txBody>
          <a:bodyPr wrap="square" lIns="0" tIns="0" rIns="0" bIns="0" rtlCol="0" anchor="ctr"/>
          <a:lstStyle/>
          <a:p>
            <a:pPr marL="0" indent="0">
              <a:buNone/>
            </a:pPr>
            <a:r>
              <a:rPr lang="en-US" sz="1250" dirty="0">
                <a:solidFill>
                  <a:srgbClr val="26262E"/>
                </a:solidFill>
                <a:latin typeface="Arial" pitchFamily="34" charset="0"/>
                <a:ea typeface="Arial" pitchFamily="34" charset="-122"/>
                <a:cs typeface="Arial" pitchFamily="34" charset="-120"/>
              </a:rPr>
              <a:t>Zahlen, Namen und Rechtliches grundsätzlich extern verifizieren</a:t>
            </a:r>
            <a:endParaRPr lang="en-US" sz="1250" dirty="0"/>
          </a:p>
        </p:txBody>
      </p:sp>
      <p:sp>
        <p:nvSpPr>
          <p:cNvPr id="10" name="Shape 8"/>
          <p:cNvSpPr/>
          <p:nvPr/>
        </p:nvSpPr>
        <p:spPr>
          <a:xfrm>
            <a:off x="548640" y="3419856"/>
            <a:ext cx="100584" cy="100584"/>
          </a:xfrm>
          <a:prstGeom prst="ellipse">
            <a:avLst/>
          </a:prstGeom>
          <a:solidFill>
            <a:srgbClr val="E8590C"/>
          </a:solidFill>
          <a:ln w="12700">
            <a:solidFill>
              <a:srgbClr val="E8590C"/>
            </a:solidFill>
            <a:prstDash val="solid"/>
          </a:ln>
        </p:spPr>
        <p:txBody>
          <a:bodyPr/>
          <a:lstStyle/>
          <a:p>
            <a:endParaRPr lang="de-DE"/>
          </a:p>
        </p:txBody>
      </p:sp>
      <p:sp>
        <p:nvSpPr>
          <p:cNvPr id="11" name="Text 9"/>
          <p:cNvSpPr/>
          <p:nvPr/>
        </p:nvSpPr>
        <p:spPr>
          <a:xfrm>
            <a:off x="841248" y="3273552"/>
            <a:ext cx="4663440" cy="566928"/>
          </a:xfrm>
          <a:prstGeom prst="rect">
            <a:avLst/>
          </a:prstGeom>
          <a:noFill/>
          <a:ln/>
        </p:spPr>
        <p:txBody>
          <a:bodyPr wrap="square" lIns="0" tIns="0" rIns="0" bIns="0" rtlCol="0" anchor="ctr"/>
          <a:lstStyle/>
          <a:p>
            <a:pPr marL="0" indent="0">
              <a:buNone/>
            </a:pPr>
            <a:r>
              <a:rPr lang="en-US" sz="1250" dirty="0">
                <a:solidFill>
                  <a:srgbClr val="26262E"/>
                </a:solidFill>
                <a:latin typeface="Arial" pitchFamily="34" charset="0"/>
                <a:ea typeface="Arial" pitchFamily="34" charset="-122"/>
                <a:cs typeface="Arial" pitchFamily="34" charset="-120"/>
              </a:rPr>
              <a:t>In Work jeden Zwischenschritt prüfen - Sichtbarkeit ist der Vorteil</a:t>
            </a:r>
            <a:endParaRPr lang="en-US" sz="1250" dirty="0"/>
          </a:p>
        </p:txBody>
      </p:sp>
      <p:sp>
        <p:nvSpPr>
          <p:cNvPr id="12" name="Shape 10"/>
          <p:cNvSpPr/>
          <p:nvPr/>
        </p:nvSpPr>
        <p:spPr>
          <a:xfrm>
            <a:off x="5623560" y="1444752"/>
            <a:ext cx="2971800" cy="2514600"/>
          </a:xfrm>
          <a:prstGeom prst="roundRect">
            <a:avLst>
              <a:gd name="adj" fmla="val 2182"/>
            </a:avLst>
          </a:prstGeom>
          <a:solidFill>
            <a:srgbClr val="FDEEE3"/>
          </a:solidFill>
          <a:ln w="12700">
            <a:solidFill>
              <a:srgbClr val="E4E2DF"/>
            </a:solidFill>
            <a:prstDash val="solid"/>
          </a:ln>
        </p:spPr>
        <p:txBody>
          <a:bodyPr/>
          <a:lstStyle/>
          <a:p>
            <a:endParaRPr lang="de-DE"/>
          </a:p>
        </p:txBody>
      </p:sp>
      <p:sp>
        <p:nvSpPr>
          <p:cNvPr id="13" name="Text 11"/>
          <p:cNvSpPr/>
          <p:nvPr/>
        </p:nvSpPr>
        <p:spPr>
          <a:xfrm>
            <a:off x="5870448" y="1700784"/>
            <a:ext cx="2468880" cy="237744"/>
          </a:xfrm>
          <a:prstGeom prst="rect">
            <a:avLst/>
          </a:prstGeom>
          <a:noFill/>
          <a:ln/>
        </p:spPr>
        <p:txBody>
          <a:bodyPr wrap="square" lIns="0" tIns="0" rIns="0" bIns="0" rtlCol="0" anchor="ctr"/>
          <a:lstStyle/>
          <a:p>
            <a:pPr marL="0" indent="0">
              <a:buNone/>
            </a:pPr>
            <a:r>
              <a:rPr lang="en-US" sz="1000" b="1" kern="0" spc="200" dirty="0">
                <a:solidFill>
                  <a:srgbClr val="E8590C"/>
                </a:solidFill>
                <a:latin typeface="Arial" pitchFamily="34" charset="0"/>
                <a:ea typeface="Arial" pitchFamily="34" charset="-122"/>
                <a:cs typeface="Arial" pitchFamily="34" charset="-120"/>
              </a:rPr>
              <a:t>MERKE</a:t>
            </a:r>
            <a:endParaRPr lang="en-US" sz="1000" dirty="0"/>
          </a:p>
        </p:txBody>
      </p:sp>
      <p:sp>
        <p:nvSpPr>
          <p:cNvPr id="14" name="Text 12"/>
          <p:cNvSpPr/>
          <p:nvPr/>
        </p:nvSpPr>
        <p:spPr>
          <a:xfrm>
            <a:off x="5870448" y="2011680"/>
            <a:ext cx="2514600" cy="685800"/>
          </a:xfrm>
          <a:prstGeom prst="rect">
            <a:avLst/>
          </a:prstGeom>
          <a:noFill/>
          <a:ln/>
        </p:spPr>
        <p:txBody>
          <a:bodyPr wrap="square" lIns="0" tIns="0" rIns="0" bIns="0" rtlCol="0" anchor="ctr"/>
          <a:lstStyle/>
          <a:p>
            <a:pPr marL="0" indent="0">
              <a:buNone/>
            </a:pPr>
            <a:r>
              <a:rPr lang="en-US" sz="1600" b="1" dirty="0">
                <a:solidFill>
                  <a:srgbClr val="26262E"/>
                </a:solidFill>
                <a:latin typeface="Arial" pitchFamily="34" charset="0"/>
                <a:ea typeface="Arial" pitchFamily="34" charset="-122"/>
                <a:cs typeface="Arial" pitchFamily="34" charset="-120"/>
              </a:rPr>
              <a:t>Du bleibst der Absender.</a:t>
            </a:r>
            <a:endParaRPr lang="en-US" sz="1600" dirty="0"/>
          </a:p>
        </p:txBody>
      </p:sp>
      <p:sp>
        <p:nvSpPr>
          <p:cNvPr id="15" name="Text 13"/>
          <p:cNvSpPr/>
          <p:nvPr/>
        </p:nvSpPr>
        <p:spPr>
          <a:xfrm>
            <a:off x="5870448" y="2770632"/>
            <a:ext cx="2487168" cy="1005840"/>
          </a:xfrm>
          <a:prstGeom prst="rect">
            <a:avLst/>
          </a:prstGeom>
          <a:noFill/>
          <a:ln/>
        </p:spPr>
        <p:txBody>
          <a:bodyPr wrap="square" lIns="0" tIns="0" rIns="0" bIns="0" rtlCol="0" anchor="ctr"/>
          <a:lstStyle/>
          <a:p>
            <a:pPr marL="0" indent="0">
              <a:buNone/>
            </a:pPr>
            <a:r>
              <a:rPr lang="en-US" sz="1150" dirty="0">
                <a:solidFill>
                  <a:srgbClr val="26262E"/>
                </a:solidFill>
                <a:latin typeface="Arial" pitchFamily="34" charset="0"/>
                <a:ea typeface="Arial" pitchFamily="34" charset="-122"/>
                <a:cs typeface="Arial" pitchFamily="34" charset="-120"/>
              </a:rPr>
              <a:t>Was du weitergibst, trägt deinen Namen - nicht den der KI.</a:t>
            </a:r>
            <a:endParaRPr lang="en-US" sz="1150" dirty="0"/>
          </a:p>
        </p:txBody>
      </p:sp>
      <p:sp>
        <p:nvSpPr>
          <p:cNvPr id="17" name="Text 14"/>
          <p:cNvSpPr/>
          <p:nvPr/>
        </p:nvSpPr>
        <p:spPr>
          <a:xfrm>
            <a:off x="548640" y="4846320"/>
            <a:ext cx="5486400" cy="219456"/>
          </a:xfrm>
          <a:prstGeom prst="rect">
            <a:avLst/>
          </a:prstGeom>
          <a:noFill/>
          <a:ln/>
        </p:spPr>
        <p:txBody>
          <a:bodyPr wrap="square" lIns="0" tIns="0" rIns="0" bIns="0" rtlCol="0" anchor="ctr"/>
          <a:lstStyle/>
          <a:p>
            <a:pPr marL="0" indent="0">
              <a:buNone/>
            </a:pPr>
            <a:r>
              <a:rPr lang="en-US" sz="850" dirty="0">
                <a:solidFill>
                  <a:srgbClr val="6B6B75"/>
                </a:solidFill>
                <a:latin typeface="Arial" pitchFamily="34" charset="0"/>
                <a:ea typeface="Arial" pitchFamily="34" charset="-122"/>
                <a:cs typeface="Arial" pitchFamily="34" charset="-120"/>
              </a:rPr>
              <a:t>KI-Workspace · Mistral Vibe · 08.07.2026</a:t>
            </a:r>
            <a:endParaRPr lang="en-US" sz="850" dirty="0"/>
          </a:p>
        </p:txBody>
      </p:sp>
      <p:sp>
        <p:nvSpPr>
          <p:cNvPr id="18" name="Text 15"/>
          <p:cNvSpPr/>
          <p:nvPr/>
        </p:nvSpPr>
        <p:spPr>
          <a:xfrm>
            <a:off x="8046720" y="4846320"/>
            <a:ext cx="548640" cy="219456"/>
          </a:xfrm>
          <a:prstGeom prst="rect">
            <a:avLst/>
          </a:prstGeom>
          <a:noFill/>
          <a:ln/>
        </p:spPr>
        <p:txBody>
          <a:bodyPr wrap="square" lIns="0" tIns="0" rIns="0" bIns="0" rtlCol="0" anchor="ctr"/>
          <a:lstStyle/>
          <a:p>
            <a:pPr marL="0" indent="0" algn="r">
              <a:buNone/>
            </a:pPr>
            <a:r>
              <a:rPr lang="en-US" sz="850" dirty="0">
                <a:solidFill>
                  <a:srgbClr val="6B6B75"/>
                </a:solidFill>
                <a:latin typeface="Arial" pitchFamily="34" charset="0"/>
                <a:ea typeface="Arial" pitchFamily="34" charset="-122"/>
                <a:cs typeface="Arial" pitchFamily="34" charset="-120"/>
              </a:rPr>
              <a:t>5</a:t>
            </a:r>
            <a:endParaRPr lang="en-US" sz="850"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additive="base">
                                        <p:cTn id="35" dur="500" fill="hold"/>
                                        <p:tgtEl>
                                          <p:spTgt spid="11"/>
                                        </p:tgtEl>
                                        <p:attrNameLst>
                                          <p:attrName>ppt_x</p:attrName>
                                        </p:attrNameLst>
                                      </p:cBhvr>
                                      <p:tavLst>
                                        <p:tav tm="0">
                                          <p:val>
                                            <p:strVal val="#ppt_x"/>
                                          </p:val>
                                        </p:tav>
                                        <p:tav tm="100000">
                                          <p:val>
                                            <p:strVal val="#ppt_x"/>
                                          </p:val>
                                        </p:tav>
                                      </p:tavLst>
                                    </p:anim>
                                    <p:anim calcmode="lin" valueType="num">
                                      <p:cBhvr additive="base">
                                        <p:cTn id="3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 calcmode="lin" valueType="num">
                                      <p:cBhvr additive="base">
                                        <p:cTn id="41" dur="500" fill="hold"/>
                                        <p:tgtEl>
                                          <p:spTgt spid="12"/>
                                        </p:tgtEl>
                                        <p:attrNameLst>
                                          <p:attrName>ppt_x</p:attrName>
                                        </p:attrNameLst>
                                      </p:cBhvr>
                                      <p:tavLst>
                                        <p:tav tm="0">
                                          <p:val>
                                            <p:strVal val="#ppt_x"/>
                                          </p:val>
                                        </p:tav>
                                        <p:tav tm="100000">
                                          <p:val>
                                            <p:strVal val="#ppt_x"/>
                                          </p:val>
                                        </p:tav>
                                      </p:tavLst>
                                    </p:anim>
                                    <p:anim calcmode="lin" valueType="num">
                                      <p:cBhvr additive="base">
                                        <p:cTn id="42" dur="500" fill="hold"/>
                                        <p:tgtEl>
                                          <p:spTgt spid="12"/>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13"/>
                                        </p:tgtEl>
                                        <p:attrNameLst>
                                          <p:attrName>style.visibility</p:attrName>
                                        </p:attrNameLst>
                                      </p:cBhvr>
                                      <p:to>
                                        <p:strVal val="visible"/>
                                      </p:to>
                                    </p:set>
                                    <p:anim calcmode="lin" valueType="num">
                                      <p:cBhvr additive="base">
                                        <p:cTn id="45" dur="500" fill="hold"/>
                                        <p:tgtEl>
                                          <p:spTgt spid="13"/>
                                        </p:tgtEl>
                                        <p:attrNameLst>
                                          <p:attrName>ppt_x</p:attrName>
                                        </p:attrNameLst>
                                      </p:cBhvr>
                                      <p:tavLst>
                                        <p:tav tm="0">
                                          <p:val>
                                            <p:strVal val="#ppt_x"/>
                                          </p:val>
                                        </p:tav>
                                        <p:tav tm="100000">
                                          <p:val>
                                            <p:strVal val="#ppt_x"/>
                                          </p:val>
                                        </p:tav>
                                      </p:tavLst>
                                    </p:anim>
                                    <p:anim calcmode="lin" valueType="num">
                                      <p:cBhvr additive="base">
                                        <p:cTn id="46" dur="500" fill="hold"/>
                                        <p:tgtEl>
                                          <p:spTgt spid="13"/>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14"/>
                                        </p:tgtEl>
                                        <p:attrNameLst>
                                          <p:attrName>style.visibility</p:attrName>
                                        </p:attrNameLst>
                                      </p:cBhvr>
                                      <p:to>
                                        <p:strVal val="visible"/>
                                      </p:to>
                                    </p:set>
                                    <p:anim calcmode="lin" valueType="num">
                                      <p:cBhvr additive="base">
                                        <p:cTn id="49" dur="500" fill="hold"/>
                                        <p:tgtEl>
                                          <p:spTgt spid="14"/>
                                        </p:tgtEl>
                                        <p:attrNameLst>
                                          <p:attrName>ppt_x</p:attrName>
                                        </p:attrNameLst>
                                      </p:cBhvr>
                                      <p:tavLst>
                                        <p:tav tm="0">
                                          <p:val>
                                            <p:strVal val="#ppt_x"/>
                                          </p:val>
                                        </p:tav>
                                        <p:tav tm="100000">
                                          <p:val>
                                            <p:strVal val="#ppt_x"/>
                                          </p:val>
                                        </p:tav>
                                      </p:tavLst>
                                    </p:anim>
                                    <p:anim calcmode="lin" valueType="num">
                                      <p:cBhvr additive="base">
                                        <p:cTn id="50" dur="500" fill="hold"/>
                                        <p:tgtEl>
                                          <p:spTgt spid="14"/>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15"/>
                                        </p:tgtEl>
                                        <p:attrNameLst>
                                          <p:attrName>style.visibility</p:attrName>
                                        </p:attrNameLst>
                                      </p:cBhvr>
                                      <p:to>
                                        <p:strVal val="visible"/>
                                      </p:to>
                                    </p:set>
                                    <p:anim calcmode="lin" valueType="num">
                                      <p:cBhvr additive="base">
                                        <p:cTn id="53" dur="500" fill="hold"/>
                                        <p:tgtEl>
                                          <p:spTgt spid="15"/>
                                        </p:tgtEl>
                                        <p:attrNameLst>
                                          <p:attrName>ppt_x</p:attrName>
                                        </p:attrNameLst>
                                      </p:cBhvr>
                                      <p:tavLst>
                                        <p:tav tm="0">
                                          <p:val>
                                            <p:strVal val="#ppt_x"/>
                                          </p:val>
                                        </p:tav>
                                        <p:tav tm="100000">
                                          <p:val>
                                            <p:strVal val="#ppt_x"/>
                                          </p:val>
                                        </p:tav>
                                      </p:tavLst>
                                    </p:anim>
                                    <p:anim calcmode="lin" valueType="num">
                                      <p:cBhvr additive="base">
                                        <p:cTn id="5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548640" y="347472"/>
            <a:ext cx="8046720" cy="237744"/>
          </a:xfrm>
          <a:prstGeom prst="rect">
            <a:avLst/>
          </a:prstGeom>
          <a:noFill/>
          <a:ln/>
        </p:spPr>
        <p:txBody>
          <a:bodyPr wrap="square" lIns="0" tIns="0" rIns="0" bIns="0" rtlCol="0" anchor="ctr"/>
          <a:lstStyle/>
          <a:p>
            <a:pPr marL="0" indent="0">
              <a:buNone/>
            </a:pPr>
            <a:r>
              <a:rPr lang="en-US" sz="1050" b="1" kern="0" spc="300" dirty="0">
                <a:solidFill>
                  <a:srgbClr val="E8590C"/>
                </a:solidFill>
                <a:latin typeface="Arial" pitchFamily="34" charset="0"/>
                <a:ea typeface="Arial" pitchFamily="34" charset="-122"/>
                <a:cs typeface="Arial" pitchFamily="34" charset="-120"/>
              </a:rPr>
              <a:t>PRAXISPROZESS</a:t>
            </a:r>
            <a:endParaRPr lang="en-US" sz="1050" dirty="0"/>
          </a:p>
        </p:txBody>
      </p:sp>
      <p:sp>
        <p:nvSpPr>
          <p:cNvPr id="3" name="Text 1"/>
          <p:cNvSpPr/>
          <p:nvPr/>
        </p:nvSpPr>
        <p:spPr>
          <a:xfrm>
            <a:off x="548640" y="566928"/>
            <a:ext cx="8046720" cy="566928"/>
          </a:xfrm>
          <a:prstGeom prst="rect">
            <a:avLst/>
          </a:prstGeom>
          <a:noFill/>
          <a:ln/>
        </p:spPr>
        <p:txBody>
          <a:bodyPr wrap="square" lIns="0" tIns="0" rIns="0" bIns="0" rtlCol="0" anchor="ctr"/>
          <a:lstStyle/>
          <a:p>
            <a:pPr marL="0" indent="0">
              <a:buNone/>
            </a:pPr>
            <a:r>
              <a:rPr lang="en-US" sz="2700" b="1" dirty="0">
                <a:solidFill>
                  <a:srgbClr val="26262E"/>
                </a:solidFill>
                <a:latin typeface="Arial" pitchFamily="34" charset="0"/>
                <a:ea typeface="Arial" pitchFamily="34" charset="-122"/>
                <a:cs typeface="Arial" pitchFamily="34" charset="-120"/>
              </a:rPr>
              <a:t>Vom Prompt zum Prozess: Leadgewinnung</a:t>
            </a:r>
            <a:endParaRPr lang="en-US" sz="2700" dirty="0"/>
          </a:p>
        </p:txBody>
      </p:sp>
      <p:sp>
        <p:nvSpPr>
          <p:cNvPr id="4" name="Shape 2"/>
          <p:cNvSpPr/>
          <p:nvPr/>
        </p:nvSpPr>
        <p:spPr>
          <a:xfrm>
            <a:off x="548640" y="1353312"/>
            <a:ext cx="2615184" cy="1170432"/>
          </a:xfrm>
          <a:prstGeom prst="roundRect">
            <a:avLst>
              <a:gd name="adj" fmla="val 4688"/>
            </a:avLst>
          </a:prstGeom>
          <a:solidFill>
            <a:srgbClr val="FFFFFF"/>
          </a:solidFill>
          <a:ln w="12700">
            <a:solidFill>
              <a:srgbClr val="E4E2DF"/>
            </a:solidFill>
            <a:prstDash val="solid"/>
          </a:ln>
          <a:effectLst>
            <a:outerShdw blurRad="88900" dist="25400" dir="5400000" algn="bl" rotWithShape="0">
              <a:srgbClr val="000000">
                <a:alpha val="10000"/>
              </a:srgbClr>
            </a:outerShdw>
          </a:effectLst>
        </p:spPr>
        <p:txBody>
          <a:bodyPr/>
          <a:lstStyle/>
          <a:p>
            <a:endParaRPr lang="de-DE"/>
          </a:p>
        </p:txBody>
      </p:sp>
      <p:sp>
        <p:nvSpPr>
          <p:cNvPr id="5" name="Shape 3"/>
          <p:cNvSpPr/>
          <p:nvPr/>
        </p:nvSpPr>
        <p:spPr>
          <a:xfrm>
            <a:off x="731520" y="1517904"/>
            <a:ext cx="347472" cy="347472"/>
          </a:xfrm>
          <a:prstGeom prst="ellipse">
            <a:avLst/>
          </a:prstGeom>
          <a:solidFill>
            <a:srgbClr val="FDEEE3"/>
          </a:solidFill>
          <a:ln w="6350">
            <a:solidFill>
              <a:srgbClr val="FDEEE3"/>
            </a:solidFill>
            <a:prstDash val="solid"/>
          </a:ln>
        </p:spPr>
        <p:txBody>
          <a:bodyPr/>
          <a:lstStyle/>
          <a:p>
            <a:endParaRPr lang="de-DE"/>
          </a:p>
        </p:txBody>
      </p:sp>
      <p:sp>
        <p:nvSpPr>
          <p:cNvPr id="6" name="Text 4"/>
          <p:cNvSpPr/>
          <p:nvPr/>
        </p:nvSpPr>
        <p:spPr>
          <a:xfrm>
            <a:off x="731520" y="1506931"/>
            <a:ext cx="347472" cy="347472"/>
          </a:xfrm>
          <a:prstGeom prst="rect">
            <a:avLst/>
          </a:prstGeom>
          <a:noFill/>
          <a:ln/>
        </p:spPr>
        <p:txBody>
          <a:bodyPr wrap="square" lIns="0" tIns="0" rIns="0" bIns="0" rtlCol="0" anchor="ctr"/>
          <a:lstStyle/>
          <a:p>
            <a:pPr marL="0" indent="0" algn="ctr">
              <a:buNone/>
            </a:pPr>
            <a:r>
              <a:rPr lang="en-US" sz="1250" b="1" dirty="0">
                <a:solidFill>
                  <a:srgbClr val="E8590C"/>
                </a:solidFill>
                <a:latin typeface="Arial" pitchFamily="34" charset="0"/>
                <a:ea typeface="Arial" pitchFamily="34" charset="-122"/>
                <a:cs typeface="Arial" pitchFamily="34" charset="-120"/>
              </a:rPr>
              <a:t>1</a:t>
            </a:r>
            <a:endParaRPr lang="en-US" sz="1250" dirty="0"/>
          </a:p>
        </p:txBody>
      </p:sp>
      <p:sp>
        <p:nvSpPr>
          <p:cNvPr id="7" name="Text 5"/>
          <p:cNvSpPr/>
          <p:nvPr/>
        </p:nvSpPr>
        <p:spPr>
          <a:xfrm>
            <a:off x="1188720" y="1499616"/>
            <a:ext cx="1792224" cy="384048"/>
          </a:xfrm>
          <a:prstGeom prst="rect">
            <a:avLst/>
          </a:prstGeom>
          <a:noFill/>
          <a:ln/>
        </p:spPr>
        <p:txBody>
          <a:bodyPr wrap="square" lIns="0" tIns="0" rIns="0" bIns="0" rtlCol="0" anchor="ctr"/>
          <a:lstStyle/>
          <a:p>
            <a:pPr marL="0" indent="0">
              <a:buNone/>
            </a:pPr>
            <a:r>
              <a:rPr lang="en-US" sz="1200" b="1" dirty="0">
                <a:solidFill>
                  <a:srgbClr val="26262E"/>
                </a:solidFill>
                <a:latin typeface="Arial" pitchFamily="34" charset="0"/>
                <a:ea typeface="Arial" pitchFamily="34" charset="-122"/>
                <a:cs typeface="Arial" pitchFamily="34" charset="-120"/>
              </a:rPr>
              <a:t>Ziel definieren</a:t>
            </a:r>
            <a:endParaRPr lang="en-US" sz="1200" dirty="0"/>
          </a:p>
        </p:txBody>
      </p:sp>
      <p:sp>
        <p:nvSpPr>
          <p:cNvPr id="8" name="Text 6"/>
          <p:cNvSpPr/>
          <p:nvPr/>
        </p:nvSpPr>
        <p:spPr>
          <a:xfrm>
            <a:off x="731520" y="1956816"/>
            <a:ext cx="2249424" cy="502920"/>
          </a:xfrm>
          <a:prstGeom prst="rect">
            <a:avLst/>
          </a:prstGeom>
          <a:noFill/>
          <a:ln/>
        </p:spPr>
        <p:txBody>
          <a:bodyPr wrap="square" lIns="0" tIns="0" rIns="0" bIns="0" rtlCol="0" anchor="ctr"/>
          <a:lstStyle/>
          <a:p>
            <a:pPr marL="0" indent="0">
              <a:buNone/>
            </a:pPr>
            <a:r>
              <a:rPr lang="en-US" sz="1000" dirty="0">
                <a:solidFill>
                  <a:srgbClr val="6B6B75"/>
                </a:solidFill>
                <a:latin typeface="Arial" pitchFamily="34" charset="0"/>
                <a:ea typeface="Arial" pitchFamily="34" charset="-122"/>
                <a:cs typeface="Arial" pitchFamily="34" charset="-120"/>
              </a:rPr>
              <a:t>Wen will ich erreichen - womit?</a:t>
            </a:r>
            <a:endParaRPr lang="en-US" sz="1000" dirty="0"/>
          </a:p>
        </p:txBody>
      </p:sp>
      <p:sp>
        <p:nvSpPr>
          <p:cNvPr id="9" name="Text 7"/>
          <p:cNvSpPr/>
          <p:nvPr/>
        </p:nvSpPr>
        <p:spPr>
          <a:xfrm>
            <a:off x="3145536" y="1764792"/>
            <a:ext cx="182880" cy="329184"/>
          </a:xfrm>
          <a:prstGeom prst="rect">
            <a:avLst/>
          </a:prstGeom>
          <a:noFill/>
          <a:ln/>
        </p:spPr>
        <p:txBody>
          <a:bodyPr wrap="square" lIns="0" tIns="0" rIns="0" bIns="0" rtlCol="0" anchor="ctr"/>
          <a:lstStyle/>
          <a:p>
            <a:pPr marL="0" indent="0" algn="ctr">
              <a:buNone/>
            </a:pPr>
            <a:r>
              <a:rPr lang="en-US" sz="1200" dirty="0">
                <a:solidFill>
                  <a:srgbClr val="6B6B75"/>
                </a:solidFill>
                <a:latin typeface="Arial" pitchFamily="34" charset="0"/>
                <a:ea typeface="Arial" pitchFamily="34" charset="-122"/>
                <a:cs typeface="Arial" pitchFamily="34" charset="-120"/>
              </a:rPr>
              <a:t>→</a:t>
            </a:r>
            <a:endParaRPr lang="en-US" sz="1200" dirty="0"/>
          </a:p>
        </p:txBody>
      </p:sp>
      <p:sp>
        <p:nvSpPr>
          <p:cNvPr id="10" name="Shape 8"/>
          <p:cNvSpPr/>
          <p:nvPr/>
        </p:nvSpPr>
        <p:spPr>
          <a:xfrm>
            <a:off x="3273552" y="1353312"/>
            <a:ext cx="2615184" cy="1170432"/>
          </a:xfrm>
          <a:prstGeom prst="roundRect">
            <a:avLst>
              <a:gd name="adj" fmla="val 4688"/>
            </a:avLst>
          </a:prstGeom>
          <a:solidFill>
            <a:srgbClr val="FFFFFF"/>
          </a:solidFill>
          <a:ln w="12700">
            <a:solidFill>
              <a:srgbClr val="E4E2DF"/>
            </a:solidFill>
            <a:prstDash val="solid"/>
          </a:ln>
          <a:effectLst>
            <a:outerShdw blurRad="88900" dist="25400" dir="5400000" algn="bl" rotWithShape="0">
              <a:srgbClr val="000000">
                <a:alpha val="10000"/>
              </a:srgbClr>
            </a:outerShdw>
          </a:effectLst>
        </p:spPr>
        <p:txBody>
          <a:bodyPr/>
          <a:lstStyle/>
          <a:p>
            <a:endParaRPr lang="de-DE"/>
          </a:p>
        </p:txBody>
      </p:sp>
      <p:sp>
        <p:nvSpPr>
          <p:cNvPr id="11" name="Shape 9"/>
          <p:cNvSpPr/>
          <p:nvPr/>
        </p:nvSpPr>
        <p:spPr>
          <a:xfrm>
            <a:off x="3456432" y="1517904"/>
            <a:ext cx="347472" cy="347472"/>
          </a:xfrm>
          <a:prstGeom prst="ellipse">
            <a:avLst/>
          </a:prstGeom>
          <a:solidFill>
            <a:srgbClr val="FDEEE3"/>
          </a:solidFill>
          <a:ln w="6350">
            <a:solidFill>
              <a:srgbClr val="FDEEE3"/>
            </a:solidFill>
            <a:prstDash val="solid"/>
          </a:ln>
        </p:spPr>
        <p:txBody>
          <a:bodyPr/>
          <a:lstStyle/>
          <a:p>
            <a:endParaRPr lang="de-DE"/>
          </a:p>
        </p:txBody>
      </p:sp>
      <p:sp>
        <p:nvSpPr>
          <p:cNvPr id="12" name="Text 10"/>
          <p:cNvSpPr/>
          <p:nvPr/>
        </p:nvSpPr>
        <p:spPr>
          <a:xfrm>
            <a:off x="3456432" y="1506931"/>
            <a:ext cx="347472" cy="347472"/>
          </a:xfrm>
          <a:prstGeom prst="rect">
            <a:avLst/>
          </a:prstGeom>
          <a:noFill/>
          <a:ln/>
        </p:spPr>
        <p:txBody>
          <a:bodyPr wrap="square" lIns="0" tIns="0" rIns="0" bIns="0" rtlCol="0" anchor="ctr"/>
          <a:lstStyle/>
          <a:p>
            <a:pPr marL="0" indent="0" algn="ctr">
              <a:buNone/>
            </a:pPr>
            <a:r>
              <a:rPr lang="en-US" sz="1250" b="1" dirty="0">
                <a:solidFill>
                  <a:srgbClr val="E8590C"/>
                </a:solidFill>
                <a:latin typeface="Arial" pitchFamily="34" charset="0"/>
                <a:ea typeface="Arial" pitchFamily="34" charset="-122"/>
                <a:cs typeface="Arial" pitchFamily="34" charset="-120"/>
              </a:rPr>
              <a:t>2</a:t>
            </a:r>
            <a:endParaRPr lang="en-US" sz="1250" dirty="0"/>
          </a:p>
        </p:txBody>
      </p:sp>
      <p:sp>
        <p:nvSpPr>
          <p:cNvPr id="13" name="Text 11"/>
          <p:cNvSpPr/>
          <p:nvPr/>
        </p:nvSpPr>
        <p:spPr>
          <a:xfrm>
            <a:off x="3913632" y="1499616"/>
            <a:ext cx="1792224" cy="384048"/>
          </a:xfrm>
          <a:prstGeom prst="rect">
            <a:avLst/>
          </a:prstGeom>
          <a:noFill/>
          <a:ln/>
        </p:spPr>
        <p:txBody>
          <a:bodyPr wrap="square" lIns="0" tIns="0" rIns="0" bIns="0" rtlCol="0" anchor="ctr"/>
          <a:lstStyle/>
          <a:p>
            <a:pPr marL="0" indent="0">
              <a:buNone/>
            </a:pPr>
            <a:r>
              <a:rPr lang="en-US" sz="1200" b="1" dirty="0">
                <a:solidFill>
                  <a:srgbClr val="26262E"/>
                </a:solidFill>
                <a:latin typeface="Arial" pitchFamily="34" charset="0"/>
                <a:ea typeface="Arial" pitchFamily="34" charset="-122"/>
                <a:cs typeface="Arial" pitchFamily="34" charset="-120"/>
              </a:rPr>
              <a:t>Agent einrichten</a:t>
            </a:r>
            <a:endParaRPr lang="en-US" sz="1200" dirty="0"/>
          </a:p>
        </p:txBody>
      </p:sp>
      <p:sp>
        <p:nvSpPr>
          <p:cNvPr id="14" name="Text 12"/>
          <p:cNvSpPr/>
          <p:nvPr/>
        </p:nvSpPr>
        <p:spPr>
          <a:xfrm>
            <a:off x="3456432" y="1956816"/>
            <a:ext cx="2249424" cy="502920"/>
          </a:xfrm>
          <a:prstGeom prst="rect">
            <a:avLst/>
          </a:prstGeom>
          <a:noFill/>
          <a:ln/>
        </p:spPr>
        <p:txBody>
          <a:bodyPr wrap="square" lIns="0" tIns="0" rIns="0" bIns="0" rtlCol="0" anchor="ctr"/>
          <a:lstStyle/>
          <a:p>
            <a:pPr marL="0" indent="0">
              <a:buNone/>
            </a:pPr>
            <a:r>
              <a:rPr lang="en-US" sz="1000" dirty="0">
                <a:solidFill>
                  <a:srgbClr val="6B6B75"/>
                </a:solidFill>
                <a:latin typeface="Arial" pitchFamily="34" charset="0"/>
                <a:ea typeface="Arial" pitchFamily="34" charset="-122"/>
                <a:cs typeface="Arial" pitchFamily="34" charset="-120"/>
              </a:rPr>
              <a:t>Master-Prompt, Tonalität, Wissen, Leitplanken</a:t>
            </a:r>
            <a:endParaRPr lang="en-US" sz="1000" dirty="0"/>
          </a:p>
        </p:txBody>
      </p:sp>
      <p:sp>
        <p:nvSpPr>
          <p:cNvPr id="15" name="Text 13"/>
          <p:cNvSpPr/>
          <p:nvPr/>
        </p:nvSpPr>
        <p:spPr>
          <a:xfrm>
            <a:off x="5870448" y="1764792"/>
            <a:ext cx="182880" cy="329184"/>
          </a:xfrm>
          <a:prstGeom prst="rect">
            <a:avLst/>
          </a:prstGeom>
          <a:noFill/>
          <a:ln/>
        </p:spPr>
        <p:txBody>
          <a:bodyPr wrap="square" lIns="0" tIns="0" rIns="0" bIns="0" rtlCol="0" anchor="ctr"/>
          <a:lstStyle/>
          <a:p>
            <a:pPr marL="0" indent="0" algn="ctr">
              <a:buNone/>
            </a:pPr>
            <a:r>
              <a:rPr lang="en-US" sz="1200" dirty="0">
                <a:solidFill>
                  <a:srgbClr val="6B6B75"/>
                </a:solidFill>
                <a:latin typeface="Arial" pitchFamily="34" charset="0"/>
                <a:ea typeface="Arial" pitchFamily="34" charset="-122"/>
                <a:cs typeface="Arial" pitchFamily="34" charset="-120"/>
              </a:rPr>
              <a:t>→</a:t>
            </a:r>
            <a:endParaRPr lang="en-US" sz="1200" dirty="0"/>
          </a:p>
        </p:txBody>
      </p:sp>
      <p:sp>
        <p:nvSpPr>
          <p:cNvPr id="16" name="Shape 14"/>
          <p:cNvSpPr/>
          <p:nvPr/>
        </p:nvSpPr>
        <p:spPr>
          <a:xfrm>
            <a:off x="5998464" y="1353312"/>
            <a:ext cx="2615184" cy="1170432"/>
          </a:xfrm>
          <a:prstGeom prst="roundRect">
            <a:avLst>
              <a:gd name="adj" fmla="val 4688"/>
            </a:avLst>
          </a:prstGeom>
          <a:solidFill>
            <a:srgbClr val="FFFFFF"/>
          </a:solidFill>
          <a:ln w="12700">
            <a:solidFill>
              <a:srgbClr val="E4E2DF"/>
            </a:solidFill>
            <a:prstDash val="solid"/>
          </a:ln>
          <a:effectLst>
            <a:outerShdw blurRad="88900" dist="25400" dir="5400000" algn="bl" rotWithShape="0">
              <a:srgbClr val="000000">
                <a:alpha val="10000"/>
              </a:srgbClr>
            </a:outerShdw>
          </a:effectLst>
        </p:spPr>
        <p:txBody>
          <a:bodyPr/>
          <a:lstStyle/>
          <a:p>
            <a:endParaRPr lang="de-DE"/>
          </a:p>
        </p:txBody>
      </p:sp>
      <p:sp>
        <p:nvSpPr>
          <p:cNvPr id="17" name="Shape 15"/>
          <p:cNvSpPr/>
          <p:nvPr/>
        </p:nvSpPr>
        <p:spPr>
          <a:xfrm>
            <a:off x="6181344" y="1517904"/>
            <a:ext cx="347472" cy="347472"/>
          </a:xfrm>
          <a:prstGeom prst="ellipse">
            <a:avLst/>
          </a:prstGeom>
          <a:solidFill>
            <a:srgbClr val="FDEEE3"/>
          </a:solidFill>
          <a:ln w="6350">
            <a:solidFill>
              <a:srgbClr val="FDEEE3"/>
            </a:solidFill>
            <a:prstDash val="solid"/>
          </a:ln>
        </p:spPr>
        <p:txBody>
          <a:bodyPr/>
          <a:lstStyle/>
          <a:p>
            <a:endParaRPr lang="de-DE"/>
          </a:p>
        </p:txBody>
      </p:sp>
      <p:sp>
        <p:nvSpPr>
          <p:cNvPr id="18" name="Text 16"/>
          <p:cNvSpPr/>
          <p:nvPr/>
        </p:nvSpPr>
        <p:spPr>
          <a:xfrm>
            <a:off x="6181344" y="1506931"/>
            <a:ext cx="347472" cy="347472"/>
          </a:xfrm>
          <a:prstGeom prst="rect">
            <a:avLst/>
          </a:prstGeom>
          <a:noFill/>
          <a:ln/>
        </p:spPr>
        <p:txBody>
          <a:bodyPr wrap="square" lIns="0" tIns="0" rIns="0" bIns="0" rtlCol="0" anchor="ctr"/>
          <a:lstStyle/>
          <a:p>
            <a:pPr marL="0" indent="0" algn="ctr">
              <a:buNone/>
            </a:pPr>
            <a:r>
              <a:rPr lang="en-US" sz="1250" b="1" dirty="0">
                <a:solidFill>
                  <a:srgbClr val="E8590C"/>
                </a:solidFill>
                <a:latin typeface="Arial" pitchFamily="34" charset="0"/>
                <a:ea typeface="Arial" pitchFamily="34" charset="-122"/>
                <a:cs typeface="Arial" pitchFamily="34" charset="-120"/>
              </a:rPr>
              <a:t>3</a:t>
            </a:r>
            <a:endParaRPr lang="en-US" sz="1250" dirty="0"/>
          </a:p>
        </p:txBody>
      </p:sp>
      <p:sp>
        <p:nvSpPr>
          <p:cNvPr id="19" name="Text 17"/>
          <p:cNvSpPr/>
          <p:nvPr/>
        </p:nvSpPr>
        <p:spPr>
          <a:xfrm>
            <a:off x="6638544" y="1499616"/>
            <a:ext cx="1792224" cy="384048"/>
          </a:xfrm>
          <a:prstGeom prst="rect">
            <a:avLst/>
          </a:prstGeom>
          <a:noFill/>
          <a:ln/>
        </p:spPr>
        <p:txBody>
          <a:bodyPr wrap="square" lIns="0" tIns="0" rIns="0" bIns="0" rtlCol="0" anchor="ctr"/>
          <a:lstStyle/>
          <a:p>
            <a:pPr marL="0" indent="0">
              <a:buNone/>
            </a:pPr>
            <a:r>
              <a:rPr lang="en-US" sz="1200" b="1" dirty="0">
                <a:solidFill>
                  <a:srgbClr val="26262E"/>
                </a:solidFill>
                <a:latin typeface="Arial" pitchFamily="34" charset="0"/>
                <a:ea typeface="Arial" pitchFamily="34" charset="-122"/>
                <a:cs typeface="Arial" pitchFamily="34" charset="-120"/>
              </a:rPr>
              <a:t>Bibliotheken füllen</a:t>
            </a:r>
            <a:endParaRPr lang="en-US" sz="1200" dirty="0"/>
          </a:p>
        </p:txBody>
      </p:sp>
      <p:sp>
        <p:nvSpPr>
          <p:cNvPr id="20" name="Text 18"/>
          <p:cNvSpPr/>
          <p:nvPr/>
        </p:nvSpPr>
        <p:spPr>
          <a:xfrm>
            <a:off x="6181344" y="1956816"/>
            <a:ext cx="2249424" cy="502920"/>
          </a:xfrm>
          <a:prstGeom prst="rect">
            <a:avLst/>
          </a:prstGeom>
          <a:noFill/>
          <a:ln/>
        </p:spPr>
        <p:txBody>
          <a:bodyPr wrap="square" lIns="0" tIns="0" rIns="0" bIns="0" rtlCol="0" anchor="ctr"/>
          <a:lstStyle/>
          <a:p>
            <a:pPr marL="0" indent="0">
              <a:buNone/>
            </a:pPr>
            <a:r>
              <a:rPr lang="en-US" sz="1000" dirty="0">
                <a:solidFill>
                  <a:srgbClr val="6B6B75"/>
                </a:solidFill>
                <a:latin typeface="Arial" pitchFamily="34" charset="0"/>
                <a:ea typeface="Arial" pitchFamily="34" charset="-122"/>
                <a:cs typeface="Arial" pitchFamily="34" charset="-120"/>
              </a:rPr>
              <a:t>Zielgruppe, brennendstes Problem, Bildvorgaben</a:t>
            </a:r>
            <a:endParaRPr lang="en-US" sz="1000" dirty="0"/>
          </a:p>
        </p:txBody>
      </p:sp>
      <p:sp>
        <p:nvSpPr>
          <p:cNvPr id="21" name="Shape 19"/>
          <p:cNvSpPr/>
          <p:nvPr/>
        </p:nvSpPr>
        <p:spPr>
          <a:xfrm>
            <a:off x="548640" y="2980944"/>
            <a:ext cx="2615184" cy="1170432"/>
          </a:xfrm>
          <a:prstGeom prst="roundRect">
            <a:avLst>
              <a:gd name="adj" fmla="val 4688"/>
            </a:avLst>
          </a:prstGeom>
          <a:solidFill>
            <a:srgbClr val="FFFFFF"/>
          </a:solidFill>
          <a:ln w="12700">
            <a:solidFill>
              <a:srgbClr val="E4E2DF"/>
            </a:solidFill>
            <a:prstDash val="solid"/>
          </a:ln>
          <a:effectLst>
            <a:outerShdw blurRad="88900" dist="25400" dir="5400000" algn="bl" rotWithShape="0">
              <a:srgbClr val="000000">
                <a:alpha val="10000"/>
              </a:srgbClr>
            </a:outerShdw>
          </a:effectLst>
        </p:spPr>
        <p:txBody>
          <a:bodyPr/>
          <a:lstStyle/>
          <a:p>
            <a:endParaRPr lang="de-DE"/>
          </a:p>
        </p:txBody>
      </p:sp>
      <p:sp>
        <p:nvSpPr>
          <p:cNvPr id="22" name="Shape 20"/>
          <p:cNvSpPr/>
          <p:nvPr/>
        </p:nvSpPr>
        <p:spPr>
          <a:xfrm>
            <a:off x="731520" y="3145536"/>
            <a:ext cx="347472" cy="347472"/>
          </a:xfrm>
          <a:prstGeom prst="ellipse">
            <a:avLst/>
          </a:prstGeom>
          <a:solidFill>
            <a:srgbClr val="FDEEE3"/>
          </a:solidFill>
          <a:ln w="6350">
            <a:solidFill>
              <a:srgbClr val="FDEEE3"/>
            </a:solidFill>
            <a:prstDash val="solid"/>
          </a:ln>
        </p:spPr>
        <p:txBody>
          <a:bodyPr/>
          <a:lstStyle/>
          <a:p>
            <a:endParaRPr lang="de-DE"/>
          </a:p>
        </p:txBody>
      </p:sp>
      <p:sp>
        <p:nvSpPr>
          <p:cNvPr id="23" name="Text 21"/>
          <p:cNvSpPr/>
          <p:nvPr/>
        </p:nvSpPr>
        <p:spPr>
          <a:xfrm>
            <a:off x="731520" y="3134563"/>
            <a:ext cx="347472" cy="347472"/>
          </a:xfrm>
          <a:prstGeom prst="rect">
            <a:avLst/>
          </a:prstGeom>
          <a:noFill/>
          <a:ln/>
        </p:spPr>
        <p:txBody>
          <a:bodyPr wrap="square" lIns="0" tIns="0" rIns="0" bIns="0" rtlCol="0" anchor="ctr"/>
          <a:lstStyle/>
          <a:p>
            <a:pPr marL="0" indent="0" algn="ctr">
              <a:buNone/>
            </a:pPr>
            <a:r>
              <a:rPr lang="en-US" sz="1250" b="1" dirty="0">
                <a:solidFill>
                  <a:srgbClr val="E8590C"/>
                </a:solidFill>
                <a:latin typeface="Arial" pitchFamily="34" charset="0"/>
                <a:ea typeface="Arial" pitchFamily="34" charset="-122"/>
                <a:cs typeface="Arial" pitchFamily="34" charset="-120"/>
              </a:rPr>
              <a:t>4</a:t>
            </a:r>
            <a:endParaRPr lang="en-US" sz="1250" dirty="0"/>
          </a:p>
        </p:txBody>
      </p:sp>
      <p:sp>
        <p:nvSpPr>
          <p:cNvPr id="24" name="Text 22"/>
          <p:cNvSpPr/>
          <p:nvPr/>
        </p:nvSpPr>
        <p:spPr>
          <a:xfrm>
            <a:off x="1188720" y="3127248"/>
            <a:ext cx="1792224" cy="384048"/>
          </a:xfrm>
          <a:prstGeom prst="rect">
            <a:avLst/>
          </a:prstGeom>
          <a:noFill/>
          <a:ln/>
        </p:spPr>
        <p:txBody>
          <a:bodyPr wrap="square" lIns="0" tIns="0" rIns="0" bIns="0" rtlCol="0" anchor="ctr"/>
          <a:lstStyle/>
          <a:p>
            <a:pPr marL="0" indent="0">
              <a:buNone/>
            </a:pPr>
            <a:r>
              <a:rPr lang="en-US" sz="1200" b="1" dirty="0">
                <a:solidFill>
                  <a:srgbClr val="26262E"/>
                </a:solidFill>
                <a:latin typeface="Arial" pitchFamily="34" charset="0"/>
                <a:ea typeface="Arial" pitchFamily="34" charset="-122"/>
                <a:cs typeface="Arial" pitchFamily="34" charset="-120"/>
              </a:rPr>
              <a:t>Tiefensuche starten</a:t>
            </a:r>
            <a:endParaRPr lang="en-US" sz="1200" dirty="0"/>
          </a:p>
        </p:txBody>
      </p:sp>
      <p:sp>
        <p:nvSpPr>
          <p:cNvPr id="25" name="Text 23"/>
          <p:cNvSpPr/>
          <p:nvPr/>
        </p:nvSpPr>
        <p:spPr>
          <a:xfrm>
            <a:off x="731520" y="3584448"/>
            <a:ext cx="2249424" cy="502920"/>
          </a:xfrm>
          <a:prstGeom prst="rect">
            <a:avLst/>
          </a:prstGeom>
          <a:noFill/>
          <a:ln/>
        </p:spPr>
        <p:txBody>
          <a:bodyPr wrap="square" lIns="0" tIns="0" rIns="0" bIns="0" rtlCol="0" anchor="ctr"/>
          <a:lstStyle/>
          <a:p>
            <a:pPr marL="0" indent="0">
              <a:buNone/>
            </a:pPr>
            <a:r>
              <a:rPr lang="en-US" sz="1000" dirty="0">
                <a:solidFill>
                  <a:srgbClr val="6B6B75"/>
                </a:solidFill>
                <a:latin typeface="Arial" pitchFamily="34" charset="0"/>
                <a:ea typeface="Arial" pitchFamily="34" charset="-122"/>
                <a:cs typeface="Arial" pitchFamily="34" charset="-120"/>
              </a:rPr>
              <a:t>10 aktuell relevante Themen finden</a:t>
            </a:r>
            <a:endParaRPr lang="en-US" sz="1000" dirty="0"/>
          </a:p>
        </p:txBody>
      </p:sp>
      <p:sp>
        <p:nvSpPr>
          <p:cNvPr id="26" name="Text 24"/>
          <p:cNvSpPr/>
          <p:nvPr/>
        </p:nvSpPr>
        <p:spPr>
          <a:xfrm>
            <a:off x="3145536" y="3392424"/>
            <a:ext cx="182880" cy="329184"/>
          </a:xfrm>
          <a:prstGeom prst="rect">
            <a:avLst/>
          </a:prstGeom>
          <a:noFill/>
          <a:ln/>
        </p:spPr>
        <p:txBody>
          <a:bodyPr wrap="square" lIns="0" tIns="0" rIns="0" bIns="0" rtlCol="0" anchor="ctr"/>
          <a:lstStyle/>
          <a:p>
            <a:pPr marL="0" indent="0" algn="ctr">
              <a:buNone/>
            </a:pPr>
            <a:r>
              <a:rPr lang="en-US" sz="1200" dirty="0">
                <a:solidFill>
                  <a:srgbClr val="6B6B75"/>
                </a:solidFill>
                <a:latin typeface="Arial" pitchFamily="34" charset="0"/>
                <a:ea typeface="Arial" pitchFamily="34" charset="-122"/>
                <a:cs typeface="Arial" pitchFamily="34" charset="-120"/>
              </a:rPr>
              <a:t>→</a:t>
            </a:r>
            <a:endParaRPr lang="en-US" sz="1200" dirty="0"/>
          </a:p>
        </p:txBody>
      </p:sp>
      <p:sp>
        <p:nvSpPr>
          <p:cNvPr id="27" name="Shape 25"/>
          <p:cNvSpPr/>
          <p:nvPr/>
        </p:nvSpPr>
        <p:spPr>
          <a:xfrm>
            <a:off x="3273552" y="2980944"/>
            <a:ext cx="2615184" cy="1170432"/>
          </a:xfrm>
          <a:prstGeom prst="roundRect">
            <a:avLst>
              <a:gd name="adj" fmla="val 4688"/>
            </a:avLst>
          </a:prstGeom>
          <a:solidFill>
            <a:srgbClr val="FFFFFF"/>
          </a:solidFill>
          <a:ln w="12700">
            <a:solidFill>
              <a:srgbClr val="E4E2DF"/>
            </a:solidFill>
            <a:prstDash val="solid"/>
          </a:ln>
          <a:effectLst>
            <a:outerShdw blurRad="88900" dist="25400" dir="5400000" algn="bl" rotWithShape="0">
              <a:srgbClr val="000000">
                <a:alpha val="10000"/>
              </a:srgbClr>
            </a:outerShdw>
          </a:effectLst>
        </p:spPr>
        <p:txBody>
          <a:bodyPr/>
          <a:lstStyle/>
          <a:p>
            <a:endParaRPr lang="de-DE"/>
          </a:p>
        </p:txBody>
      </p:sp>
      <p:sp>
        <p:nvSpPr>
          <p:cNvPr id="28" name="Shape 26"/>
          <p:cNvSpPr/>
          <p:nvPr/>
        </p:nvSpPr>
        <p:spPr>
          <a:xfrm>
            <a:off x="3456432" y="3145536"/>
            <a:ext cx="347472" cy="347472"/>
          </a:xfrm>
          <a:prstGeom prst="ellipse">
            <a:avLst/>
          </a:prstGeom>
          <a:solidFill>
            <a:srgbClr val="FDEEE3"/>
          </a:solidFill>
          <a:ln w="6350">
            <a:solidFill>
              <a:srgbClr val="FDEEE3"/>
            </a:solidFill>
            <a:prstDash val="solid"/>
          </a:ln>
        </p:spPr>
        <p:txBody>
          <a:bodyPr/>
          <a:lstStyle/>
          <a:p>
            <a:endParaRPr lang="de-DE"/>
          </a:p>
        </p:txBody>
      </p:sp>
      <p:sp>
        <p:nvSpPr>
          <p:cNvPr id="29" name="Text 27"/>
          <p:cNvSpPr/>
          <p:nvPr/>
        </p:nvSpPr>
        <p:spPr>
          <a:xfrm>
            <a:off x="3456432" y="3134563"/>
            <a:ext cx="347472" cy="347472"/>
          </a:xfrm>
          <a:prstGeom prst="rect">
            <a:avLst/>
          </a:prstGeom>
          <a:noFill/>
          <a:ln/>
        </p:spPr>
        <p:txBody>
          <a:bodyPr wrap="square" lIns="0" tIns="0" rIns="0" bIns="0" rtlCol="0" anchor="ctr"/>
          <a:lstStyle/>
          <a:p>
            <a:pPr marL="0" indent="0" algn="ctr">
              <a:buNone/>
            </a:pPr>
            <a:r>
              <a:rPr lang="en-US" sz="1250" b="1" dirty="0">
                <a:solidFill>
                  <a:srgbClr val="E8590C"/>
                </a:solidFill>
                <a:latin typeface="Arial" pitchFamily="34" charset="0"/>
                <a:ea typeface="Arial" pitchFamily="34" charset="-122"/>
                <a:cs typeface="Arial" pitchFamily="34" charset="-120"/>
              </a:rPr>
              <a:t>5</a:t>
            </a:r>
            <a:endParaRPr lang="en-US" sz="1250" dirty="0"/>
          </a:p>
        </p:txBody>
      </p:sp>
      <p:sp>
        <p:nvSpPr>
          <p:cNvPr id="30" name="Text 28"/>
          <p:cNvSpPr/>
          <p:nvPr/>
        </p:nvSpPr>
        <p:spPr>
          <a:xfrm>
            <a:off x="3913632" y="3127248"/>
            <a:ext cx="1792224" cy="384048"/>
          </a:xfrm>
          <a:prstGeom prst="rect">
            <a:avLst/>
          </a:prstGeom>
          <a:noFill/>
          <a:ln/>
        </p:spPr>
        <p:txBody>
          <a:bodyPr wrap="square" lIns="0" tIns="0" rIns="0" bIns="0" rtlCol="0" anchor="ctr"/>
          <a:lstStyle/>
          <a:p>
            <a:pPr marL="0" indent="0">
              <a:buNone/>
            </a:pPr>
            <a:r>
              <a:rPr lang="en-US" sz="1200" b="1" dirty="0">
                <a:solidFill>
                  <a:srgbClr val="26262E"/>
                </a:solidFill>
                <a:latin typeface="Arial" pitchFamily="34" charset="0"/>
                <a:ea typeface="Arial" pitchFamily="34" charset="-122"/>
                <a:cs typeface="Arial" pitchFamily="34" charset="-120"/>
              </a:rPr>
              <a:t>Posts auswählen</a:t>
            </a:r>
            <a:endParaRPr lang="en-US" sz="1200" dirty="0"/>
          </a:p>
        </p:txBody>
      </p:sp>
      <p:sp>
        <p:nvSpPr>
          <p:cNvPr id="31" name="Text 29"/>
          <p:cNvSpPr/>
          <p:nvPr/>
        </p:nvSpPr>
        <p:spPr>
          <a:xfrm>
            <a:off x="3456432" y="3584448"/>
            <a:ext cx="2249424" cy="502920"/>
          </a:xfrm>
          <a:prstGeom prst="rect">
            <a:avLst/>
          </a:prstGeom>
          <a:noFill/>
          <a:ln/>
        </p:spPr>
        <p:txBody>
          <a:bodyPr wrap="square" lIns="0" tIns="0" rIns="0" bIns="0" rtlCol="0" anchor="ctr"/>
          <a:lstStyle/>
          <a:p>
            <a:pPr marL="0" indent="0">
              <a:buNone/>
            </a:pPr>
            <a:r>
              <a:rPr lang="en-US" sz="1000" dirty="0">
                <a:solidFill>
                  <a:srgbClr val="6B6B75"/>
                </a:solidFill>
                <a:latin typeface="Arial" pitchFamily="34" charset="0"/>
                <a:ea typeface="Arial" pitchFamily="34" charset="-122"/>
                <a:cs typeface="Arial" pitchFamily="34" charset="-120"/>
              </a:rPr>
              <a:t>5 Vorschläge mit Kurzbeschreibung</a:t>
            </a:r>
            <a:endParaRPr lang="en-US" sz="1000" dirty="0"/>
          </a:p>
        </p:txBody>
      </p:sp>
      <p:sp>
        <p:nvSpPr>
          <p:cNvPr id="32" name="Text 30"/>
          <p:cNvSpPr/>
          <p:nvPr/>
        </p:nvSpPr>
        <p:spPr>
          <a:xfrm>
            <a:off x="5870448" y="3392424"/>
            <a:ext cx="182880" cy="329184"/>
          </a:xfrm>
          <a:prstGeom prst="rect">
            <a:avLst/>
          </a:prstGeom>
          <a:noFill/>
          <a:ln/>
        </p:spPr>
        <p:txBody>
          <a:bodyPr wrap="square" lIns="0" tIns="0" rIns="0" bIns="0" rtlCol="0" anchor="ctr"/>
          <a:lstStyle/>
          <a:p>
            <a:pPr marL="0" indent="0" algn="ctr">
              <a:buNone/>
            </a:pPr>
            <a:r>
              <a:rPr lang="en-US" sz="1200" dirty="0">
                <a:solidFill>
                  <a:srgbClr val="6B6B75"/>
                </a:solidFill>
                <a:latin typeface="Arial" pitchFamily="34" charset="0"/>
                <a:ea typeface="Arial" pitchFamily="34" charset="-122"/>
                <a:cs typeface="Arial" pitchFamily="34" charset="-120"/>
              </a:rPr>
              <a:t>→</a:t>
            </a:r>
            <a:endParaRPr lang="en-US" sz="1200" dirty="0"/>
          </a:p>
        </p:txBody>
      </p:sp>
      <p:sp>
        <p:nvSpPr>
          <p:cNvPr id="33" name="Shape 31"/>
          <p:cNvSpPr/>
          <p:nvPr/>
        </p:nvSpPr>
        <p:spPr>
          <a:xfrm>
            <a:off x="5998464" y="2980944"/>
            <a:ext cx="2615184" cy="1170432"/>
          </a:xfrm>
          <a:prstGeom prst="roundRect">
            <a:avLst>
              <a:gd name="adj" fmla="val 4688"/>
            </a:avLst>
          </a:prstGeom>
          <a:solidFill>
            <a:srgbClr val="FDEEE3"/>
          </a:solidFill>
          <a:ln w="12700">
            <a:solidFill>
              <a:srgbClr val="E4E2DF"/>
            </a:solidFill>
            <a:prstDash val="solid"/>
          </a:ln>
        </p:spPr>
        <p:txBody>
          <a:bodyPr/>
          <a:lstStyle/>
          <a:p>
            <a:endParaRPr lang="de-DE"/>
          </a:p>
        </p:txBody>
      </p:sp>
      <p:sp>
        <p:nvSpPr>
          <p:cNvPr id="34" name="Shape 32"/>
          <p:cNvSpPr/>
          <p:nvPr/>
        </p:nvSpPr>
        <p:spPr>
          <a:xfrm>
            <a:off x="6181344" y="3145536"/>
            <a:ext cx="347472" cy="347472"/>
          </a:xfrm>
          <a:prstGeom prst="ellipse">
            <a:avLst/>
          </a:prstGeom>
          <a:solidFill>
            <a:srgbClr val="FDEEE3"/>
          </a:solidFill>
          <a:ln w="6350">
            <a:solidFill>
              <a:srgbClr val="FDEEE3"/>
            </a:solidFill>
            <a:prstDash val="solid"/>
          </a:ln>
        </p:spPr>
        <p:txBody>
          <a:bodyPr/>
          <a:lstStyle/>
          <a:p>
            <a:endParaRPr lang="de-DE"/>
          </a:p>
        </p:txBody>
      </p:sp>
      <p:sp>
        <p:nvSpPr>
          <p:cNvPr id="35" name="Text 33"/>
          <p:cNvSpPr/>
          <p:nvPr/>
        </p:nvSpPr>
        <p:spPr>
          <a:xfrm>
            <a:off x="6181344" y="3134563"/>
            <a:ext cx="347472" cy="347472"/>
          </a:xfrm>
          <a:prstGeom prst="rect">
            <a:avLst/>
          </a:prstGeom>
          <a:noFill/>
          <a:ln/>
        </p:spPr>
        <p:txBody>
          <a:bodyPr wrap="square" lIns="0" tIns="0" rIns="0" bIns="0" rtlCol="0" anchor="ctr"/>
          <a:lstStyle/>
          <a:p>
            <a:pPr marL="0" indent="0" algn="ctr">
              <a:buNone/>
            </a:pPr>
            <a:r>
              <a:rPr lang="en-US" sz="1250" b="1" dirty="0">
                <a:solidFill>
                  <a:srgbClr val="E8590C"/>
                </a:solidFill>
                <a:latin typeface="Arial" pitchFamily="34" charset="0"/>
                <a:ea typeface="Arial" pitchFamily="34" charset="-122"/>
                <a:cs typeface="Arial" pitchFamily="34" charset="-120"/>
              </a:rPr>
              <a:t>6</a:t>
            </a:r>
            <a:endParaRPr lang="en-US" sz="1250" dirty="0"/>
          </a:p>
        </p:txBody>
      </p:sp>
      <p:sp>
        <p:nvSpPr>
          <p:cNvPr id="36" name="Text 34"/>
          <p:cNvSpPr/>
          <p:nvPr/>
        </p:nvSpPr>
        <p:spPr>
          <a:xfrm>
            <a:off x="6638544" y="3127248"/>
            <a:ext cx="1792224" cy="384048"/>
          </a:xfrm>
          <a:prstGeom prst="rect">
            <a:avLst/>
          </a:prstGeom>
          <a:noFill/>
          <a:ln/>
        </p:spPr>
        <p:txBody>
          <a:bodyPr wrap="square" lIns="0" tIns="0" rIns="0" bIns="0" rtlCol="0" anchor="ctr"/>
          <a:lstStyle/>
          <a:p>
            <a:pPr marL="0" indent="0">
              <a:buNone/>
            </a:pPr>
            <a:r>
              <a:rPr lang="en-US" sz="1200" b="1" dirty="0">
                <a:solidFill>
                  <a:srgbClr val="26262E"/>
                </a:solidFill>
                <a:latin typeface="Arial" pitchFamily="34" charset="0"/>
                <a:ea typeface="Arial" pitchFamily="34" charset="-122"/>
                <a:cs typeface="Arial" pitchFamily="34" charset="-120"/>
              </a:rPr>
              <a:t>Bilder generieren</a:t>
            </a:r>
            <a:endParaRPr lang="en-US" sz="1200" dirty="0"/>
          </a:p>
        </p:txBody>
      </p:sp>
      <p:sp>
        <p:nvSpPr>
          <p:cNvPr id="37" name="Text 35"/>
          <p:cNvSpPr/>
          <p:nvPr/>
        </p:nvSpPr>
        <p:spPr>
          <a:xfrm>
            <a:off x="6181344" y="3584448"/>
            <a:ext cx="2249424" cy="502920"/>
          </a:xfrm>
          <a:prstGeom prst="rect">
            <a:avLst/>
          </a:prstGeom>
          <a:noFill/>
          <a:ln/>
        </p:spPr>
        <p:txBody>
          <a:bodyPr wrap="square" lIns="0" tIns="0" rIns="0" bIns="0" rtlCol="0" anchor="ctr"/>
          <a:lstStyle/>
          <a:p>
            <a:pPr marL="0" indent="0">
              <a:buNone/>
            </a:pPr>
            <a:r>
              <a:rPr lang="en-US" sz="1000" dirty="0">
                <a:solidFill>
                  <a:srgbClr val="6B6B75"/>
                </a:solidFill>
                <a:latin typeface="Arial" pitchFamily="34" charset="0"/>
                <a:ea typeface="Arial" pitchFamily="34" charset="-122"/>
                <a:cs typeface="Arial" pitchFamily="34" charset="-120"/>
              </a:rPr>
              <a:t>Passende Visuals für die Posts</a:t>
            </a:r>
            <a:endParaRPr lang="en-US" sz="1000" dirty="0"/>
          </a:p>
        </p:txBody>
      </p:sp>
      <p:sp>
        <p:nvSpPr>
          <p:cNvPr id="38" name="Text 36"/>
          <p:cNvSpPr/>
          <p:nvPr/>
        </p:nvSpPr>
        <p:spPr>
          <a:xfrm>
            <a:off x="548640" y="4279392"/>
            <a:ext cx="8046720" cy="292608"/>
          </a:xfrm>
          <a:prstGeom prst="rect">
            <a:avLst/>
          </a:prstGeom>
          <a:noFill/>
          <a:ln/>
        </p:spPr>
        <p:txBody>
          <a:bodyPr wrap="square" lIns="0" tIns="0" rIns="0" bIns="0" rtlCol="0" anchor="ctr"/>
          <a:lstStyle/>
          <a:p>
            <a:pPr marL="0" indent="0">
              <a:buNone/>
            </a:pPr>
            <a:r>
              <a:rPr lang="en-US" sz="1150" i="1" dirty="0">
                <a:solidFill>
                  <a:srgbClr val="E8590C"/>
                </a:solidFill>
                <a:latin typeface="Arial" pitchFamily="34" charset="0"/>
                <a:ea typeface="Arial" pitchFamily="34" charset="-122"/>
                <a:cs typeface="Arial" pitchFamily="34" charset="-120"/>
              </a:rPr>
              <a:t>Läuft in Vibe Work - auch planbar, z. B. jede Woche automatisch.</a:t>
            </a:r>
            <a:endParaRPr lang="en-US" sz="1150" dirty="0"/>
          </a:p>
        </p:txBody>
      </p:sp>
      <p:sp>
        <p:nvSpPr>
          <p:cNvPr id="40" name="Text 37"/>
          <p:cNvSpPr/>
          <p:nvPr/>
        </p:nvSpPr>
        <p:spPr>
          <a:xfrm>
            <a:off x="548640" y="4846320"/>
            <a:ext cx="5486400" cy="219456"/>
          </a:xfrm>
          <a:prstGeom prst="rect">
            <a:avLst/>
          </a:prstGeom>
          <a:noFill/>
          <a:ln/>
        </p:spPr>
        <p:txBody>
          <a:bodyPr wrap="square" lIns="0" tIns="0" rIns="0" bIns="0" rtlCol="0" anchor="ctr"/>
          <a:lstStyle/>
          <a:p>
            <a:pPr marL="0" indent="0">
              <a:buNone/>
            </a:pPr>
            <a:r>
              <a:rPr lang="en-US" sz="850" dirty="0">
                <a:solidFill>
                  <a:srgbClr val="6B6B75"/>
                </a:solidFill>
                <a:latin typeface="Arial" pitchFamily="34" charset="0"/>
                <a:ea typeface="Arial" pitchFamily="34" charset="-122"/>
                <a:cs typeface="Arial" pitchFamily="34" charset="-120"/>
              </a:rPr>
              <a:t>KI-Workspace · Mistral Vibe · 08.07.2026</a:t>
            </a:r>
            <a:endParaRPr lang="en-US" sz="850" dirty="0"/>
          </a:p>
        </p:txBody>
      </p:sp>
      <p:sp>
        <p:nvSpPr>
          <p:cNvPr id="41" name="Text 38"/>
          <p:cNvSpPr/>
          <p:nvPr/>
        </p:nvSpPr>
        <p:spPr>
          <a:xfrm>
            <a:off x="8046720" y="4846320"/>
            <a:ext cx="548640" cy="219456"/>
          </a:xfrm>
          <a:prstGeom prst="rect">
            <a:avLst/>
          </a:prstGeom>
          <a:noFill/>
          <a:ln/>
        </p:spPr>
        <p:txBody>
          <a:bodyPr wrap="square" lIns="0" tIns="0" rIns="0" bIns="0" rtlCol="0" anchor="ctr"/>
          <a:lstStyle/>
          <a:p>
            <a:pPr marL="0" indent="0" algn="r">
              <a:buNone/>
            </a:pPr>
            <a:r>
              <a:rPr lang="en-US" sz="850" dirty="0">
                <a:solidFill>
                  <a:srgbClr val="6B6B75"/>
                </a:solidFill>
                <a:latin typeface="Arial" pitchFamily="34" charset="0"/>
                <a:ea typeface="Arial" pitchFamily="34" charset="-122"/>
                <a:cs typeface="Arial" pitchFamily="34" charset="-120"/>
              </a:rPr>
              <a:t>6</a:t>
            </a:r>
            <a:endParaRPr lang="en-US" sz="850"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347472"/>
            <a:ext cx="8046720" cy="237744"/>
          </a:xfrm>
          <a:prstGeom prst="rect">
            <a:avLst/>
          </a:prstGeom>
          <a:noFill/>
          <a:ln/>
        </p:spPr>
        <p:txBody>
          <a:bodyPr wrap="square" lIns="0" tIns="0" rIns="0" bIns="0" rtlCol="0" anchor="ctr"/>
          <a:lstStyle/>
          <a:p>
            <a:pPr marL="0" indent="0">
              <a:buNone/>
            </a:pPr>
            <a:r>
              <a:rPr lang="en-US" sz="1050" b="1" kern="0" spc="300" dirty="0">
                <a:solidFill>
                  <a:srgbClr val="E8590C"/>
                </a:solidFill>
                <a:latin typeface="Arial" pitchFamily="34" charset="0"/>
                <a:ea typeface="Arial" pitchFamily="34" charset="-122"/>
                <a:cs typeface="Arial" pitchFamily="34" charset="-120"/>
              </a:rPr>
              <a:t>ZUM ABSCHLUSS</a:t>
            </a:r>
            <a:endParaRPr lang="en-US" sz="1050" dirty="0"/>
          </a:p>
        </p:txBody>
      </p:sp>
      <p:sp>
        <p:nvSpPr>
          <p:cNvPr id="3" name="Text 1"/>
          <p:cNvSpPr/>
          <p:nvPr/>
        </p:nvSpPr>
        <p:spPr>
          <a:xfrm>
            <a:off x="548640" y="566928"/>
            <a:ext cx="8046720" cy="566928"/>
          </a:xfrm>
          <a:prstGeom prst="rect">
            <a:avLst/>
          </a:prstGeom>
          <a:noFill/>
          <a:ln/>
        </p:spPr>
        <p:txBody>
          <a:bodyPr wrap="square" lIns="0" tIns="0" rIns="0" bIns="0" rtlCol="0" anchor="ctr"/>
          <a:lstStyle/>
          <a:p>
            <a:pPr marL="0" indent="0">
              <a:buNone/>
            </a:pPr>
            <a:r>
              <a:rPr lang="en-US" sz="2700" b="1" dirty="0">
                <a:solidFill>
                  <a:srgbClr val="26262E"/>
                </a:solidFill>
                <a:latin typeface="Arial" pitchFamily="34" charset="0"/>
                <a:ea typeface="Arial" pitchFamily="34" charset="-122"/>
                <a:cs typeface="Arial" pitchFamily="34" charset="-120"/>
              </a:rPr>
              <a:t>Heute Abend noch</a:t>
            </a:r>
            <a:endParaRPr lang="en-US" sz="2700" dirty="0"/>
          </a:p>
        </p:txBody>
      </p:sp>
      <p:sp>
        <p:nvSpPr>
          <p:cNvPr id="4" name="Shape 2"/>
          <p:cNvSpPr/>
          <p:nvPr/>
        </p:nvSpPr>
        <p:spPr>
          <a:xfrm>
            <a:off x="548640" y="1463040"/>
            <a:ext cx="365760" cy="365760"/>
          </a:xfrm>
          <a:prstGeom prst="ellipse">
            <a:avLst/>
          </a:prstGeom>
          <a:solidFill>
            <a:srgbClr val="FDEEE3"/>
          </a:solidFill>
          <a:ln w="6350">
            <a:solidFill>
              <a:srgbClr val="FDEEE3"/>
            </a:solidFill>
            <a:prstDash val="solid"/>
          </a:ln>
        </p:spPr>
        <p:txBody>
          <a:bodyPr/>
          <a:lstStyle/>
          <a:p>
            <a:endParaRPr lang="de-DE"/>
          </a:p>
        </p:txBody>
      </p:sp>
      <p:sp>
        <p:nvSpPr>
          <p:cNvPr id="5" name="Text 3"/>
          <p:cNvSpPr/>
          <p:nvPr/>
        </p:nvSpPr>
        <p:spPr>
          <a:xfrm>
            <a:off x="548640" y="1452067"/>
            <a:ext cx="365760" cy="365760"/>
          </a:xfrm>
          <a:prstGeom prst="rect">
            <a:avLst/>
          </a:prstGeom>
          <a:noFill/>
          <a:ln/>
        </p:spPr>
        <p:txBody>
          <a:bodyPr wrap="square" lIns="0" tIns="0" rIns="0" bIns="0" rtlCol="0" anchor="ctr"/>
          <a:lstStyle/>
          <a:p>
            <a:pPr marL="0" indent="0" algn="ctr">
              <a:buNone/>
            </a:pPr>
            <a:r>
              <a:rPr lang="en-US" sz="1300" b="1" dirty="0">
                <a:solidFill>
                  <a:srgbClr val="E8590C"/>
                </a:solidFill>
                <a:latin typeface="Arial" pitchFamily="34" charset="0"/>
                <a:ea typeface="Arial" pitchFamily="34" charset="-122"/>
                <a:cs typeface="Arial" pitchFamily="34" charset="-120"/>
              </a:rPr>
              <a:t>1</a:t>
            </a:r>
            <a:endParaRPr lang="en-US" sz="1300" dirty="0"/>
          </a:p>
        </p:txBody>
      </p:sp>
      <p:sp>
        <p:nvSpPr>
          <p:cNvPr id="6" name="Text 4"/>
          <p:cNvSpPr/>
          <p:nvPr/>
        </p:nvSpPr>
        <p:spPr>
          <a:xfrm>
            <a:off x="1115568" y="1417320"/>
            <a:ext cx="7315200" cy="749808"/>
          </a:xfrm>
          <a:prstGeom prst="rect">
            <a:avLst/>
          </a:prstGeom>
          <a:noFill/>
          <a:ln/>
        </p:spPr>
        <p:txBody>
          <a:bodyPr wrap="square" lIns="0" tIns="0" rIns="0" bIns="0" rtlCol="0" anchor="ctr"/>
          <a:lstStyle/>
          <a:p>
            <a:pPr marL="0" indent="0">
              <a:buNone/>
            </a:pPr>
            <a:r>
              <a:rPr lang="en-US" sz="1500" dirty="0">
                <a:solidFill>
                  <a:srgbClr val="26262E"/>
                </a:solidFill>
                <a:latin typeface="Arial" pitchFamily="34" charset="0"/>
                <a:ea typeface="Arial" pitchFamily="34" charset="-122"/>
                <a:cs typeface="Arial" pitchFamily="34" charset="-120"/>
              </a:rPr>
              <a:t>Konto anlegen und Trainings-Opt-out setzen - 5 Minuten</a:t>
            </a:r>
            <a:endParaRPr lang="en-US" sz="1500" dirty="0"/>
          </a:p>
        </p:txBody>
      </p:sp>
      <p:sp>
        <p:nvSpPr>
          <p:cNvPr id="7" name="Shape 5"/>
          <p:cNvSpPr/>
          <p:nvPr/>
        </p:nvSpPr>
        <p:spPr>
          <a:xfrm>
            <a:off x="548640" y="2212848"/>
            <a:ext cx="365760" cy="365760"/>
          </a:xfrm>
          <a:prstGeom prst="ellipse">
            <a:avLst/>
          </a:prstGeom>
          <a:solidFill>
            <a:srgbClr val="FDEEE3"/>
          </a:solidFill>
          <a:ln w="6350">
            <a:solidFill>
              <a:srgbClr val="FDEEE3"/>
            </a:solidFill>
            <a:prstDash val="solid"/>
          </a:ln>
        </p:spPr>
        <p:txBody>
          <a:bodyPr/>
          <a:lstStyle/>
          <a:p>
            <a:endParaRPr lang="de-DE"/>
          </a:p>
        </p:txBody>
      </p:sp>
      <p:sp>
        <p:nvSpPr>
          <p:cNvPr id="8" name="Text 6"/>
          <p:cNvSpPr/>
          <p:nvPr/>
        </p:nvSpPr>
        <p:spPr>
          <a:xfrm>
            <a:off x="548640" y="2201875"/>
            <a:ext cx="365760" cy="365760"/>
          </a:xfrm>
          <a:prstGeom prst="rect">
            <a:avLst/>
          </a:prstGeom>
          <a:noFill/>
          <a:ln/>
        </p:spPr>
        <p:txBody>
          <a:bodyPr wrap="square" lIns="0" tIns="0" rIns="0" bIns="0" rtlCol="0" anchor="ctr"/>
          <a:lstStyle/>
          <a:p>
            <a:pPr marL="0" indent="0" algn="ctr">
              <a:buNone/>
            </a:pPr>
            <a:r>
              <a:rPr lang="en-US" sz="1300" b="1" dirty="0">
                <a:solidFill>
                  <a:srgbClr val="E8590C"/>
                </a:solidFill>
                <a:latin typeface="Arial" pitchFamily="34" charset="0"/>
                <a:ea typeface="Arial" pitchFamily="34" charset="-122"/>
                <a:cs typeface="Arial" pitchFamily="34" charset="-120"/>
              </a:rPr>
              <a:t>2</a:t>
            </a:r>
            <a:endParaRPr lang="en-US" sz="1300" dirty="0"/>
          </a:p>
        </p:txBody>
      </p:sp>
      <p:sp>
        <p:nvSpPr>
          <p:cNvPr id="9" name="Text 7"/>
          <p:cNvSpPr/>
          <p:nvPr/>
        </p:nvSpPr>
        <p:spPr>
          <a:xfrm>
            <a:off x="1115568" y="2167128"/>
            <a:ext cx="7315200" cy="749808"/>
          </a:xfrm>
          <a:prstGeom prst="rect">
            <a:avLst/>
          </a:prstGeom>
          <a:noFill/>
          <a:ln/>
        </p:spPr>
        <p:txBody>
          <a:bodyPr wrap="square" lIns="0" tIns="0" rIns="0" bIns="0" rtlCol="0" anchor="ctr"/>
          <a:lstStyle/>
          <a:p>
            <a:pPr marL="0" indent="0">
              <a:buNone/>
            </a:pPr>
            <a:r>
              <a:rPr lang="en-US" sz="1500" dirty="0">
                <a:solidFill>
                  <a:srgbClr val="26262E"/>
                </a:solidFill>
                <a:latin typeface="Arial" pitchFamily="34" charset="0"/>
                <a:ea typeface="Arial" pitchFamily="34" charset="-122"/>
                <a:cs typeface="Arial" pitchFamily="34" charset="-120"/>
              </a:rPr>
              <a:t>Einen echten Arbeitsfall als ersten Prompt formulieren</a:t>
            </a:r>
            <a:endParaRPr lang="en-US" sz="1500" dirty="0"/>
          </a:p>
        </p:txBody>
      </p:sp>
      <p:sp>
        <p:nvSpPr>
          <p:cNvPr id="10" name="Shape 8"/>
          <p:cNvSpPr/>
          <p:nvPr/>
        </p:nvSpPr>
        <p:spPr>
          <a:xfrm>
            <a:off x="548640" y="2962656"/>
            <a:ext cx="365760" cy="365760"/>
          </a:xfrm>
          <a:prstGeom prst="ellipse">
            <a:avLst/>
          </a:prstGeom>
          <a:solidFill>
            <a:srgbClr val="FDEEE3"/>
          </a:solidFill>
          <a:ln w="6350">
            <a:solidFill>
              <a:srgbClr val="FDEEE3"/>
            </a:solidFill>
            <a:prstDash val="solid"/>
          </a:ln>
        </p:spPr>
        <p:txBody>
          <a:bodyPr/>
          <a:lstStyle/>
          <a:p>
            <a:endParaRPr lang="de-DE"/>
          </a:p>
        </p:txBody>
      </p:sp>
      <p:sp>
        <p:nvSpPr>
          <p:cNvPr id="11" name="Text 9"/>
          <p:cNvSpPr/>
          <p:nvPr/>
        </p:nvSpPr>
        <p:spPr>
          <a:xfrm>
            <a:off x="548640" y="2951683"/>
            <a:ext cx="365760" cy="365760"/>
          </a:xfrm>
          <a:prstGeom prst="rect">
            <a:avLst/>
          </a:prstGeom>
          <a:noFill/>
          <a:ln/>
        </p:spPr>
        <p:txBody>
          <a:bodyPr wrap="square" lIns="0" tIns="0" rIns="0" bIns="0" rtlCol="0" anchor="ctr"/>
          <a:lstStyle/>
          <a:p>
            <a:pPr marL="0" indent="0" algn="ctr">
              <a:buNone/>
            </a:pPr>
            <a:r>
              <a:rPr lang="en-US" sz="1300" b="1" dirty="0">
                <a:solidFill>
                  <a:srgbClr val="E8590C"/>
                </a:solidFill>
                <a:latin typeface="Arial" pitchFamily="34" charset="0"/>
                <a:ea typeface="Arial" pitchFamily="34" charset="-122"/>
                <a:cs typeface="Arial" pitchFamily="34" charset="-120"/>
              </a:rPr>
              <a:t>3</a:t>
            </a:r>
            <a:endParaRPr lang="en-US" sz="1300" dirty="0"/>
          </a:p>
        </p:txBody>
      </p:sp>
      <p:sp>
        <p:nvSpPr>
          <p:cNvPr id="12" name="Text 10"/>
          <p:cNvSpPr/>
          <p:nvPr/>
        </p:nvSpPr>
        <p:spPr>
          <a:xfrm>
            <a:off x="1115568" y="2916936"/>
            <a:ext cx="7315200" cy="749808"/>
          </a:xfrm>
          <a:prstGeom prst="rect">
            <a:avLst/>
          </a:prstGeom>
          <a:noFill/>
          <a:ln/>
        </p:spPr>
        <p:txBody>
          <a:bodyPr wrap="square" lIns="0" tIns="0" rIns="0" bIns="0" rtlCol="0" anchor="ctr"/>
          <a:lstStyle/>
          <a:p>
            <a:pPr marL="0" indent="0">
              <a:buNone/>
            </a:pPr>
            <a:r>
              <a:rPr lang="en-US" sz="1500" dirty="0">
                <a:solidFill>
                  <a:srgbClr val="26262E"/>
                </a:solidFill>
                <a:latin typeface="Arial" pitchFamily="34" charset="0"/>
                <a:ea typeface="Arial" pitchFamily="34" charset="-122"/>
                <a:cs typeface="Arial" pitchFamily="34" charset="-120"/>
              </a:rPr>
              <a:t>Ein Werkzeug ausprobieren: Bild, Websuche oder Tiefensuche</a:t>
            </a:r>
            <a:endParaRPr lang="en-US" sz="1500" dirty="0"/>
          </a:p>
        </p:txBody>
      </p:sp>
      <p:sp>
        <p:nvSpPr>
          <p:cNvPr id="13" name="Text 11"/>
          <p:cNvSpPr/>
          <p:nvPr/>
        </p:nvSpPr>
        <p:spPr>
          <a:xfrm>
            <a:off x="548640" y="4224528"/>
            <a:ext cx="8046720" cy="365760"/>
          </a:xfrm>
          <a:prstGeom prst="rect">
            <a:avLst/>
          </a:prstGeom>
          <a:noFill/>
          <a:ln/>
        </p:spPr>
        <p:txBody>
          <a:bodyPr wrap="square" lIns="0" tIns="0" rIns="0" bIns="0" rtlCol="0" anchor="ctr"/>
          <a:lstStyle/>
          <a:p>
            <a:pPr marL="0" indent="0">
              <a:buNone/>
            </a:pPr>
            <a:r>
              <a:rPr lang="en-US" sz="1300" i="1" dirty="0">
                <a:solidFill>
                  <a:srgbClr val="E8590C"/>
                </a:solidFill>
                <a:latin typeface="Arial" pitchFamily="34" charset="0"/>
                <a:ea typeface="Arial" pitchFamily="34" charset="-122"/>
                <a:cs typeface="Arial" pitchFamily="34" charset="-120"/>
              </a:rPr>
              <a:t>Der beste Zeitpunkt anzufangen ist ein Abend wie dieser - der Pro-Test läuft 14 Tage kostenlos.</a:t>
            </a:r>
            <a:endParaRPr lang="en-US" sz="1300" dirty="0"/>
          </a:p>
        </p:txBody>
      </p:sp>
      <p:sp>
        <p:nvSpPr>
          <p:cNvPr id="15" name="Text 12"/>
          <p:cNvSpPr/>
          <p:nvPr/>
        </p:nvSpPr>
        <p:spPr>
          <a:xfrm>
            <a:off x="548640" y="4846320"/>
            <a:ext cx="5486400" cy="219456"/>
          </a:xfrm>
          <a:prstGeom prst="rect">
            <a:avLst/>
          </a:prstGeom>
          <a:noFill/>
          <a:ln/>
        </p:spPr>
        <p:txBody>
          <a:bodyPr wrap="square" lIns="0" tIns="0" rIns="0" bIns="0" rtlCol="0" anchor="ctr"/>
          <a:lstStyle/>
          <a:p>
            <a:pPr marL="0" indent="0">
              <a:buNone/>
            </a:pPr>
            <a:r>
              <a:rPr lang="en-US" sz="850" dirty="0">
                <a:solidFill>
                  <a:srgbClr val="6B6B75"/>
                </a:solidFill>
                <a:latin typeface="Arial" pitchFamily="34" charset="0"/>
                <a:ea typeface="Arial" pitchFamily="34" charset="-122"/>
                <a:cs typeface="Arial" pitchFamily="34" charset="-120"/>
              </a:rPr>
              <a:t>KI-Workspace · Mistral Vibe · 08.07.2026</a:t>
            </a:r>
            <a:endParaRPr lang="en-US" sz="850" dirty="0"/>
          </a:p>
        </p:txBody>
      </p:sp>
      <p:sp>
        <p:nvSpPr>
          <p:cNvPr id="16" name="Text 13"/>
          <p:cNvSpPr/>
          <p:nvPr/>
        </p:nvSpPr>
        <p:spPr>
          <a:xfrm>
            <a:off x="8046720" y="4846320"/>
            <a:ext cx="548640" cy="219456"/>
          </a:xfrm>
          <a:prstGeom prst="rect">
            <a:avLst/>
          </a:prstGeom>
          <a:noFill/>
          <a:ln/>
        </p:spPr>
        <p:txBody>
          <a:bodyPr wrap="square" lIns="0" tIns="0" rIns="0" bIns="0" rtlCol="0" anchor="ctr"/>
          <a:lstStyle/>
          <a:p>
            <a:pPr marL="0" indent="0" algn="r">
              <a:buNone/>
            </a:pPr>
            <a:r>
              <a:rPr lang="en-US" sz="850" dirty="0">
                <a:solidFill>
                  <a:srgbClr val="6B6B75"/>
                </a:solidFill>
                <a:latin typeface="Arial" pitchFamily="34" charset="0"/>
                <a:ea typeface="Arial" pitchFamily="34" charset="-122"/>
                <a:cs typeface="Arial" pitchFamily="34" charset="-120"/>
              </a:rPr>
              <a:t>7</a:t>
            </a:r>
            <a:endParaRPr lang="en-US" sz="850"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1763</Words>
  <Application>Microsoft Office PowerPoint</Application>
  <PresentationFormat>Bildschirmpräsentation (16:9)</PresentationFormat>
  <Paragraphs>117</Paragraphs>
  <Slides>7</Slides>
  <Notes>7</Notes>
  <HiddenSlides>0</HiddenSlides>
  <MMClips>0</MMClips>
  <ScaleCrop>false</ScaleCrop>
  <HeadingPairs>
    <vt:vector size="6" baseType="variant">
      <vt:variant>
        <vt:lpstr>Verwendete Schriftarten</vt:lpstr>
      </vt:variant>
      <vt:variant>
        <vt:i4>1</vt:i4>
      </vt:variant>
      <vt:variant>
        <vt:lpstr>Design</vt:lpstr>
      </vt:variant>
      <vt:variant>
        <vt:i4>1</vt:i4>
      </vt:variant>
      <vt:variant>
        <vt:lpstr>Folientitel</vt:lpstr>
      </vt:variant>
      <vt:variant>
        <vt:i4>7</vt:i4>
      </vt:variant>
    </vt:vector>
  </HeadingPairs>
  <TitlesOfParts>
    <vt:vector size="9" baseType="lpstr">
      <vt:lpstr>Arial</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Trainertreffen Deutschland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Practices mit Vibe</dc:title>
  <dc:subject>PptxGenJS Presentation</dc:subject>
  <dc:creator>Bernhard Siegfried Laukamp</dc:creator>
  <cp:lastModifiedBy>Bernhard Siegfried Laukamp</cp:lastModifiedBy>
  <cp:revision>6</cp:revision>
  <dcterms:created xsi:type="dcterms:W3CDTF">2026-07-05T04:39:57Z</dcterms:created>
  <dcterms:modified xsi:type="dcterms:W3CDTF">2026-07-08T14:27:30Z</dcterms:modified>
</cp:coreProperties>
</file>