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100" d="100"/>
          <a:sy n="100" d="100"/>
        </p:scale>
        <p:origin x="824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4979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ERKLAERUNG:
Ziel dieses Blocks: ein differenziertes Bild. Mistral hat als EU-Anbieter echte Vorteile - aber es gibt Stellschrauben, die man selbst bedienen muss, allen voran das Trainings-Opt-out. Wir gehen durch: Ausgangslage, Trainingsfrage je Plan, was nicht trainiert wird, Grenzen des Opt-outs, Governance ab Team und die Faustregeln fuer den Alltag.
PRAXISBEISPIEL (TBC):
Warum das Thema fuer TBC zentral ist: Trainer, Berater und Coaches arbeiten laufend mit Personendaten - Teilnehmerlisten, Coaching-Notizen, Kundenunterlagen. Hier ist Sorgfalt keine Kuer, sondern Berufspflicht und Vertrauensgrundlage.
STORYTELLING:
Maerz 2023: Die italienische Datenschutzbehoerde sperrte ChatGPT voruebergehend im ganzen Land - der Weckruf, der Datenschutz zum europaeischen KI-Kernthema machte. Genau in diese Luecke hat sich Mistral positioniert: als der Anbieter, der DSGVO nicht als Huerde, sondern als Heimspiel versteht.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ERKLAERUNG:
Die Ausgangslage ist gut: Mistral ist franzoesisch, DSGVO-Verantwortlicher, hostet in der EU und wird 2026 in Vergleichen als besonders datenschutzfreundlich bewertet. Ehrlich bleibt aber auch: Eine US-Verarbeitung ueber Google Cloud ist moeglich, abgesichert ueber EU-Standardvertragsklauseln nach Art. 46 DSGVO - fuer euch als Nutzer ist dabei nichts aktiv zu tun. Die Botschaft der Folie: solide Basis, aber kein Freifahrtschein.
PRAXISBEISPIEL (TBC):
Fuer Berater ein echtes Argument: Wer mit datenschutzsensiblen Auftraggebern arbeitet - Behoerden, Gesundheitswesen, Betriebsraete - kann mit einem EU-Anbieter Diskussionen abkuerzen, die bei US-Tools regelmaessig auftreten.
STORYTELLING:
Die Gruendungsgeschichte passt zur Positionierung: 2023 verliessen drei junge Franzosen DeepMind und Meta, um ein europaeisches Gegengewicht zu bauen - Arthur Mensch, Guillaume Lample, Timothee Lacroix. Mit einem kurzen Memo sammelten sie 105 Millionen Euro ein. Der Name: der Wind, der durchs Rhonetal fegt. Europa wollte zeigen, dass es KI kann - und Datenschutz war von Anfang an Teil des Versprechens.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ERKLAERUNG:
Die Kernfrage jedes Datenschutzgespraechs. Im Free-Plan koennen Chats und Uploads standardmaessig zur Modellverbesserung genutzt werden - das Opt-out muss man selbst setzen. Bei Pro sagt die aktuelle offizielle Doku klar: standardmaessig kein Training. Trotzdem lohnt sich ein Blick auf den Schalter - Einstellungen, Datenschutz, Datenfreigabe aus -, schon weil aeltere Materialien noch anders klangen. Ab Team/Enterprise ist kein Training zugesagt und zentral steuerbar. Diesen Schalter setzen wir gleich live gemeinsam. Wichtig und oft uebersehen: Feedback per Daumen hoch/runter ist davon ausgenommen - dazu die uebernaechste Folie.
PRAXISBEISPIEL (TBC):
Konkrete Handlungsanweisung fuer die Teilnehmer: Bevor das erste Kundendokument hochgeladen wird - 30 Sekunden investieren und den Toggle pruefen. Das ist die guenstigste Datenschutzmassnahme des Abends.
STORYTELLING:
Warum das wichtig ist, zeigt der Klassiker: 2023 fuetterten Samsung-Ingenieure vertraulichen Quellcode in ChatGPT - kurz darauf verbot der Konzern externe Chatbots komplett. Der Fall ging um die Welt und steht seither in jeder Firmen-KI-Richtlinie als Kapitel eins: Erst Einstellungen pruefen, dann Daten anvertrauen.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ERKLAERUNG:
Die gute Nachricht: Drei Datenwege sind laut offizieller Mistral-Dokumentation vom Training ausgenommen - API-Daten, Konnektor-Daten und Bibliotheks-Uploads. Die Bibliothek wird gespeichert, damit Vibe daraus antworten kann, aber nicht zum Modelltraining verwendet. Ganz wichtig ist die Ausnahme unten auf der Folie: Feedback ueber die Daumen-Symbole ist NICHT vom Opt-out gedeckt. Laut Mistrals Nutzungsbedingungen und Hilfe-Center berechtigt das Abgeben von Feedback samt zugehoerigem Input und Output Mistral ausdruecklich dazu, diese Daten zum Training zu nutzen - und zwar auf jedem Plan, auch Team und Enterprise, unabhaengig vom Trainings-Opt-out. Der einzige Schutz ist, schlicht kein Feedback zu geben. Das ist wichtig, weil es dem Bauchgefuehl widerspricht: Feedback ergibt fuer Mistral nur Sinn, wenn der Kontext trainierbar ist. Sprachaufnahmen und OCR folgen dagegen den Regeln normaler Eingaben.
PRAXISBEISPIEL (TBC):
Praktische Konsequenz fuer TBC: Wiederkehrendes Wissen - AGB, Leitfaeden, Zielgruppenbeschreibungen, Prompts - gehoert in die Bibliothek. Dort ist es nutzbar, ohne ins Training zu fliessen. Und bei sensiblen Chats gilt: nicht bewerten - der Daumen ist eine bewusste Datenfreigabe, kein harmloser Klick.
STORYTELLING:
Dass sich das Hinsehen bei Voreinstellungen lohnt, zeigte der Herbst 2024: LinkedIn hatte still begonnen, Nutzerdaten fuer KI-Training zu verwenden - nach oeffentlichem Aufschrei wurde die Funktion fuer Europa gestoppt. Die Lehre gilt plattformuebergreifend: Defaults sind eine Entscheidung des Anbieters, nicht eure.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ERKLAERUNG:
Die wichtigste Unterscheidung des Abends. Opt-out heisst: keine Nutzung fuers Training. Es heisst nicht: keine Speicherung. Zero Data Retention - also gar keine Aufbewahrung nach der Antwort - gibt es in Vibe auf keinem Plan; der Verlauf bleibt bestehen, bis ihr Chats oder das Konto loescht. Konsequenz: Fuer wirklich vertrauliche Unterlagen braucht es Organisationsvertraege, Enterprise-Optionen wie On-Premise - oder die Unterlagen bleiben draussen.
PRAXISBEISPIEL (TBC):
Anwendungsfall aus der Beratung: Das Personalentwicklungs-Konzept eines Kunden gehoert nicht in einen Free-Account - auch nicht mit Opt-out. Entweder anonymisieren, oder in einen vertraglich geregelten Team-/Enterprise-Rahmen.
STORYTELLING:
Gespeichert ist nicht gleich weg - das lernte Europa spaetestens 2014, als der Europaeische Gerichtshof im Google-Spain-Urteil das 'Recht auf Vergessenwerden' etablierte. Ein Anwalt wollte alte Zeitungsmeldungen aus der Suche loeschen lassen - und veraenderte das Internetrecht. Merksatz seither: Loeschen ist ein aktiver Vorgang, kein Default.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ERKLAERUNG:
Die Ampel als Alltagshilfe: Gruen fuer Unkritisches - Lernen und Ueben, dafuer reicht Free. Gelb fuer die eigene Arbeit - Konzepte und Texte im Pro-Plan mit gesetztem Opt-out. Rot fuer alles Sensible - Kunden- und Personendaten, Gesundheit, Rechtliches: nur anonymisiert oder im vertraglich geregelten Rahmen. Und die Schlusszeile trennt zwei oft vermischte Ebenen: Die DSGVO schuetzt Personendaten, der AI Act regelt Risikoklassen und verlangt KI-Kompetenz.
PRAXISBEISPIEL (TBC):
Uebung fuer die Praxis: einen Coachingfall anonymisiert strukturieren. Namen raus, Rollen rein - 'Fuehrungskraft, 45, Konflikt mit Stellvertretung' statt Klarnamen. So wird aus einem roten Fall ein gelber, und die KI kann trotzdem helfen.
STORYTELLING:
Die vielleicht aelteste Datenschutz-Faustregel stammt aus der E-Mail-Fruehzeit: 'Schreibe nichts in eine Mail, was du nicht auf eine Postkarte schreiben wuerdest.' Der Vergleich hinkt bei verschluesselten Diensten - aber als Bauchgefuehl-Test fuer KI-Chats funktioniert er bis heute erstaunlich gut.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ERKLAERUNG:
Vier Saetze, die haengen bleiben sollen. Wer nur einen mitnimmt: Nummer zwei - das Opt-out ist die 30-Sekunden-Massnahme mit der groessten Wirkung. Alles andere laesst sich im Handout nachlesen.
PRAXISBEISPIEL (TBC):
Empfehlung: Diese vier Saetze als Mini-Checkliste ins eigene Team oder an Kollegen weitergeben - sie sind die Essenz fuer jeden, der morgen mit Vibe startet.
STORYTELLING:
Ueberleitung mit einem Augenzwinkern: Wir haben jetzt die Bremsen und Gurte geprueft - im letzten Block geht es ums Fahren. Best Practices: Wie holt ihr im Alltag wirklich etwas aus Vibe heraus?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ERKLAERUNG:
Erst ab Team und Enterprise wird aus dem Werkzeug eine verwaltbare Infrastruktur: gemeinsame Workspaces, zentrale Nutzerverwaltung mit Rollen, SSO und Audit-Logs, ein DPA als Vertrag zur Auftragsverarbeitung, steuerbare Aufbewahrungsfristen und im Enterprise-Fall der Betrieb in eigener Infrastruktur. Free und Pro sind Einzelnutzer-Angebote - fuer Organisationen mit Datenschutzpflichten fuehrt an den hoeheren Stufen kaum ein Weg vorbei.
PRAXISBEISPIEL (TBC):
Doppelte Relevanz fuer TBC: Erstens, wenn ihr selbst im Team arbeitet. Zweitens - wichtiger - wenn ihr Firmenkunden beratet: Diese Begriffe fallen im Einkauf und in der IT-Freigabe. Wer sie erklaeren kann, sitzt im Beschaffungsgespraech auf der richtigen Seite des Tisches.
STORYTELLING:
Und hier steckt ein Geschaeftsfeld: Artikel 4 des EU AI Act verpflichtet Unternehmen seit Februar 2025 zu KI-Kompetenz ihrer Beschaeftigten - Stichwort AI Literacy. Schulungspflicht per Gesetz: Fuer Trainer, Berater und Coaches ist der AI Act nicht nur Regulierung, sondern eine Auftragsquelle.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766560" y="-1371600"/>
            <a:ext cx="4023360" cy="4023360"/>
          </a:xfrm>
          <a:prstGeom prst="ellipse">
            <a:avLst/>
          </a:prstGeom>
          <a:solidFill>
            <a:srgbClr val="FDEEE3"/>
          </a:solidFill>
          <a:ln w="12700">
            <a:solidFill>
              <a:srgbClr val="FDEEE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8138160" y="3566160"/>
            <a:ext cx="2194560" cy="2194560"/>
          </a:xfrm>
          <a:prstGeom prst="ellipse">
            <a:avLst/>
          </a:prstGeom>
          <a:solidFill>
            <a:srgbClr val="F7F6F4"/>
          </a:solidFill>
          <a:ln w="12700">
            <a:solidFill>
              <a:srgbClr val="F7F6F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" name="Text 2"/>
          <p:cNvSpPr/>
          <p:nvPr/>
        </p:nvSpPr>
        <p:spPr>
          <a:xfrm>
            <a:off x="548640" y="1298448"/>
            <a:ext cx="6583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KI-WORKSPACE · MISTRAL VIBE · MI. 08.07.2026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48640" y="1627632"/>
            <a:ext cx="67665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Datenschutz bei Mistral Vibe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548640" y="3054096"/>
            <a:ext cx="6400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Sachlich einschätzen statt pauschal vertrauen - was gilt wirklich, und was müsst ihr selbst einstellen?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48640" y="404164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Bernhard · 19:25 - 19:40 Uhr</a:t>
            </a:r>
            <a:endParaRPr lang="en-US" sz="125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046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300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AUSGANGSLAGE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548640" y="566928"/>
            <a:ext cx="80467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Europas Antwort - mit Hausaufgaben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1444752"/>
            <a:ext cx="384048" cy="384048"/>
          </a:xfrm>
          <a:prstGeom prst="ellipse">
            <a:avLst/>
          </a:prstGeom>
          <a:solidFill>
            <a:srgbClr val="FDEEE3"/>
          </a:solidFill>
          <a:ln w="6350">
            <a:solidFill>
              <a:srgbClr val="FDEEE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548640" y="1433779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133856" y="1417320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EU-Anbieter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1133856" y="1682496"/>
            <a:ext cx="7315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Mistral ist ein französisches Unternehmen und DSGVO-Verantwortlicher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548640" y="2286000"/>
            <a:ext cx="384048" cy="384048"/>
          </a:xfrm>
          <a:prstGeom prst="ellipse">
            <a:avLst/>
          </a:prstGeom>
          <a:solidFill>
            <a:srgbClr val="FDEEE3"/>
          </a:solidFill>
          <a:ln w="6350">
            <a:solidFill>
              <a:srgbClr val="FDEEE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548640" y="2275027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133856" y="2258568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EU-Hosting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1133856" y="2523744"/>
            <a:ext cx="7315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Server in der EU; US-Verarbeitung über Google Cloud bleibt möglich - abgesichert über Standardvertragsklauseln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548640" y="3127248"/>
            <a:ext cx="384048" cy="384048"/>
          </a:xfrm>
          <a:prstGeom prst="ellipse">
            <a:avLst/>
          </a:prstGeom>
          <a:solidFill>
            <a:srgbClr val="FDEEE3"/>
          </a:solidFill>
          <a:ln w="6350">
            <a:solidFill>
              <a:srgbClr val="FDEEE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Text 11"/>
          <p:cNvSpPr/>
          <p:nvPr/>
        </p:nvSpPr>
        <p:spPr>
          <a:xfrm>
            <a:off x="548640" y="3116275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133856" y="3099816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Guter Ruf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1133856" y="3364992"/>
            <a:ext cx="7315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 in Vergleichen als besonders datenschutzfreundlicher KI-Assistent bewertet</a:t>
            </a:r>
            <a:endParaRPr lang="en-US" sz="1150" dirty="0"/>
          </a:p>
        </p:txBody>
      </p:sp>
      <p:sp>
        <p:nvSpPr>
          <p:cNvPr id="18" name="Text 15"/>
          <p:cNvSpPr/>
          <p:nvPr/>
        </p:nvSpPr>
        <p:spPr>
          <a:xfrm>
            <a:off x="548640" y="4846320"/>
            <a:ext cx="5486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KI-Workspace · Mistral Vibe · 08.07.2026</a:t>
            </a:r>
            <a:endParaRPr lang="en-US" sz="850" dirty="0"/>
          </a:p>
        </p:txBody>
      </p:sp>
      <p:sp>
        <p:nvSpPr>
          <p:cNvPr id="19" name="Text 16"/>
          <p:cNvSpPr/>
          <p:nvPr/>
        </p:nvSpPr>
        <p:spPr>
          <a:xfrm>
            <a:off x="8046720" y="4846320"/>
            <a:ext cx="5486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5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046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300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KERNFRAGE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548640" y="566928"/>
            <a:ext cx="80467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Wird mit meinen Daten trainiert?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1399032"/>
            <a:ext cx="8046720" cy="676656"/>
          </a:xfrm>
          <a:prstGeom prst="roundRect">
            <a:avLst>
              <a:gd name="adj" fmla="val 8108"/>
            </a:avLst>
          </a:prstGeom>
          <a:solidFill>
            <a:srgbClr val="FFFFFF"/>
          </a:solidFill>
          <a:ln w="12700">
            <a:solidFill>
              <a:srgbClr val="E4E2D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777240" y="1399032"/>
            <a:ext cx="16459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2514600" y="1399032"/>
            <a:ext cx="39319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Chats KÖNNEN fürs Training genutzt werden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6537960" y="1399032"/>
            <a:ext cx="192024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326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Opt-out selbst setzen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48640" y="2185416"/>
            <a:ext cx="8046720" cy="676656"/>
          </a:xfrm>
          <a:prstGeom prst="roundRect">
            <a:avLst>
              <a:gd name="adj" fmla="val 8108"/>
            </a:avLst>
          </a:prstGeom>
          <a:solidFill>
            <a:srgbClr val="FFFFFF"/>
          </a:solidFill>
          <a:ln w="12700">
            <a:solidFill>
              <a:srgbClr val="E4E2D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777240" y="2185416"/>
            <a:ext cx="16459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2514600" y="2185416"/>
            <a:ext cx="39319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Standardmäßig kein Training - Schalter trotzdem prüfen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6537960" y="2185416"/>
            <a:ext cx="192024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Opt-out empfohlen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48640" y="2971800"/>
            <a:ext cx="8046720" cy="676656"/>
          </a:xfrm>
          <a:prstGeom prst="roundRect">
            <a:avLst>
              <a:gd name="adj" fmla="val 8108"/>
            </a:avLst>
          </a:prstGeom>
          <a:solidFill>
            <a:srgbClr val="FFFFFF"/>
          </a:solidFill>
          <a:ln w="12700">
            <a:solidFill>
              <a:srgbClr val="E4E2D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Text 11"/>
          <p:cNvSpPr/>
          <p:nvPr/>
        </p:nvSpPr>
        <p:spPr>
          <a:xfrm>
            <a:off x="777240" y="2971800"/>
            <a:ext cx="16459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 / Enterprise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2514600" y="2971800"/>
            <a:ext cx="39319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Kein Training - Vorgaben zentral steuerbar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6537960" y="2971800"/>
            <a:ext cx="192024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F7D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Admin regelt es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48640" y="3895344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Opt-out ist Pflichtprogramm:  Einstellungen → Datenschutz → Datenfreigabe AUS.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548640" y="4846320"/>
            <a:ext cx="5486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KI-Workspace · Mistral Vibe · 08.07.2026</a:t>
            </a:r>
            <a:endParaRPr lang="en-US" sz="850" dirty="0"/>
          </a:p>
        </p:txBody>
      </p:sp>
      <p:sp>
        <p:nvSpPr>
          <p:cNvPr id="19" name="Text 16"/>
          <p:cNvSpPr/>
          <p:nvPr/>
        </p:nvSpPr>
        <p:spPr>
          <a:xfrm>
            <a:off x="8046720" y="4846320"/>
            <a:ext cx="5486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5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046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300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ENTWARNUNG - MIT EINER AUSNAHME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548640" y="566928"/>
            <a:ext cx="80467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Was NICHT fürs Training genutzt wird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1399032"/>
            <a:ext cx="2615184" cy="1554480"/>
          </a:xfrm>
          <a:prstGeom prst="roundRect">
            <a:avLst>
              <a:gd name="adj" fmla="val 3529"/>
            </a:avLst>
          </a:prstGeom>
          <a:solidFill>
            <a:srgbClr val="FDEEE3"/>
          </a:solidFill>
          <a:ln w="12700">
            <a:solidFill>
              <a:srgbClr val="E4E2D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786384" y="1627632"/>
            <a:ext cx="21396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API-Daten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786384" y="1956816"/>
            <a:ext cx="213969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Anfragen über die Schnittstelle (Studio) bleiben außen vor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273552" y="1399032"/>
            <a:ext cx="2615184" cy="1554480"/>
          </a:xfrm>
          <a:prstGeom prst="roundRect">
            <a:avLst>
              <a:gd name="adj" fmla="val 3529"/>
            </a:avLst>
          </a:prstGeom>
          <a:solidFill>
            <a:srgbClr val="FDEEE3"/>
          </a:solidFill>
          <a:ln w="12700">
            <a:solidFill>
              <a:srgbClr val="E4E2D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" name="Text 6"/>
          <p:cNvSpPr/>
          <p:nvPr/>
        </p:nvSpPr>
        <p:spPr>
          <a:xfrm>
            <a:off x="3511296" y="1627632"/>
            <a:ext cx="21396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Konnektor-Daten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3511296" y="1956816"/>
            <a:ext cx="213969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Werden on-demand geholt und nicht dauerhaft gespeichert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998464" y="1399032"/>
            <a:ext cx="2615184" cy="1554480"/>
          </a:xfrm>
          <a:prstGeom prst="roundRect">
            <a:avLst>
              <a:gd name="adj" fmla="val 3529"/>
            </a:avLst>
          </a:prstGeom>
          <a:solidFill>
            <a:srgbClr val="FDEEE3"/>
          </a:solidFill>
          <a:ln w="12700">
            <a:solidFill>
              <a:srgbClr val="E4E2D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Text 9"/>
          <p:cNvSpPr/>
          <p:nvPr/>
        </p:nvSpPr>
        <p:spPr>
          <a:xfrm>
            <a:off x="6236208" y="1627632"/>
            <a:ext cx="21396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Bibliotheks-Uploads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6236208" y="1956816"/>
            <a:ext cx="213969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Eure Wissensbasis wird gespeichert, aber nicht trainiert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48640" y="3291840"/>
            <a:ext cx="100584" cy="100584"/>
          </a:xfrm>
          <a:prstGeom prst="ellipse">
            <a:avLst/>
          </a:prstGeom>
          <a:solidFill>
            <a:srgbClr val="B3261E"/>
          </a:solidFill>
          <a:ln w="12700">
            <a:solidFill>
              <a:srgbClr val="B3261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" name="Text 12"/>
          <p:cNvSpPr/>
          <p:nvPr/>
        </p:nvSpPr>
        <p:spPr>
          <a:xfrm>
            <a:off x="841248" y="3154680"/>
            <a:ext cx="7772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B326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Aber Achtung - Feedback ist die Ausnahme: Daumen hoch/runter wird zum Training genutzt - planübergreifend, vom Opt-out NICHT erfasst. Wer das nicht will: kein Feedback geben.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548640" y="3895344"/>
            <a:ext cx="100584" cy="100584"/>
          </a:xfrm>
          <a:prstGeom prst="ellipse">
            <a:avLst/>
          </a:prstGeom>
          <a:solidFill>
            <a:srgbClr val="6B6B75"/>
          </a:solidFill>
          <a:ln w="12700">
            <a:solidFill>
              <a:srgbClr val="6B6B75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" name="Text 14"/>
          <p:cNvSpPr/>
          <p:nvPr/>
        </p:nvSpPr>
        <p:spPr>
          <a:xfrm>
            <a:off x="841248" y="3758184"/>
            <a:ext cx="7772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Sprache (Voxtral) und OCR werden wie normale Eingaben behandelt - dieselben Regeln, dieselben Schalter</a:t>
            </a:r>
            <a:endParaRPr lang="en-US" sz="1150" dirty="0"/>
          </a:p>
        </p:txBody>
      </p:sp>
      <p:sp>
        <p:nvSpPr>
          <p:cNvPr id="18" name="Text 15"/>
          <p:cNvSpPr/>
          <p:nvPr/>
        </p:nvSpPr>
        <p:spPr>
          <a:xfrm>
            <a:off x="548640" y="4846320"/>
            <a:ext cx="5486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KI-Workspace · Mistral Vibe · 08.07.2026</a:t>
            </a:r>
            <a:endParaRPr lang="en-US" sz="850" dirty="0"/>
          </a:p>
        </p:txBody>
      </p:sp>
      <p:sp>
        <p:nvSpPr>
          <p:cNvPr id="19" name="Text 16"/>
          <p:cNvSpPr/>
          <p:nvPr/>
        </p:nvSpPr>
        <p:spPr>
          <a:xfrm>
            <a:off x="8046720" y="4846320"/>
            <a:ext cx="5486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5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046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300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WICHTIGE UNTERSCHEIDUNG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548640" y="566928"/>
            <a:ext cx="80467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Opt-out ist nicht Zero Data Retention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548640" y="1399032"/>
            <a:ext cx="2148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Opt-out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2834640" y="1399032"/>
            <a:ext cx="5760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Eure Daten fließen nicht ins Training - sie werden aber weiter gespeichert, um den Dienst zu erbringen</a:t>
            </a:r>
            <a:endParaRPr lang="en-US" sz="1150" dirty="0"/>
          </a:p>
        </p:txBody>
      </p:sp>
      <p:sp>
        <p:nvSpPr>
          <p:cNvPr id="6" name="Shape 4"/>
          <p:cNvSpPr/>
          <p:nvPr/>
        </p:nvSpPr>
        <p:spPr>
          <a:xfrm>
            <a:off x="548640" y="2130552"/>
            <a:ext cx="8046720" cy="0"/>
          </a:xfrm>
          <a:prstGeom prst="line">
            <a:avLst/>
          </a:prstGeom>
          <a:noFill/>
          <a:ln w="9525">
            <a:solidFill>
              <a:srgbClr val="E4E2D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" name="Text 5"/>
          <p:cNvSpPr/>
          <p:nvPr/>
        </p:nvSpPr>
        <p:spPr>
          <a:xfrm>
            <a:off x="548640" y="2176272"/>
            <a:ext cx="2148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Zero Data Retention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2834640" y="2176272"/>
            <a:ext cx="5760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Ein- und Ausgaben würden nach der Antwort gar nicht erst aufbewahrt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548640" y="2907792"/>
            <a:ext cx="8046720" cy="0"/>
          </a:xfrm>
          <a:prstGeom prst="line">
            <a:avLst/>
          </a:prstGeom>
          <a:noFill/>
          <a:ln w="9525">
            <a:solidFill>
              <a:srgbClr val="E4E2D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" name="Text 8"/>
          <p:cNvSpPr/>
          <p:nvPr/>
        </p:nvSpPr>
        <p:spPr>
          <a:xfrm>
            <a:off x="548640" y="2953512"/>
            <a:ext cx="2148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Realität in Vibe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834640" y="2953512"/>
            <a:ext cx="5760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ZDR gibt es auf keinem Plan - der Verlauf bleibt, bis ihr Chats oder das Konto löscht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548640" y="3840480"/>
            <a:ext cx="8046720" cy="658368"/>
          </a:xfrm>
          <a:prstGeom prst="roundRect">
            <a:avLst>
              <a:gd name="adj" fmla="val 8333"/>
            </a:avLst>
          </a:prstGeom>
          <a:solidFill>
            <a:srgbClr val="F7F6F4"/>
          </a:solidFill>
          <a:ln w="12700">
            <a:solidFill>
              <a:srgbClr val="E4E2D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Text 11"/>
          <p:cNvSpPr/>
          <p:nvPr/>
        </p:nvSpPr>
        <p:spPr>
          <a:xfrm>
            <a:off x="777240" y="3840480"/>
            <a:ext cx="7589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Beispiel: </a:t>
            </a:r>
            <a:r>
              <a:rPr lang="en-US" sz="115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Strategieentwurf in Free hochgeladen - das Opt-out verhindert das Training, nicht die Speicherung.</a:t>
            </a:r>
            <a:endParaRPr lang="en-US" sz="1150" dirty="0"/>
          </a:p>
        </p:txBody>
      </p:sp>
      <p:sp>
        <p:nvSpPr>
          <p:cNvPr id="15" name="Text 12"/>
          <p:cNvSpPr/>
          <p:nvPr/>
        </p:nvSpPr>
        <p:spPr>
          <a:xfrm>
            <a:off x="548640" y="4846320"/>
            <a:ext cx="5486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KI-Workspace · Mistral Vibe · 08.07.2026</a:t>
            </a:r>
            <a:endParaRPr lang="en-US" sz="850" dirty="0"/>
          </a:p>
        </p:txBody>
      </p:sp>
      <p:sp>
        <p:nvSpPr>
          <p:cNvPr id="16" name="Text 13"/>
          <p:cNvSpPr/>
          <p:nvPr/>
        </p:nvSpPr>
        <p:spPr>
          <a:xfrm>
            <a:off x="8046720" y="4846320"/>
            <a:ext cx="5486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5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046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300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PRAXIS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548640" y="566928"/>
            <a:ext cx="80467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Faustregeln für den TBC-Alltag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1399032"/>
            <a:ext cx="2615184" cy="2331720"/>
          </a:xfrm>
          <a:prstGeom prst="roundRect">
            <a:avLst>
              <a:gd name="adj" fmla="val 2353"/>
            </a:avLst>
          </a:prstGeom>
          <a:solidFill>
            <a:srgbClr val="FFFFFF"/>
          </a:solidFill>
          <a:ln w="12700">
            <a:solidFill>
              <a:srgbClr val="E4E2DF"/>
            </a:solidFill>
            <a:prstDash val="solid"/>
          </a:ln>
          <a:effectLst>
            <a:outerShdw blurRad="889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5" name="Shape 3"/>
          <p:cNvSpPr/>
          <p:nvPr/>
        </p:nvSpPr>
        <p:spPr>
          <a:xfrm>
            <a:off x="786384" y="1627632"/>
            <a:ext cx="274320" cy="274320"/>
          </a:xfrm>
          <a:prstGeom prst="ellipse">
            <a:avLst/>
          </a:prstGeom>
          <a:solidFill>
            <a:srgbClr val="2F7D5B"/>
          </a:solidFill>
          <a:ln w="12700">
            <a:solidFill>
              <a:srgbClr val="2F7D5B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" name="Text 4"/>
          <p:cNvSpPr/>
          <p:nvPr/>
        </p:nvSpPr>
        <p:spPr>
          <a:xfrm>
            <a:off x="1170432" y="1627632"/>
            <a:ext cx="179222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150" dirty="0">
                <a:solidFill>
                  <a:srgbClr val="2F7D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UNKRITISCH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786384" y="2066544"/>
            <a:ext cx="2139696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Lernen, Üben, öffentliche Inhalte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786384" y="2834640"/>
            <a:ext cx="213969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 reicht - Opt-out trotzdem setzen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273552" y="1399032"/>
            <a:ext cx="2615184" cy="2331720"/>
          </a:xfrm>
          <a:prstGeom prst="roundRect">
            <a:avLst>
              <a:gd name="adj" fmla="val 2353"/>
            </a:avLst>
          </a:prstGeom>
          <a:solidFill>
            <a:srgbClr val="FFFFFF"/>
          </a:solidFill>
          <a:ln w="12700">
            <a:solidFill>
              <a:srgbClr val="E4E2DF"/>
            </a:solidFill>
            <a:prstDash val="solid"/>
          </a:ln>
          <a:effectLst>
            <a:outerShdw blurRad="889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0" name="Shape 8"/>
          <p:cNvSpPr/>
          <p:nvPr/>
        </p:nvSpPr>
        <p:spPr>
          <a:xfrm>
            <a:off x="3511296" y="1627632"/>
            <a:ext cx="274320" cy="274320"/>
          </a:xfrm>
          <a:prstGeom prst="ellipse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Text 9"/>
          <p:cNvSpPr/>
          <p:nvPr/>
        </p:nvSpPr>
        <p:spPr>
          <a:xfrm>
            <a:off x="3895344" y="1627632"/>
            <a:ext cx="179222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150" dirty="0">
                <a:solidFill>
                  <a:srgbClr val="B886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EIGENE ARBEIT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3511296" y="2066544"/>
            <a:ext cx="2139696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Konzepte, Texte, eigenes Material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3511296" y="2834640"/>
            <a:ext cx="213969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 + Opt-out - Verlauf regelmäßig aufräumen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5998464" y="1399032"/>
            <a:ext cx="2615184" cy="2331720"/>
          </a:xfrm>
          <a:prstGeom prst="roundRect">
            <a:avLst>
              <a:gd name="adj" fmla="val 2353"/>
            </a:avLst>
          </a:prstGeom>
          <a:solidFill>
            <a:srgbClr val="FFFFFF"/>
          </a:solidFill>
          <a:ln w="12700">
            <a:solidFill>
              <a:srgbClr val="E4E2DF"/>
            </a:solidFill>
            <a:prstDash val="solid"/>
          </a:ln>
          <a:effectLst>
            <a:outerShdw blurRad="889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5" name="Shape 13"/>
          <p:cNvSpPr/>
          <p:nvPr/>
        </p:nvSpPr>
        <p:spPr>
          <a:xfrm>
            <a:off x="6236208" y="1627632"/>
            <a:ext cx="274320" cy="274320"/>
          </a:xfrm>
          <a:prstGeom prst="ellipse">
            <a:avLst/>
          </a:prstGeom>
          <a:solidFill>
            <a:srgbClr val="B3261E"/>
          </a:solidFill>
          <a:ln w="12700">
            <a:solidFill>
              <a:srgbClr val="B3261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" name="Text 14"/>
          <p:cNvSpPr/>
          <p:nvPr/>
        </p:nvSpPr>
        <p:spPr>
          <a:xfrm>
            <a:off x="6620256" y="1627632"/>
            <a:ext cx="179222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150" dirty="0">
                <a:solidFill>
                  <a:srgbClr val="B326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SENSIBEL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6236208" y="2066544"/>
            <a:ext cx="2139696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Kunden- und Personendaten, Gesundheit, Recht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6236208" y="2834640"/>
            <a:ext cx="213969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Nur anonymisiert - oder mit Team-/Enterprise-Vertrag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48640" y="393192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Getrennt denken: DSGVO = Personendaten schützen.  AI Act = Risikoklassen + Schulungspflicht (Art. 4).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548640" y="4846320"/>
            <a:ext cx="5486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KI-Workspace · Mistral Vibe · 08.07.2026</a:t>
            </a:r>
            <a:endParaRPr lang="en-US" sz="850" dirty="0"/>
          </a:p>
        </p:txBody>
      </p:sp>
      <p:sp>
        <p:nvSpPr>
          <p:cNvPr id="22" name="Text 19"/>
          <p:cNvSpPr/>
          <p:nvPr/>
        </p:nvSpPr>
        <p:spPr>
          <a:xfrm>
            <a:off x="8046720" y="4846320"/>
            <a:ext cx="5486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5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046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300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MERKFOLIE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548640" y="566928"/>
            <a:ext cx="80467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Vier Sätze zum Mitnehmen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1463040"/>
            <a:ext cx="365760" cy="365760"/>
          </a:xfrm>
          <a:prstGeom prst="ellipse">
            <a:avLst/>
          </a:prstGeom>
          <a:solidFill>
            <a:srgbClr val="FDEEE3"/>
          </a:solidFill>
          <a:ln w="6350">
            <a:solidFill>
              <a:srgbClr val="FDEEE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548640" y="1452067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115568" y="1417320"/>
            <a:ext cx="73152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Mistral ist EU-nativ - ein echter Standortvorteil gegenüber US-Anbietern.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548640" y="2212848"/>
            <a:ext cx="365760" cy="365760"/>
          </a:xfrm>
          <a:prstGeom prst="ellipse">
            <a:avLst/>
          </a:prstGeom>
          <a:solidFill>
            <a:srgbClr val="FDEEE3"/>
          </a:solidFill>
          <a:ln w="6350">
            <a:solidFill>
              <a:srgbClr val="FDEEE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" name="Text 6"/>
          <p:cNvSpPr/>
          <p:nvPr/>
        </p:nvSpPr>
        <p:spPr>
          <a:xfrm>
            <a:off x="548640" y="2201875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115568" y="2167128"/>
            <a:ext cx="73152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Trainings-Opt-out in jedem Plan selbst prüfen und setzen.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548640" y="2962656"/>
            <a:ext cx="365760" cy="365760"/>
          </a:xfrm>
          <a:prstGeom prst="ellipse">
            <a:avLst/>
          </a:prstGeom>
          <a:solidFill>
            <a:srgbClr val="FDEEE3"/>
          </a:solidFill>
          <a:ln w="6350">
            <a:solidFill>
              <a:srgbClr val="FDEEE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Text 9"/>
          <p:cNvSpPr/>
          <p:nvPr/>
        </p:nvSpPr>
        <p:spPr>
          <a:xfrm>
            <a:off x="548640" y="2951683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115568" y="2916936"/>
            <a:ext cx="73152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Opt-out ist nicht Zero Data Retention - der Verlauf bleibt gespeichert.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548640" y="3712464"/>
            <a:ext cx="365760" cy="365760"/>
          </a:xfrm>
          <a:prstGeom prst="ellipse">
            <a:avLst/>
          </a:prstGeom>
          <a:solidFill>
            <a:srgbClr val="FDEEE3"/>
          </a:solidFill>
          <a:ln w="6350">
            <a:solidFill>
              <a:srgbClr val="FDEEE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" name="Text 12"/>
          <p:cNvSpPr/>
          <p:nvPr/>
        </p:nvSpPr>
        <p:spPr>
          <a:xfrm>
            <a:off x="548640" y="3701491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115568" y="3666744"/>
            <a:ext cx="73152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Sensible Daten nur anonymisiert oder mit Team-/Enterprise-Vertrag.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548640" y="422452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Sicherheit ist die halbe Miete - jetzt kommt die Wirksamkeit: Best Practices.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548640" y="4846320"/>
            <a:ext cx="5486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KI-Workspace · Mistral Vibe · 08.07.2026</a:t>
            </a:r>
            <a:endParaRPr lang="en-US" sz="850" dirty="0"/>
          </a:p>
        </p:txBody>
      </p:sp>
      <p:sp>
        <p:nvSpPr>
          <p:cNvPr id="19" name="Text 16"/>
          <p:cNvSpPr/>
          <p:nvPr/>
        </p:nvSpPr>
        <p:spPr>
          <a:xfrm>
            <a:off x="8046720" y="4846320"/>
            <a:ext cx="5486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5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046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300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FÜR ORGANISATIONEN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548640" y="566928"/>
            <a:ext cx="80467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Governance gibt es erst ab Team / Enterprise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1353312"/>
            <a:ext cx="3931920" cy="868680"/>
          </a:xfrm>
          <a:prstGeom prst="roundRect">
            <a:avLst>
              <a:gd name="adj" fmla="val 6316"/>
            </a:avLst>
          </a:prstGeom>
          <a:solidFill>
            <a:srgbClr val="FFFFFF"/>
          </a:solidFill>
          <a:ln w="12700">
            <a:solidFill>
              <a:srgbClr val="E4E2D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768096" y="1463040"/>
            <a:ext cx="34930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Mehrbenutzer-Workspaces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68096" y="1737360"/>
            <a:ext cx="349300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Gemeinsame Projekte, Bibliotheken, Agenten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4736592" y="1353312"/>
            <a:ext cx="3931920" cy="868680"/>
          </a:xfrm>
          <a:prstGeom prst="roundRect">
            <a:avLst>
              <a:gd name="adj" fmla="val 6316"/>
            </a:avLst>
          </a:prstGeom>
          <a:solidFill>
            <a:srgbClr val="FFFFFF"/>
          </a:solidFill>
          <a:ln w="12700">
            <a:solidFill>
              <a:srgbClr val="E4E2D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" name="Text 6"/>
          <p:cNvSpPr/>
          <p:nvPr/>
        </p:nvSpPr>
        <p:spPr>
          <a:xfrm>
            <a:off x="4956048" y="1463040"/>
            <a:ext cx="34930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Admin-Panel &amp; Rollen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956048" y="1737360"/>
            <a:ext cx="349300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Mitglieder, Sitze, Rechte zentral verwalten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48640" y="2423160"/>
            <a:ext cx="3931920" cy="868680"/>
          </a:xfrm>
          <a:prstGeom prst="roundRect">
            <a:avLst>
              <a:gd name="adj" fmla="val 6316"/>
            </a:avLst>
          </a:prstGeom>
          <a:solidFill>
            <a:srgbClr val="FFFFFF"/>
          </a:solidFill>
          <a:ln w="12700">
            <a:solidFill>
              <a:srgbClr val="E4E2D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Text 9"/>
          <p:cNvSpPr/>
          <p:nvPr/>
        </p:nvSpPr>
        <p:spPr>
          <a:xfrm>
            <a:off x="768096" y="2532888"/>
            <a:ext cx="34930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SSO &amp; Audit-Logs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68096" y="2807208"/>
            <a:ext cx="349300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Firmenlogin und Nachvollziehbarkeit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736592" y="2423160"/>
            <a:ext cx="3931920" cy="868680"/>
          </a:xfrm>
          <a:prstGeom prst="roundRect">
            <a:avLst>
              <a:gd name="adj" fmla="val 6316"/>
            </a:avLst>
          </a:prstGeom>
          <a:solidFill>
            <a:srgbClr val="FFFFFF"/>
          </a:solidFill>
          <a:ln w="12700">
            <a:solidFill>
              <a:srgbClr val="E4E2D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" name="Text 12"/>
          <p:cNvSpPr/>
          <p:nvPr/>
        </p:nvSpPr>
        <p:spPr>
          <a:xfrm>
            <a:off x="4956048" y="2532888"/>
            <a:ext cx="34930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DPA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956048" y="2807208"/>
            <a:ext cx="349300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Vertrag zur Auftragsverarbeitung (Art. 28 DSGVO)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48640" y="3493008"/>
            <a:ext cx="3931920" cy="868680"/>
          </a:xfrm>
          <a:prstGeom prst="roundRect">
            <a:avLst>
              <a:gd name="adj" fmla="val 6316"/>
            </a:avLst>
          </a:prstGeom>
          <a:solidFill>
            <a:srgbClr val="FFFFFF"/>
          </a:solidFill>
          <a:ln w="12700">
            <a:solidFill>
              <a:srgbClr val="E4E2D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" name="Text 15"/>
          <p:cNvSpPr/>
          <p:nvPr/>
        </p:nvSpPr>
        <p:spPr>
          <a:xfrm>
            <a:off x="768096" y="3602736"/>
            <a:ext cx="34930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Aufbewahrung steuerbar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768096" y="3877056"/>
            <a:ext cx="349300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Chat-Speicherung 30-365 Tage oder nie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736592" y="3493008"/>
            <a:ext cx="3931920" cy="868680"/>
          </a:xfrm>
          <a:prstGeom prst="roundRect">
            <a:avLst>
              <a:gd name="adj" fmla="val 6316"/>
            </a:avLst>
          </a:prstGeom>
          <a:solidFill>
            <a:srgbClr val="FFFFFF"/>
          </a:solidFill>
          <a:ln w="12700">
            <a:solidFill>
              <a:srgbClr val="E4E2D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" name="Text 18"/>
          <p:cNvSpPr/>
          <p:nvPr/>
        </p:nvSpPr>
        <p:spPr>
          <a:xfrm>
            <a:off x="4956048" y="3602736"/>
            <a:ext cx="34930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On-Premise / Private Cloud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956048" y="3877056"/>
            <a:ext cx="349300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Betrieb in eigener Infrastruktur (Enterprise)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548640" y="438912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Das sind keine Komfortfunktionen, sondern Governance-Bausteine für den professionellen Einsatz.</a:t>
            </a:r>
            <a:endParaRPr lang="en-US" sz="1150" dirty="0"/>
          </a:p>
        </p:txBody>
      </p:sp>
      <p:sp>
        <p:nvSpPr>
          <p:cNvPr id="24" name="Text 21"/>
          <p:cNvSpPr/>
          <p:nvPr/>
        </p:nvSpPr>
        <p:spPr>
          <a:xfrm>
            <a:off x="548640" y="4846320"/>
            <a:ext cx="5486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KI-Workspace · Mistral Vibe · 08.07.2026</a:t>
            </a:r>
            <a:endParaRPr lang="en-US" sz="850" dirty="0"/>
          </a:p>
        </p:txBody>
      </p:sp>
      <p:sp>
        <p:nvSpPr>
          <p:cNvPr id="25" name="Text 22"/>
          <p:cNvSpPr/>
          <p:nvPr/>
        </p:nvSpPr>
        <p:spPr>
          <a:xfrm>
            <a:off x="8046720" y="4846320"/>
            <a:ext cx="5486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5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1994</Words>
  <Application>Microsoft Office PowerPoint</Application>
  <PresentationFormat>Bildschirmpräsentation (16:9)</PresentationFormat>
  <Paragraphs>114</Paragraphs>
  <Slides>8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0" baseType="lpstr">
      <vt:lpstr>Arial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Trainertreffen Deutschland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Datenschutz bei Mistral Vibe</dc:title>
  <dc:subject>PptxGenJS Presentation</dc:subject>
  <dc:creator>Bernhard Siegfried Laukamp</dc:creator>
  <cp:lastModifiedBy>Bernhard Siegfried Laukamp</cp:lastModifiedBy>
  <cp:revision>7</cp:revision>
  <dcterms:created xsi:type="dcterms:W3CDTF">2026-07-05T06:28:31Z</dcterms:created>
  <dcterms:modified xsi:type="dcterms:W3CDTF">2026-07-08T17:24:25Z</dcterms:modified>
</cp:coreProperties>
</file>