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4" d="100"/>
          <a:sy n="124" d="100"/>
        </p:scale>
        <p:origin x="60"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104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Zwei Funktionen, ein Ziel: bessere Ergebnisse. Konnektoren geben Vibe Zugriff auf euren Arbeitskontext - Mail, Kalender, Dateien. Die Tiefensuche liefert belegte Fakten aus dem Web. Zusammen machen sie aus dem Chatbot einen Assistenten, der eure Welt kennt und sauber recherchiert.
PRAXISBEISPIEL (TBC):
Einstiegsbild: Stellt euch einen neuen Mitarbeiter vor, der brillant ist, aber weder E-Mail-Zugang noch Bibliotheksausweis hat. Konnektoren sind der Schluesselbund, die Tiefensuche der Bibliotheksausweis.
STORYTELLING:
Hinter den Konnektoren steckt ein offener Standard: MCP, Ende 2024 von Anthropic vorgestellt und schnell 'USB-C fuer KI' getauft. Ein Stecker, viele Geraete - statt fuer jede App eine Sonderloesung zu bauen, setzen heute fast alle Anbieter darauf, auch Mistral. Deshalb wachsen die verfuegbaren Verbindungen so schnell.</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Ein Konnektor ist eine Bruecke zwischen Vibe und einer App: Gmail, Outlook, Google Drive, SharePoint, Slack, GitHub und viele mehr - ueber hundert fertige Verbindungen, eigene lassen sich per MCP-Standard anbinden. Vibe holt darueber genau die Daten, die eine Aufgabe braucht, und kann nach eurer Freigabe auch handeln, etwa eine Mail versenden. Am wirksamsten ist das im Work-Modus.
PRAXISBEISPIEL (TBC):
Alltagsbeispiel: Terminfindung fuer ein Seminar mit zwoelf Teilnehmern. Mit Kalender- und Mail-Konnektor sichtet Vibe die Anfragen, schlaegt drei Termine vor und entwirft die Abstimmungsmail - was sonst einen halben Vormittag kostet.
STORYTELLING:
Bemerkenswert am Jahr 2025: Binnen weniger Monate oeffneten fast alle grossen KI-Anbieter ihre Assistenten ueber MCP fuer fremde Apps. Aus lauter Insellosungen wurde ein Oekosystem - vergleichbar mit dem Moment, als sich USB als ein Stecker fuer alles durchsetzte.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vier Sicherheitsprinzipien: Erstens holt Vibe Konnektor-Daten on-demand - nur das, was die jeweilige Aufgabe braucht, ohne dauerhafte Speicherung. Zweitens werden diese Daten laut Mistral-Dokumentation nicht fuer das Training genutzt. Drittens gilt das Freigabe-Prinzip: Bevor der Agent handelt, fragt er. Viertens entscheidet ihr selbst, welche Quellen ihr ueberhaupt verbindet. Fliessen Daten kurzzeitig zu einem Nicht-EU-Dienst, sichert Mistral das ueber EU-Standardvertragsklauseln ab - dazu gleich mehr im Datenschutz-Block.
PRAXISBEISPIEL (TBC):
Praxisregel fuer Berater: Bei einem Kundenmandat nur den eigenen Kalender verbinden, nicht das komplette Kundenpostfach. Was die Aufgabe nicht braucht, wird nicht angeschlossen - Datensparsamkeit ist die beste Voreinstellung.
STORYTELLING:
Das Freigabe-Prinzip ist eine alte Idee in neuem Gewand: In Banken gilt seit Jahrzehnten das Vier-Augen-Prinzip - keine Ueberweisung ohne zweite Unterschrift. Genau das ist die Freigabe in Vibe: Die KI bereitet vor, aber die zweite Unterschrift bleibt bei euch.</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Drei typische Einsatzmuster: Organisation entlastet vom Mail-Pingpong rund um Seminare. Material und Wissen macht die eigene Dateiablage nutzbar - vorhandene Handouts werden zur Grundlage neuer Angebote. Kunden-Recherche kombiniert Konnektoren mit der Websuche zu einem Briefing vor dem Termin. Alle drei laufen im Work-Modus: Plan ansehen, freigeben, Ergebnis pruefen.
PRAXISBEISPIEL (TBC):
Die Folie IST das TBC-Beispiel - hier lohnt es sich, die Teilnehmer kurz zu fragen: Welcher der drei Faelle wuerde euch morgen am meisten Zeit sparen? Erfahrungsgemaess gewinnt die Seminar-Organisation.
STORYTELLING:
2007 machte der Blogger Merlin Mann den Begriff 'Inbox Zero' beruehmt - das leere Postfach als Sehnsuchtsort der Wissensarbeit. Fast zwanzig Jahre spaeter sind wir ihm so nah wie nie: nicht weil wir schneller tippen, sondern weil ein Agent das Sortieren, Zusammenfassen und Vorformulieren uebernimmt.</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Die Tiefensuche ist mehr als eine Websuche: Vibe zerlegt die Frage in Teilfragen, schlaegt einen Rechercheplan vor, den ihr pruefen und anpassen koennt, durchsucht dann viele Quellen und baut einen strukturierten Bericht mit Zitaten und Quellenangaben. Das laeuft im Hintergrund - ihr koennt weiterarbeiten. Im Work-Modus laesst sich die Tiefensuche per /deep-research mit Konnektoren und Canvas kombinieren.
PRAXISBEISPIEL (TBC):
Praxisbeispiel: 'Erstelle einen Marktueberblick zum Thema Resilienz-Trainings in Deutschland - Nachfrage, typische Formate, Preisspannen, mit Quellen.' Das Ergebnis ist eine belegte Grundlage fuer die eigene Angebotsentwicklung - keine Bauchgefuehl-Recherche mehr.
STORYTELLING:
Anfang 2025 brachten fast alle grossen Anbieter binnen weniger Wochen eine Funktion namens Deep Research heraus. Aus einem Produktnamen wurde in Monaten ein Gattungsbegriff - wie Tempo fuer Taschentuecher oder googeln fuer Suchen. Wenn ein Begriff so schnell generisch wird, weiss man: Er trifft einen echten Bedarf.</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Beide Werkzeuge suchen im Web - der Unterschied ist die Tiefe. Die Websuche beantwortet eine konkrete Frage in Sekunden mit Links. Die Tiefensuche zerlegt ein Thema, braucht Minuten und liefert einen Bericht mit Zitaten. Die Faustregel auf der Folie hilft bei der Wahl: schnelle Zahl gegen belastbare Grundlage.
PRAXISBEISPIEL (TBC):
Beide Faelle aus dem TBC-Alltag: Fuer den Vortrag morgen frueh die aktuelle Weiterbildungsstatistik? Websuche. Vor der Entscheidung, ein neues Trainingsformat zu entwickeln, den Markt verstehen? Tiefensuche - und der Bericht wandert als Grundlage in die Bibliothek.
STORYTELLING:
Die Idee ist aelter als das Internet: 1945 beschrieb Vannevar Bush in seinem beruehmten Essay 'As We May Think' den Memex - eine Maschine, die fuer uns Wissen sammelt und verknuepft. 80 Jahre spaeter tut die Tiefensuche ziemlich genau das, wovon er traeumte.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ERKLAERUNG:
Drei Kernsaetze als Zusammenfassung. Der Mitmach-Impuls ist bewusst konkret: eine Tiefensuche, die fuer alle Teilnehmer unmittelbar nuetzlich ist und das Gelernte verankert.
PRAXISBEISPIEL (TBC):
Der vorgeschlagene Recherchebericht 'Aktuelle KI-Tools fuer Trainer und Coaches' stammt direkt aus der Vorbereitung dieses Workshops - er eignet sich auch als wiederkehrende, geplante Aufgabe im Work-Modus, etwa monatlich.
STORYTELLING:
Ueberleitung zum naechsten Block: Wer bis hierhin aufmerksam war, hat laengst die entscheidende Frage im Kopf - und was passiert dabei eigentlich mit meinen Daten? Genau darum geht es jetzt: Datenschutz bei Mistral Vibe.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6766560" y="-1371600"/>
            <a:ext cx="4023360" cy="4023360"/>
          </a:xfrm>
          <a:prstGeom prst="ellipse">
            <a:avLst/>
          </a:prstGeom>
          <a:solidFill>
            <a:srgbClr val="FDEEE3"/>
          </a:solidFill>
          <a:ln w="12700">
            <a:solidFill>
              <a:srgbClr val="FDEEE3"/>
            </a:solidFill>
            <a:prstDash val="solid"/>
          </a:ln>
        </p:spPr>
        <p:txBody>
          <a:bodyPr/>
          <a:lstStyle/>
          <a:p>
            <a:endParaRPr lang="de-DE"/>
          </a:p>
        </p:txBody>
      </p:sp>
      <p:sp>
        <p:nvSpPr>
          <p:cNvPr id="3" name="Shape 1"/>
          <p:cNvSpPr/>
          <p:nvPr/>
        </p:nvSpPr>
        <p:spPr>
          <a:xfrm>
            <a:off x="8138160" y="3566160"/>
            <a:ext cx="2194560" cy="2194560"/>
          </a:xfrm>
          <a:prstGeom prst="ellipse">
            <a:avLst/>
          </a:prstGeom>
          <a:solidFill>
            <a:srgbClr val="F7F6F4"/>
          </a:solidFill>
          <a:ln w="12700">
            <a:solidFill>
              <a:srgbClr val="F7F6F4"/>
            </a:solidFill>
            <a:prstDash val="solid"/>
          </a:ln>
        </p:spPr>
        <p:txBody>
          <a:bodyPr/>
          <a:lstStyle/>
          <a:p>
            <a:endParaRPr lang="de-DE"/>
          </a:p>
        </p:txBody>
      </p:sp>
      <p:sp>
        <p:nvSpPr>
          <p:cNvPr id="4" name="Text 2"/>
          <p:cNvSpPr/>
          <p:nvPr/>
        </p:nvSpPr>
        <p:spPr>
          <a:xfrm>
            <a:off x="548640" y="1298448"/>
            <a:ext cx="6583680" cy="274320"/>
          </a:xfrm>
          <a:prstGeom prst="rect">
            <a:avLst/>
          </a:prstGeom>
          <a:noFill/>
          <a:ln/>
        </p:spPr>
        <p:txBody>
          <a:bodyPr wrap="square" lIns="0" tIns="0" rIns="0" bIns="0" rtlCol="0" anchor="ctr"/>
          <a:lstStyle/>
          <a:p>
            <a:pPr marL="0" indent="0">
              <a:buNone/>
            </a:pPr>
            <a:r>
              <a:rPr lang="en-US" sz="1200" b="1" kern="0" spc="300" dirty="0">
                <a:solidFill>
                  <a:srgbClr val="E8590C"/>
                </a:solidFill>
                <a:latin typeface="Arial" pitchFamily="34" charset="0"/>
                <a:ea typeface="Arial" pitchFamily="34" charset="-122"/>
                <a:cs typeface="Arial" pitchFamily="34" charset="-120"/>
              </a:rPr>
              <a:t>KI-WORKSPACE · MISTRAL VIBE · MI. 08.07.2026</a:t>
            </a:r>
            <a:endParaRPr lang="en-US" sz="1200" dirty="0"/>
          </a:p>
        </p:txBody>
      </p:sp>
      <p:sp>
        <p:nvSpPr>
          <p:cNvPr id="5" name="Text 3"/>
          <p:cNvSpPr/>
          <p:nvPr/>
        </p:nvSpPr>
        <p:spPr>
          <a:xfrm>
            <a:off x="548640" y="1627632"/>
            <a:ext cx="6766560" cy="1371600"/>
          </a:xfrm>
          <a:prstGeom prst="rect">
            <a:avLst/>
          </a:prstGeom>
          <a:noFill/>
          <a:ln/>
        </p:spPr>
        <p:txBody>
          <a:bodyPr wrap="square" lIns="0" tIns="0" rIns="0" bIns="0" rtlCol="0" anchor="ctr"/>
          <a:lstStyle/>
          <a:p>
            <a:pPr marL="0" indent="0">
              <a:buNone/>
            </a:pPr>
            <a:r>
              <a:rPr lang="en-US" sz="4000" b="1" dirty="0">
                <a:solidFill>
                  <a:srgbClr val="26262E"/>
                </a:solidFill>
                <a:latin typeface="Arial" pitchFamily="34" charset="0"/>
                <a:ea typeface="Arial" pitchFamily="34" charset="-122"/>
                <a:cs typeface="Arial" pitchFamily="34" charset="-120"/>
              </a:rPr>
              <a:t>Konnektoren &amp; Tiefensuche</a:t>
            </a:r>
            <a:endParaRPr lang="en-US" sz="4000" dirty="0"/>
          </a:p>
        </p:txBody>
      </p:sp>
      <p:sp>
        <p:nvSpPr>
          <p:cNvPr id="6" name="Text 4"/>
          <p:cNvSpPr/>
          <p:nvPr/>
        </p:nvSpPr>
        <p:spPr>
          <a:xfrm>
            <a:off x="548640" y="3054096"/>
            <a:ext cx="6400800" cy="685800"/>
          </a:xfrm>
          <a:prstGeom prst="rect">
            <a:avLst/>
          </a:prstGeom>
          <a:noFill/>
          <a:ln/>
        </p:spPr>
        <p:txBody>
          <a:bodyPr wrap="square" lIns="0" tIns="0" rIns="0" bIns="0" rtlCol="0" anchor="ctr"/>
          <a:lstStyle/>
          <a:p>
            <a:pPr marL="0" indent="0">
              <a:buNone/>
            </a:pPr>
            <a:r>
              <a:rPr lang="en-US" sz="1600" dirty="0">
                <a:solidFill>
                  <a:srgbClr val="6B6B75"/>
                </a:solidFill>
                <a:latin typeface="Arial" pitchFamily="34" charset="0"/>
                <a:ea typeface="Arial" pitchFamily="34" charset="-122"/>
                <a:cs typeface="Arial" pitchFamily="34" charset="-120"/>
              </a:rPr>
              <a:t>Vibe verbindet sich mit euren Apps - und recherchiert mit Quellen.</a:t>
            </a:r>
            <a:endParaRPr lang="en-US" sz="1600" dirty="0"/>
          </a:p>
        </p:txBody>
      </p:sp>
      <p:sp>
        <p:nvSpPr>
          <p:cNvPr id="7" name="Text 5"/>
          <p:cNvSpPr/>
          <p:nvPr/>
        </p:nvSpPr>
        <p:spPr>
          <a:xfrm>
            <a:off x="548640" y="4041648"/>
            <a:ext cx="6400800" cy="274320"/>
          </a:xfrm>
          <a:prstGeom prst="rect">
            <a:avLst/>
          </a:prstGeom>
          <a:noFill/>
          <a:ln/>
        </p:spPr>
        <p:txBody>
          <a:bodyPr wrap="square" lIns="0" tIns="0" rIns="0" bIns="0" rtlCol="0" anchor="ctr"/>
          <a:lstStyle/>
          <a:p>
            <a:pPr marL="0" indent="0">
              <a:buNone/>
            </a:pPr>
            <a:r>
              <a:rPr lang="en-US" sz="1250" b="1" dirty="0">
                <a:solidFill>
                  <a:srgbClr val="26262E"/>
                </a:solidFill>
                <a:latin typeface="Arial" pitchFamily="34" charset="0"/>
                <a:ea typeface="Arial" pitchFamily="34" charset="-122"/>
                <a:cs typeface="Arial" pitchFamily="34" charset="-120"/>
              </a:rPr>
              <a:t>Bernhard · 19:10 - 19:25 Uhr</a:t>
            </a:r>
            <a:endParaRPr lang="en-US" sz="12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KONNEKTOREN</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Was ist ein Konnektor?</a:t>
            </a:r>
            <a:endParaRPr lang="en-US" sz="2700" dirty="0"/>
          </a:p>
        </p:txBody>
      </p:sp>
      <p:sp>
        <p:nvSpPr>
          <p:cNvPr id="4" name="Shape 2"/>
          <p:cNvSpPr/>
          <p:nvPr/>
        </p:nvSpPr>
        <p:spPr>
          <a:xfrm flipH="1" flipV="1">
            <a:off x="822960" y="1810512"/>
            <a:ext cx="1508760" cy="960120"/>
          </a:xfrm>
          <a:prstGeom prst="line">
            <a:avLst/>
          </a:prstGeom>
          <a:noFill/>
          <a:ln w="15875">
            <a:solidFill>
              <a:srgbClr val="E4E2DF"/>
            </a:solidFill>
            <a:prstDash val="solid"/>
          </a:ln>
        </p:spPr>
        <p:txBody>
          <a:bodyPr/>
          <a:lstStyle/>
          <a:p>
            <a:endParaRPr lang="de-DE"/>
          </a:p>
        </p:txBody>
      </p:sp>
      <p:sp>
        <p:nvSpPr>
          <p:cNvPr id="5" name="Shape 3"/>
          <p:cNvSpPr/>
          <p:nvPr/>
        </p:nvSpPr>
        <p:spPr>
          <a:xfrm flipV="1">
            <a:off x="2331720" y="1581912"/>
            <a:ext cx="0" cy="1188720"/>
          </a:xfrm>
          <a:prstGeom prst="line">
            <a:avLst/>
          </a:prstGeom>
          <a:noFill/>
          <a:ln w="15875">
            <a:solidFill>
              <a:srgbClr val="E4E2DF"/>
            </a:solidFill>
            <a:prstDash val="solid"/>
          </a:ln>
        </p:spPr>
        <p:txBody>
          <a:bodyPr/>
          <a:lstStyle/>
          <a:p>
            <a:endParaRPr lang="de-DE"/>
          </a:p>
        </p:txBody>
      </p:sp>
      <p:sp>
        <p:nvSpPr>
          <p:cNvPr id="6" name="Shape 4"/>
          <p:cNvSpPr/>
          <p:nvPr/>
        </p:nvSpPr>
        <p:spPr>
          <a:xfrm flipV="1">
            <a:off x="2331720" y="1810512"/>
            <a:ext cx="1508760" cy="960120"/>
          </a:xfrm>
          <a:prstGeom prst="line">
            <a:avLst/>
          </a:prstGeom>
          <a:noFill/>
          <a:ln w="15875">
            <a:solidFill>
              <a:srgbClr val="E4E2DF"/>
            </a:solidFill>
            <a:prstDash val="solid"/>
          </a:ln>
        </p:spPr>
        <p:txBody>
          <a:bodyPr/>
          <a:lstStyle/>
          <a:p>
            <a:endParaRPr lang="de-DE"/>
          </a:p>
        </p:txBody>
      </p:sp>
      <p:sp>
        <p:nvSpPr>
          <p:cNvPr id="7" name="Shape 5"/>
          <p:cNvSpPr/>
          <p:nvPr/>
        </p:nvSpPr>
        <p:spPr>
          <a:xfrm flipH="1">
            <a:off x="822960" y="2770632"/>
            <a:ext cx="1508760" cy="960120"/>
          </a:xfrm>
          <a:prstGeom prst="line">
            <a:avLst/>
          </a:prstGeom>
          <a:noFill/>
          <a:ln w="15875">
            <a:solidFill>
              <a:srgbClr val="E4E2DF"/>
            </a:solidFill>
            <a:prstDash val="solid"/>
          </a:ln>
        </p:spPr>
        <p:txBody>
          <a:bodyPr/>
          <a:lstStyle/>
          <a:p>
            <a:endParaRPr lang="de-DE"/>
          </a:p>
        </p:txBody>
      </p:sp>
      <p:sp>
        <p:nvSpPr>
          <p:cNvPr id="8" name="Shape 6"/>
          <p:cNvSpPr/>
          <p:nvPr/>
        </p:nvSpPr>
        <p:spPr>
          <a:xfrm>
            <a:off x="2331720" y="2770632"/>
            <a:ext cx="0" cy="1188720"/>
          </a:xfrm>
          <a:prstGeom prst="line">
            <a:avLst/>
          </a:prstGeom>
          <a:noFill/>
          <a:ln w="15875">
            <a:solidFill>
              <a:srgbClr val="E4E2DF"/>
            </a:solidFill>
            <a:prstDash val="solid"/>
          </a:ln>
        </p:spPr>
        <p:txBody>
          <a:bodyPr/>
          <a:lstStyle/>
          <a:p>
            <a:endParaRPr lang="de-DE"/>
          </a:p>
        </p:txBody>
      </p:sp>
      <p:sp>
        <p:nvSpPr>
          <p:cNvPr id="9" name="Shape 7"/>
          <p:cNvSpPr/>
          <p:nvPr/>
        </p:nvSpPr>
        <p:spPr>
          <a:xfrm>
            <a:off x="2331720" y="2770632"/>
            <a:ext cx="1508760" cy="960120"/>
          </a:xfrm>
          <a:prstGeom prst="line">
            <a:avLst/>
          </a:prstGeom>
          <a:noFill/>
          <a:ln w="15875">
            <a:solidFill>
              <a:srgbClr val="E4E2DF"/>
            </a:solidFill>
            <a:prstDash val="solid"/>
          </a:ln>
        </p:spPr>
        <p:txBody>
          <a:bodyPr/>
          <a:lstStyle/>
          <a:p>
            <a:endParaRPr lang="de-DE"/>
          </a:p>
        </p:txBody>
      </p:sp>
      <p:sp>
        <p:nvSpPr>
          <p:cNvPr id="10" name="Shape 8"/>
          <p:cNvSpPr/>
          <p:nvPr/>
        </p:nvSpPr>
        <p:spPr>
          <a:xfrm>
            <a:off x="320040" y="163677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11" name="Text 9"/>
          <p:cNvSpPr/>
          <p:nvPr/>
        </p:nvSpPr>
        <p:spPr>
          <a:xfrm>
            <a:off x="320040" y="163677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Gmail</a:t>
            </a:r>
            <a:endParaRPr lang="en-US" sz="950" dirty="0"/>
          </a:p>
        </p:txBody>
      </p:sp>
      <p:sp>
        <p:nvSpPr>
          <p:cNvPr id="12" name="Shape 10"/>
          <p:cNvSpPr/>
          <p:nvPr/>
        </p:nvSpPr>
        <p:spPr>
          <a:xfrm>
            <a:off x="1828800" y="140817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13" name="Text 11"/>
          <p:cNvSpPr/>
          <p:nvPr/>
        </p:nvSpPr>
        <p:spPr>
          <a:xfrm>
            <a:off x="1828800" y="140817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Outlook</a:t>
            </a:r>
            <a:endParaRPr lang="en-US" sz="950" dirty="0"/>
          </a:p>
        </p:txBody>
      </p:sp>
      <p:sp>
        <p:nvSpPr>
          <p:cNvPr id="14" name="Shape 12"/>
          <p:cNvSpPr/>
          <p:nvPr/>
        </p:nvSpPr>
        <p:spPr>
          <a:xfrm>
            <a:off x="3337560" y="163677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15" name="Text 13"/>
          <p:cNvSpPr/>
          <p:nvPr/>
        </p:nvSpPr>
        <p:spPr>
          <a:xfrm>
            <a:off x="3337560" y="163677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Drive</a:t>
            </a:r>
            <a:endParaRPr lang="en-US" sz="950" dirty="0"/>
          </a:p>
        </p:txBody>
      </p:sp>
      <p:sp>
        <p:nvSpPr>
          <p:cNvPr id="16" name="Shape 14"/>
          <p:cNvSpPr/>
          <p:nvPr/>
        </p:nvSpPr>
        <p:spPr>
          <a:xfrm>
            <a:off x="320040" y="355701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17" name="Text 15"/>
          <p:cNvSpPr/>
          <p:nvPr/>
        </p:nvSpPr>
        <p:spPr>
          <a:xfrm>
            <a:off x="320040" y="355701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Slack</a:t>
            </a:r>
            <a:endParaRPr lang="en-US" sz="950" dirty="0"/>
          </a:p>
        </p:txBody>
      </p:sp>
      <p:sp>
        <p:nvSpPr>
          <p:cNvPr id="18" name="Shape 16"/>
          <p:cNvSpPr/>
          <p:nvPr/>
        </p:nvSpPr>
        <p:spPr>
          <a:xfrm>
            <a:off x="1828800" y="378561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19" name="Text 17"/>
          <p:cNvSpPr/>
          <p:nvPr/>
        </p:nvSpPr>
        <p:spPr>
          <a:xfrm>
            <a:off x="1828800" y="378561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SharePoint</a:t>
            </a:r>
            <a:endParaRPr lang="en-US" sz="950" dirty="0"/>
          </a:p>
        </p:txBody>
      </p:sp>
      <p:sp>
        <p:nvSpPr>
          <p:cNvPr id="20" name="Shape 18"/>
          <p:cNvSpPr/>
          <p:nvPr/>
        </p:nvSpPr>
        <p:spPr>
          <a:xfrm>
            <a:off x="3337560" y="3557016"/>
            <a:ext cx="1005840" cy="347472"/>
          </a:xfrm>
          <a:prstGeom prst="roundRect">
            <a:avLst>
              <a:gd name="adj" fmla="val 50000"/>
            </a:avLst>
          </a:prstGeom>
          <a:solidFill>
            <a:srgbClr val="FFFFFF"/>
          </a:solidFill>
          <a:ln w="12700">
            <a:solidFill>
              <a:srgbClr val="E4E2DF"/>
            </a:solidFill>
            <a:prstDash val="solid"/>
          </a:ln>
        </p:spPr>
        <p:txBody>
          <a:bodyPr/>
          <a:lstStyle/>
          <a:p>
            <a:endParaRPr lang="de-DE"/>
          </a:p>
        </p:txBody>
      </p:sp>
      <p:sp>
        <p:nvSpPr>
          <p:cNvPr id="21" name="Text 19"/>
          <p:cNvSpPr/>
          <p:nvPr/>
        </p:nvSpPr>
        <p:spPr>
          <a:xfrm>
            <a:off x="3337560" y="3557016"/>
            <a:ext cx="1005840" cy="347472"/>
          </a:xfrm>
          <a:prstGeom prst="rect">
            <a:avLst/>
          </a:prstGeom>
          <a:noFill/>
          <a:ln/>
        </p:spPr>
        <p:txBody>
          <a:bodyPr wrap="square" lIns="0" tIns="0" rIns="0" bIns="0" rtlCol="0" anchor="ctr"/>
          <a:lstStyle/>
          <a:p>
            <a:pPr marL="0" indent="0" algn="ctr">
              <a:buNone/>
            </a:pPr>
            <a:r>
              <a:rPr lang="en-US" sz="950" dirty="0">
                <a:solidFill>
                  <a:srgbClr val="26262E"/>
                </a:solidFill>
                <a:latin typeface="Arial" pitchFamily="34" charset="0"/>
                <a:ea typeface="Arial" pitchFamily="34" charset="-122"/>
                <a:cs typeface="Arial" pitchFamily="34" charset="-120"/>
              </a:rPr>
              <a:t>GitHub</a:t>
            </a:r>
            <a:endParaRPr lang="en-US" sz="950" dirty="0"/>
          </a:p>
        </p:txBody>
      </p:sp>
      <p:sp>
        <p:nvSpPr>
          <p:cNvPr id="22" name="Shape 20"/>
          <p:cNvSpPr/>
          <p:nvPr/>
        </p:nvSpPr>
        <p:spPr>
          <a:xfrm>
            <a:off x="1764792" y="2203704"/>
            <a:ext cx="1133856" cy="1133856"/>
          </a:xfrm>
          <a:prstGeom prst="ellipse">
            <a:avLst/>
          </a:prstGeom>
          <a:solidFill>
            <a:srgbClr val="FDEEE3"/>
          </a:solidFill>
          <a:ln w="15875">
            <a:solidFill>
              <a:srgbClr val="E8590C"/>
            </a:solidFill>
            <a:prstDash val="solid"/>
          </a:ln>
        </p:spPr>
        <p:txBody>
          <a:bodyPr/>
          <a:lstStyle/>
          <a:p>
            <a:endParaRPr lang="de-DE"/>
          </a:p>
        </p:txBody>
      </p:sp>
      <p:sp>
        <p:nvSpPr>
          <p:cNvPr id="23" name="Text 21"/>
          <p:cNvSpPr/>
          <p:nvPr/>
        </p:nvSpPr>
        <p:spPr>
          <a:xfrm>
            <a:off x="1764792" y="2203704"/>
            <a:ext cx="1133856" cy="1133856"/>
          </a:xfrm>
          <a:prstGeom prst="rect">
            <a:avLst/>
          </a:prstGeom>
          <a:noFill/>
          <a:ln/>
        </p:spPr>
        <p:txBody>
          <a:bodyPr wrap="square" lIns="0" tIns="0" rIns="0" bIns="0" rtlCol="0" anchor="ctr"/>
          <a:lstStyle/>
          <a:p>
            <a:pPr marL="0" indent="0" algn="ctr">
              <a:buNone/>
            </a:pPr>
            <a:r>
              <a:rPr lang="en-US" sz="1500" b="1" dirty="0">
                <a:solidFill>
                  <a:srgbClr val="E8590C"/>
                </a:solidFill>
                <a:latin typeface="Arial" pitchFamily="34" charset="0"/>
                <a:ea typeface="Arial" pitchFamily="34" charset="-122"/>
                <a:cs typeface="Arial" pitchFamily="34" charset="-120"/>
              </a:rPr>
              <a:t>VIBE</a:t>
            </a:r>
            <a:endParaRPr lang="en-US" sz="1500" dirty="0"/>
          </a:p>
        </p:txBody>
      </p:sp>
      <p:sp>
        <p:nvSpPr>
          <p:cNvPr id="24" name="Text 22"/>
          <p:cNvSpPr/>
          <p:nvPr/>
        </p:nvSpPr>
        <p:spPr>
          <a:xfrm>
            <a:off x="548640" y="4233672"/>
            <a:ext cx="4206240" cy="274320"/>
          </a:xfrm>
          <a:prstGeom prst="rect">
            <a:avLst/>
          </a:prstGeom>
          <a:noFill/>
          <a:ln/>
        </p:spPr>
        <p:txBody>
          <a:bodyPr wrap="square" lIns="0" tIns="0" rIns="0" bIns="0" rtlCol="0" anchor="ctr"/>
          <a:lstStyle/>
          <a:p>
            <a:pPr marL="0" indent="0">
              <a:buNone/>
            </a:pPr>
            <a:r>
              <a:rPr lang="en-US" sz="1050" i="1" dirty="0">
                <a:solidFill>
                  <a:srgbClr val="6B6B75"/>
                </a:solidFill>
                <a:latin typeface="Arial" pitchFamily="34" charset="0"/>
                <a:ea typeface="Arial" pitchFamily="34" charset="-122"/>
                <a:cs typeface="Arial" pitchFamily="34" charset="-120"/>
              </a:rPr>
              <a:t>100+ fertige Konnektoren · eigene per MCP anbindbar</a:t>
            </a:r>
            <a:endParaRPr lang="en-US" sz="1050" dirty="0"/>
          </a:p>
        </p:txBody>
      </p:sp>
      <p:sp>
        <p:nvSpPr>
          <p:cNvPr id="25" name="Shape 23"/>
          <p:cNvSpPr/>
          <p:nvPr/>
        </p:nvSpPr>
        <p:spPr>
          <a:xfrm>
            <a:off x="5120640" y="1673352"/>
            <a:ext cx="100584" cy="100584"/>
          </a:xfrm>
          <a:prstGeom prst="ellipse">
            <a:avLst/>
          </a:prstGeom>
          <a:solidFill>
            <a:srgbClr val="E8590C"/>
          </a:solidFill>
          <a:ln w="12700">
            <a:solidFill>
              <a:srgbClr val="E8590C"/>
            </a:solidFill>
            <a:prstDash val="solid"/>
          </a:ln>
        </p:spPr>
        <p:txBody>
          <a:bodyPr/>
          <a:lstStyle/>
          <a:p>
            <a:endParaRPr lang="de-DE"/>
          </a:p>
        </p:txBody>
      </p:sp>
      <p:sp>
        <p:nvSpPr>
          <p:cNvPr id="26" name="Text 24"/>
          <p:cNvSpPr/>
          <p:nvPr/>
        </p:nvSpPr>
        <p:spPr>
          <a:xfrm>
            <a:off x="5413248" y="1527048"/>
            <a:ext cx="3200400" cy="585216"/>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Eine Verbindung zwischen Vibe und euren Apps</a:t>
            </a:r>
            <a:endParaRPr lang="en-US" sz="1250" dirty="0"/>
          </a:p>
        </p:txBody>
      </p:sp>
      <p:sp>
        <p:nvSpPr>
          <p:cNvPr id="27" name="Shape 25"/>
          <p:cNvSpPr/>
          <p:nvPr/>
        </p:nvSpPr>
        <p:spPr>
          <a:xfrm>
            <a:off x="5120640" y="2331720"/>
            <a:ext cx="100584" cy="100584"/>
          </a:xfrm>
          <a:prstGeom prst="ellipse">
            <a:avLst/>
          </a:prstGeom>
          <a:solidFill>
            <a:srgbClr val="E8590C"/>
          </a:solidFill>
          <a:ln w="12700">
            <a:solidFill>
              <a:srgbClr val="E8590C"/>
            </a:solidFill>
            <a:prstDash val="solid"/>
          </a:ln>
        </p:spPr>
        <p:txBody>
          <a:bodyPr/>
          <a:lstStyle/>
          <a:p>
            <a:endParaRPr lang="de-DE"/>
          </a:p>
        </p:txBody>
      </p:sp>
      <p:sp>
        <p:nvSpPr>
          <p:cNvPr id="28" name="Text 26"/>
          <p:cNvSpPr/>
          <p:nvPr/>
        </p:nvSpPr>
        <p:spPr>
          <a:xfrm>
            <a:off x="5413248" y="2185416"/>
            <a:ext cx="3200400" cy="585216"/>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Vibe kann dort lesen - und nach Freigabe handeln</a:t>
            </a:r>
            <a:endParaRPr lang="en-US" sz="1250" dirty="0"/>
          </a:p>
        </p:txBody>
      </p:sp>
      <p:sp>
        <p:nvSpPr>
          <p:cNvPr id="29" name="Shape 27"/>
          <p:cNvSpPr/>
          <p:nvPr/>
        </p:nvSpPr>
        <p:spPr>
          <a:xfrm>
            <a:off x="5120640" y="2990088"/>
            <a:ext cx="100584" cy="100584"/>
          </a:xfrm>
          <a:prstGeom prst="ellipse">
            <a:avLst/>
          </a:prstGeom>
          <a:solidFill>
            <a:srgbClr val="E8590C"/>
          </a:solidFill>
          <a:ln w="12700">
            <a:solidFill>
              <a:srgbClr val="E8590C"/>
            </a:solidFill>
            <a:prstDash val="solid"/>
          </a:ln>
        </p:spPr>
        <p:txBody>
          <a:bodyPr/>
          <a:lstStyle/>
          <a:p>
            <a:endParaRPr lang="de-DE"/>
          </a:p>
        </p:txBody>
      </p:sp>
      <p:sp>
        <p:nvSpPr>
          <p:cNvPr id="30" name="Text 28"/>
          <p:cNvSpPr/>
          <p:nvPr/>
        </p:nvSpPr>
        <p:spPr>
          <a:xfrm>
            <a:off x="5413248" y="2843784"/>
            <a:ext cx="3200400" cy="585216"/>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Spielt seine Stärke vor allem im Work-Modus aus</a:t>
            </a:r>
            <a:endParaRPr lang="en-US" sz="1250" dirty="0"/>
          </a:p>
        </p:txBody>
      </p:sp>
      <p:sp>
        <p:nvSpPr>
          <p:cNvPr id="31" name="Shape 29"/>
          <p:cNvSpPr/>
          <p:nvPr/>
        </p:nvSpPr>
        <p:spPr>
          <a:xfrm>
            <a:off x="5120640" y="3648456"/>
            <a:ext cx="100584" cy="100584"/>
          </a:xfrm>
          <a:prstGeom prst="ellipse">
            <a:avLst/>
          </a:prstGeom>
          <a:solidFill>
            <a:srgbClr val="E8590C"/>
          </a:solidFill>
          <a:ln w="12700">
            <a:solidFill>
              <a:srgbClr val="E8590C"/>
            </a:solidFill>
            <a:prstDash val="solid"/>
          </a:ln>
        </p:spPr>
        <p:txBody>
          <a:bodyPr/>
          <a:lstStyle/>
          <a:p>
            <a:endParaRPr lang="de-DE"/>
          </a:p>
        </p:txBody>
      </p:sp>
      <p:sp>
        <p:nvSpPr>
          <p:cNvPr id="32" name="Text 30"/>
          <p:cNvSpPr/>
          <p:nvPr/>
        </p:nvSpPr>
        <p:spPr>
          <a:xfrm>
            <a:off x="5413248" y="3502152"/>
            <a:ext cx="3200400" cy="585216"/>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Verbinden und Trennen jederzeit in den Einstellungen</a:t>
            </a:r>
            <a:endParaRPr lang="en-US" sz="1250" dirty="0"/>
          </a:p>
        </p:txBody>
      </p:sp>
      <p:sp>
        <p:nvSpPr>
          <p:cNvPr id="34" name="Text 31"/>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35" name="Text 32"/>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2</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KONNEKTOREN</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Sicherheit und Kontrolle</a:t>
            </a:r>
            <a:endParaRPr lang="en-US" sz="2700" dirty="0"/>
          </a:p>
        </p:txBody>
      </p:sp>
      <p:sp>
        <p:nvSpPr>
          <p:cNvPr id="4" name="Shape 2"/>
          <p:cNvSpPr/>
          <p:nvPr/>
        </p:nvSpPr>
        <p:spPr>
          <a:xfrm>
            <a:off x="548640" y="1399032"/>
            <a:ext cx="384048" cy="384048"/>
          </a:xfrm>
          <a:prstGeom prst="ellipse">
            <a:avLst/>
          </a:prstGeom>
          <a:solidFill>
            <a:srgbClr val="FDEEE3"/>
          </a:solidFill>
          <a:ln w="6350">
            <a:solidFill>
              <a:srgbClr val="FDEEE3"/>
            </a:solidFill>
            <a:prstDash val="solid"/>
          </a:ln>
        </p:spPr>
        <p:txBody>
          <a:bodyPr/>
          <a:lstStyle/>
          <a:p>
            <a:endParaRPr lang="de-DE"/>
          </a:p>
        </p:txBody>
      </p:sp>
      <p:sp>
        <p:nvSpPr>
          <p:cNvPr id="5" name="Text 3"/>
          <p:cNvSpPr/>
          <p:nvPr/>
        </p:nvSpPr>
        <p:spPr>
          <a:xfrm>
            <a:off x="548640" y="1388059"/>
            <a:ext cx="384048" cy="384048"/>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a:t>
            </a:r>
            <a:endParaRPr lang="en-US" sz="1400" dirty="0"/>
          </a:p>
        </p:txBody>
      </p:sp>
      <p:sp>
        <p:nvSpPr>
          <p:cNvPr id="6" name="Text 4"/>
          <p:cNvSpPr/>
          <p:nvPr/>
        </p:nvSpPr>
        <p:spPr>
          <a:xfrm>
            <a:off x="1133856" y="1371600"/>
            <a:ext cx="19202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On-demand</a:t>
            </a:r>
            <a:endParaRPr lang="en-US" sz="1350" dirty="0"/>
          </a:p>
        </p:txBody>
      </p:sp>
      <p:sp>
        <p:nvSpPr>
          <p:cNvPr id="7" name="Text 5"/>
          <p:cNvSpPr/>
          <p:nvPr/>
        </p:nvSpPr>
        <p:spPr>
          <a:xfrm>
            <a:off x="1133856" y="1636776"/>
            <a:ext cx="7315200" cy="384048"/>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Daten werden nur für die konkrete Aufgabe geholt - nicht dauerhaft gespeichert</a:t>
            </a:r>
            <a:endParaRPr lang="en-US" sz="1150" dirty="0"/>
          </a:p>
        </p:txBody>
      </p:sp>
      <p:sp>
        <p:nvSpPr>
          <p:cNvPr id="8" name="Shape 6"/>
          <p:cNvSpPr/>
          <p:nvPr/>
        </p:nvSpPr>
        <p:spPr>
          <a:xfrm>
            <a:off x="548640" y="2112264"/>
            <a:ext cx="384048" cy="384048"/>
          </a:xfrm>
          <a:prstGeom prst="ellipse">
            <a:avLst/>
          </a:prstGeom>
          <a:solidFill>
            <a:srgbClr val="FDEEE3"/>
          </a:solidFill>
          <a:ln w="6350">
            <a:solidFill>
              <a:srgbClr val="FDEEE3"/>
            </a:solidFill>
            <a:prstDash val="solid"/>
          </a:ln>
        </p:spPr>
        <p:txBody>
          <a:bodyPr/>
          <a:lstStyle/>
          <a:p>
            <a:endParaRPr lang="de-DE"/>
          </a:p>
        </p:txBody>
      </p:sp>
      <p:sp>
        <p:nvSpPr>
          <p:cNvPr id="9" name="Text 7"/>
          <p:cNvSpPr/>
          <p:nvPr/>
        </p:nvSpPr>
        <p:spPr>
          <a:xfrm>
            <a:off x="548640" y="2101291"/>
            <a:ext cx="384048" cy="384048"/>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a:t>
            </a:r>
            <a:endParaRPr lang="en-US" sz="1400" dirty="0"/>
          </a:p>
        </p:txBody>
      </p:sp>
      <p:sp>
        <p:nvSpPr>
          <p:cNvPr id="10" name="Text 8"/>
          <p:cNvSpPr/>
          <p:nvPr/>
        </p:nvSpPr>
        <p:spPr>
          <a:xfrm>
            <a:off x="1133856" y="2084832"/>
            <a:ext cx="19202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Kein Training</a:t>
            </a:r>
            <a:endParaRPr lang="en-US" sz="1350" dirty="0"/>
          </a:p>
        </p:txBody>
      </p:sp>
      <p:sp>
        <p:nvSpPr>
          <p:cNvPr id="11" name="Text 9"/>
          <p:cNvSpPr/>
          <p:nvPr/>
        </p:nvSpPr>
        <p:spPr>
          <a:xfrm>
            <a:off x="1133856" y="2350008"/>
            <a:ext cx="7315200" cy="384048"/>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Konnektor-Daten fließen nicht in das Training der Modelle ein</a:t>
            </a:r>
            <a:endParaRPr lang="en-US" sz="1150" dirty="0"/>
          </a:p>
        </p:txBody>
      </p:sp>
      <p:sp>
        <p:nvSpPr>
          <p:cNvPr id="12" name="Shape 10"/>
          <p:cNvSpPr/>
          <p:nvPr/>
        </p:nvSpPr>
        <p:spPr>
          <a:xfrm>
            <a:off x="548640" y="2825496"/>
            <a:ext cx="384048" cy="384048"/>
          </a:xfrm>
          <a:prstGeom prst="ellipse">
            <a:avLst/>
          </a:prstGeom>
          <a:solidFill>
            <a:srgbClr val="FDEEE3"/>
          </a:solidFill>
          <a:ln w="6350">
            <a:solidFill>
              <a:srgbClr val="FDEEE3"/>
            </a:solidFill>
            <a:prstDash val="solid"/>
          </a:ln>
        </p:spPr>
        <p:txBody>
          <a:bodyPr/>
          <a:lstStyle/>
          <a:p>
            <a:endParaRPr lang="de-DE"/>
          </a:p>
        </p:txBody>
      </p:sp>
      <p:sp>
        <p:nvSpPr>
          <p:cNvPr id="13" name="Text 11"/>
          <p:cNvSpPr/>
          <p:nvPr/>
        </p:nvSpPr>
        <p:spPr>
          <a:xfrm>
            <a:off x="548640" y="2814523"/>
            <a:ext cx="384048" cy="384048"/>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a:t>
            </a:r>
            <a:endParaRPr lang="en-US" sz="1400" dirty="0"/>
          </a:p>
        </p:txBody>
      </p:sp>
      <p:sp>
        <p:nvSpPr>
          <p:cNvPr id="14" name="Text 12"/>
          <p:cNvSpPr/>
          <p:nvPr/>
        </p:nvSpPr>
        <p:spPr>
          <a:xfrm>
            <a:off x="1133856" y="2798064"/>
            <a:ext cx="19202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Freigabe-Prinzip</a:t>
            </a:r>
            <a:endParaRPr lang="en-US" sz="1350" dirty="0"/>
          </a:p>
        </p:txBody>
      </p:sp>
      <p:sp>
        <p:nvSpPr>
          <p:cNvPr id="15" name="Text 13"/>
          <p:cNvSpPr/>
          <p:nvPr/>
        </p:nvSpPr>
        <p:spPr>
          <a:xfrm>
            <a:off x="1133856" y="3063240"/>
            <a:ext cx="7315200" cy="384048"/>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Aktionen wie „Mail senden“ führt Vibe erst nach eurem OK aus</a:t>
            </a:r>
            <a:endParaRPr lang="en-US" sz="1150" dirty="0"/>
          </a:p>
        </p:txBody>
      </p:sp>
      <p:sp>
        <p:nvSpPr>
          <p:cNvPr id="16" name="Shape 14"/>
          <p:cNvSpPr/>
          <p:nvPr/>
        </p:nvSpPr>
        <p:spPr>
          <a:xfrm>
            <a:off x="548640" y="3538728"/>
            <a:ext cx="384048" cy="384048"/>
          </a:xfrm>
          <a:prstGeom prst="ellipse">
            <a:avLst/>
          </a:prstGeom>
          <a:solidFill>
            <a:srgbClr val="FDEEE3"/>
          </a:solidFill>
          <a:ln w="6350">
            <a:solidFill>
              <a:srgbClr val="FDEEE3"/>
            </a:solidFill>
            <a:prstDash val="solid"/>
          </a:ln>
        </p:spPr>
        <p:txBody>
          <a:bodyPr/>
          <a:lstStyle/>
          <a:p>
            <a:endParaRPr lang="de-DE"/>
          </a:p>
        </p:txBody>
      </p:sp>
      <p:sp>
        <p:nvSpPr>
          <p:cNvPr id="17" name="Text 15"/>
          <p:cNvSpPr/>
          <p:nvPr/>
        </p:nvSpPr>
        <p:spPr>
          <a:xfrm>
            <a:off x="548640" y="3527755"/>
            <a:ext cx="384048" cy="384048"/>
          </a:xfrm>
          <a:prstGeom prst="rect">
            <a:avLst/>
          </a:prstGeom>
          <a:noFill/>
          <a:ln/>
        </p:spPr>
        <p:txBody>
          <a:bodyPr wrap="square" lIns="0" tIns="0" rIns="0" bIns="0" rtlCol="0" anchor="ctr"/>
          <a:lstStyle/>
          <a:p>
            <a:pPr marL="0" indent="0" algn="ctr">
              <a:buNone/>
            </a:pPr>
            <a:r>
              <a:rPr lang="en-US" sz="1400" b="1" dirty="0">
                <a:solidFill>
                  <a:srgbClr val="E8590C"/>
                </a:solidFill>
                <a:latin typeface="Arial" pitchFamily="34" charset="0"/>
                <a:ea typeface="Arial" pitchFamily="34" charset="-122"/>
                <a:cs typeface="Arial" pitchFamily="34" charset="-120"/>
              </a:rPr>
              <a:t>✓</a:t>
            </a:r>
            <a:endParaRPr lang="en-US" sz="1400" dirty="0"/>
          </a:p>
        </p:txBody>
      </p:sp>
      <p:sp>
        <p:nvSpPr>
          <p:cNvPr id="18" name="Text 16"/>
          <p:cNvSpPr/>
          <p:nvPr/>
        </p:nvSpPr>
        <p:spPr>
          <a:xfrm>
            <a:off x="1133856" y="3511296"/>
            <a:ext cx="1920240" cy="292608"/>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Bewusst wählen</a:t>
            </a:r>
            <a:endParaRPr lang="en-US" sz="1350" dirty="0"/>
          </a:p>
        </p:txBody>
      </p:sp>
      <p:sp>
        <p:nvSpPr>
          <p:cNvPr id="19" name="Text 17"/>
          <p:cNvSpPr/>
          <p:nvPr/>
        </p:nvSpPr>
        <p:spPr>
          <a:xfrm>
            <a:off x="1133856" y="3776472"/>
            <a:ext cx="7315200" cy="384048"/>
          </a:xfrm>
          <a:prstGeom prst="rect">
            <a:avLst/>
          </a:prstGeom>
          <a:noFill/>
          <a:ln/>
        </p:spPr>
        <p:txBody>
          <a:bodyPr wrap="square" lIns="0" tIns="0" rIns="0" bIns="0" rtlCol="0" anchor="ctr"/>
          <a:lstStyle/>
          <a:p>
            <a:pPr marL="0" indent="0">
              <a:buNone/>
            </a:pPr>
            <a:r>
              <a:rPr lang="en-US" sz="1150" dirty="0">
                <a:solidFill>
                  <a:srgbClr val="6B6B75"/>
                </a:solidFill>
                <a:latin typeface="Arial" pitchFamily="34" charset="0"/>
                <a:ea typeface="Arial" pitchFamily="34" charset="-122"/>
                <a:cs typeface="Arial" pitchFamily="34" charset="-120"/>
              </a:rPr>
              <a:t>Nur nötige Konnektoren verbinden - sensible Quellen gezielt freigeben</a:t>
            </a:r>
            <a:endParaRPr lang="en-US" sz="1150" dirty="0"/>
          </a:p>
        </p:txBody>
      </p:sp>
      <p:sp>
        <p:nvSpPr>
          <p:cNvPr id="20" name="Text 18"/>
          <p:cNvSpPr/>
          <p:nvPr/>
        </p:nvSpPr>
        <p:spPr>
          <a:xfrm>
            <a:off x="548640" y="4352544"/>
            <a:ext cx="8046720" cy="292608"/>
          </a:xfrm>
          <a:prstGeom prst="rect">
            <a:avLst/>
          </a:prstGeom>
          <a:noFill/>
          <a:ln/>
        </p:spPr>
        <p:txBody>
          <a:bodyPr wrap="square" lIns="0" tIns="0" rIns="0" bIns="0" rtlCol="0" anchor="ctr"/>
          <a:lstStyle/>
          <a:p>
            <a:pPr marL="0" indent="0">
              <a:buNone/>
            </a:pPr>
            <a:r>
              <a:rPr lang="en-US" sz="1050" i="1" dirty="0">
                <a:solidFill>
                  <a:srgbClr val="6B6B75"/>
                </a:solidFill>
                <a:latin typeface="Arial" pitchFamily="34" charset="0"/>
                <a:ea typeface="Arial" pitchFamily="34" charset="-122"/>
                <a:cs typeface="Arial" pitchFamily="34" charset="-120"/>
              </a:rPr>
              <a:t>Bei US-Diensten (z. B. Google Workspace): Drittlandtransfer über EU-Standardvertragsklauseln abgesichert.</a:t>
            </a:r>
            <a:endParaRPr lang="en-US" sz="1050" dirty="0"/>
          </a:p>
        </p:txBody>
      </p:sp>
      <p:sp>
        <p:nvSpPr>
          <p:cNvPr id="22" name="Text 19"/>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3" name="Text 20"/>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3</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KONNEKTOREN</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Drei Praxisfälle für Trainer, Berater und Coaches</a:t>
            </a:r>
            <a:endParaRPr lang="en-US" sz="2700" dirty="0"/>
          </a:p>
        </p:txBody>
      </p:sp>
      <p:sp>
        <p:nvSpPr>
          <p:cNvPr id="4" name="Shape 2"/>
          <p:cNvSpPr/>
          <p:nvPr/>
        </p:nvSpPr>
        <p:spPr>
          <a:xfrm>
            <a:off x="548640" y="1444752"/>
            <a:ext cx="2615184" cy="2651760"/>
          </a:xfrm>
          <a:prstGeom prst="roundRect">
            <a:avLst>
              <a:gd name="adj" fmla="val 209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Shape 3"/>
          <p:cNvSpPr/>
          <p:nvPr/>
        </p:nvSpPr>
        <p:spPr>
          <a:xfrm>
            <a:off x="786384" y="1682496"/>
            <a:ext cx="402336" cy="402336"/>
          </a:xfrm>
          <a:prstGeom prst="ellipse">
            <a:avLst/>
          </a:prstGeom>
          <a:solidFill>
            <a:srgbClr val="FDEEE3"/>
          </a:solidFill>
          <a:ln w="6350">
            <a:solidFill>
              <a:srgbClr val="FDEEE3"/>
            </a:solidFill>
            <a:prstDash val="solid"/>
          </a:ln>
        </p:spPr>
        <p:txBody>
          <a:bodyPr/>
          <a:lstStyle/>
          <a:p>
            <a:endParaRPr lang="de-DE"/>
          </a:p>
        </p:txBody>
      </p:sp>
      <p:sp>
        <p:nvSpPr>
          <p:cNvPr id="6" name="Text 4"/>
          <p:cNvSpPr/>
          <p:nvPr/>
        </p:nvSpPr>
        <p:spPr>
          <a:xfrm>
            <a:off x="786384" y="1671523"/>
            <a:ext cx="402336" cy="402336"/>
          </a:xfrm>
          <a:prstGeom prst="rect">
            <a:avLst/>
          </a:prstGeom>
          <a:noFill/>
          <a:ln/>
        </p:spPr>
        <p:txBody>
          <a:bodyPr wrap="square" lIns="0" tIns="0" rIns="0" bIns="0" rtlCol="0" anchor="ctr"/>
          <a:lstStyle/>
          <a:p>
            <a:pPr marL="0" indent="0" algn="ctr">
              <a:buNone/>
            </a:pPr>
            <a:r>
              <a:rPr lang="en-US" sz="1500" b="1" dirty="0">
                <a:solidFill>
                  <a:srgbClr val="E8590C"/>
                </a:solidFill>
                <a:latin typeface="Arial" pitchFamily="34" charset="0"/>
                <a:ea typeface="Arial" pitchFamily="34" charset="-122"/>
                <a:cs typeface="Arial" pitchFamily="34" charset="-120"/>
              </a:rPr>
              <a:t>1</a:t>
            </a:r>
            <a:endParaRPr lang="en-US" sz="1500" dirty="0"/>
          </a:p>
        </p:txBody>
      </p:sp>
      <p:sp>
        <p:nvSpPr>
          <p:cNvPr id="7" name="Text 5"/>
          <p:cNvSpPr/>
          <p:nvPr/>
        </p:nvSpPr>
        <p:spPr>
          <a:xfrm>
            <a:off x="786384" y="2221992"/>
            <a:ext cx="2139696" cy="5029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Seminar-Organisation</a:t>
            </a:r>
            <a:endParaRPr lang="en-US" sz="1350" dirty="0"/>
          </a:p>
        </p:txBody>
      </p:sp>
      <p:sp>
        <p:nvSpPr>
          <p:cNvPr id="8" name="Text 6"/>
          <p:cNvSpPr/>
          <p:nvPr/>
        </p:nvSpPr>
        <p:spPr>
          <a:xfrm>
            <a:off x="786384" y="2670048"/>
            <a:ext cx="2139696" cy="237744"/>
          </a:xfrm>
          <a:prstGeom prst="rect">
            <a:avLst/>
          </a:prstGeom>
          <a:noFill/>
          <a:ln/>
        </p:spPr>
        <p:txBody>
          <a:bodyPr wrap="square" lIns="0" tIns="0" rIns="0" bIns="0" rtlCol="0" anchor="ctr"/>
          <a:lstStyle/>
          <a:p>
            <a:pPr marL="0" indent="0">
              <a:buNone/>
            </a:pPr>
            <a:r>
              <a:rPr lang="en-US" sz="900" b="1" kern="0" spc="150" dirty="0">
                <a:solidFill>
                  <a:srgbClr val="E8590C"/>
                </a:solidFill>
                <a:latin typeface="Arial" pitchFamily="34" charset="0"/>
                <a:ea typeface="Arial" pitchFamily="34" charset="-122"/>
                <a:cs typeface="Arial" pitchFamily="34" charset="-120"/>
              </a:rPr>
              <a:t>MAIL + KALENDER</a:t>
            </a:r>
            <a:endParaRPr lang="en-US" sz="900" dirty="0"/>
          </a:p>
        </p:txBody>
      </p:sp>
      <p:sp>
        <p:nvSpPr>
          <p:cNvPr id="9" name="Text 7"/>
          <p:cNvSpPr/>
          <p:nvPr/>
        </p:nvSpPr>
        <p:spPr>
          <a:xfrm>
            <a:off x="786384" y="2944368"/>
            <a:ext cx="2139696" cy="96012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Anfragen sichten, Termine vorschlagen, Antwortmails entwerfen - alles in einem Auftrag</a:t>
            </a:r>
            <a:endParaRPr lang="en-US" sz="1050" dirty="0"/>
          </a:p>
        </p:txBody>
      </p:sp>
      <p:sp>
        <p:nvSpPr>
          <p:cNvPr id="10" name="Shape 8"/>
          <p:cNvSpPr/>
          <p:nvPr/>
        </p:nvSpPr>
        <p:spPr>
          <a:xfrm>
            <a:off x="3273552" y="1444752"/>
            <a:ext cx="2615184" cy="2651760"/>
          </a:xfrm>
          <a:prstGeom prst="roundRect">
            <a:avLst>
              <a:gd name="adj" fmla="val 2098"/>
            </a:avLst>
          </a:prstGeom>
          <a:solidFill>
            <a:srgbClr val="F7F6F4"/>
          </a:solidFill>
          <a:ln w="12700">
            <a:solidFill>
              <a:srgbClr val="E4E2DF"/>
            </a:solidFill>
            <a:prstDash val="solid"/>
          </a:ln>
        </p:spPr>
        <p:txBody>
          <a:bodyPr/>
          <a:lstStyle/>
          <a:p>
            <a:endParaRPr lang="de-DE"/>
          </a:p>
        </p:txBody>
      </p:sp>
      <p:sp>
        <p:nvSpPr>
          <p:cNvPr id="11" name="Shape 9"/>
          <p:cNvSpPr/>
          <p:nvPr/>
        </p:nvSpPr>
        <p:spPr>
          <a:xfrm>
            <a:off x="3511296" y="1682496"/>
            <a:ext cx="402336" cy="402336"/>
          </a:xfrm>
          <a:prstGeom prst="ellipse">
            <a:avLst/>
          </a:prstGeom>
          <a:solidFill>
            <a:srgbClr val="FDEEE3"/>
          </a:solidFill>
          <a:ln w="6350">
            <a:solidFill>
              <a:srgbClr val="FDEEE3"/>
            </a:solidFill>
            <a:prstDash val="solid"/>
          </a:ln>
        </p:spPr>
        <p:txBody>
          <a:bodyPr/>
          <a:lstStyle/>
          <a:p>
            <a:endParaRPr lang="de-DE"/>
          </a:p>
        </p:txBody>
      </p:sp>
      <p:sp>
        <p:nvSpPr>
          <p:cNvPr id="12" name="Text 10"/>
          <p:cNvSpPr/>
          <p:nvPr/>
        </p:nvSpPr>
        <p:spPr>
          <a:xfrm>
            <a:off x="3511296" y="1671523"/>
            <a:ext cx="402336" cy="402336"/>
          </a:xfrm>
          <a:prstGeom prst="rect">
            <a:avLst/>
          </a:prstGeom>
          <a:noFill/>
          <a:ln/>
        </p:spPr>
        <p:txBody>
          <a:bodyPr wrap="square" lIns="0" tIns="0" rIns="0" bIns="0" rtlCol="0" anchor="ctr"/>
          <a:lstStyle/>
          <a:p>
            <a:pPr marL="0" indent="0" algn="ctr">
              <a:buNone/>
            </a:pPr>
            <a:r>
              <a:rPr lang="en-US" sz="1500" b="1" dirty="0">
                <a:solidFill>
                  <a:srgbClr val="E8590C"/>
                </a:solidFill>
                <a:latin typeface="Arial" pitchFamily="34" charset="0"/>
                <a:ea typeface="Arial" pitchFamily="34" charset="-122"/>
                <a:cs typeface="Arial" pitchFamily="34" charset="-120"/>
              </a:rPr>
              <a:t>2</a:t>
            </a:r>
            <a:endParaRPr lang="en-US" sz="1500" dirty="0"/>
          </a:p>
        </p:txBody>
      </p:sp>
      <p:sp>
        <p:nvSpPr>
          <p:cNvPr id="13" name="Text 11"/>
          <p:cNvSpPr/>
          <p:nvPr/>
        </p:nvSpPr>
        <p:spPr>
          <a:xfrm>
            <a:off x="3511296" y="2221992"/>
            <a:ext cx="2139696" cy="5029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Material &amp; Wissen</a:t>
            </a:r>
            <a:endParaRPr lang="en-US" sz="1350" dirty="0"/>
          </a:p>
        </p:txBody>
      </p:sp>
      <p:sp>
        <p:nvSpPr>
          <p:cNvPr id="14" name="Text 12"/>
          <p:cNvSpPr/>
          <p:nvPr/>
        </p:nvSpPr>
        <p:spPr>
          <a:xfrm>
            <a:off x="3511296" y="2670048"/>
            <a:ext cx="2139696" cy="237744"/>
          </a:xfrm>
          <a:prstGeom prst="rect">
            <a:avLst/>
          </a:prstGeom>
          <a:noFill/>
          <a:ln/>
        </p:spPr>
        <p:txBody>
          <a:bodyPr wrap="square" lIns="0" tIns="0" rIns="0" bIns="0" rtlCol="0" anchor="ctr"/>
          <a:lstStyle/>
          <a:p>
            <a:pPr marL="0" indent="0">
              <a:buNone/>
            </a:pPr>
            <a:r>
              <a:rPr lang="en-US" sz="900" b="1" kern="0" spc="150" dirty="0">
                <a:solidFill>
                  <a:srgbClr val="E8590C"/>
                </a:solidFill>
                <a:latin typeface="Arial" pitchFamily="34" charset="0"/>
                <a:ea typeface="Arial" pitchFamily="34" charset="-122"/>
                <a:cs typeface="Arial" pitchFamily="34" charset="-120"/>
              </a:rPr>
              <a:t>DRIVE / SHAREPOINT</a:t>
            </a:r>
            <a:endParaRPr lang="en-US" sz="900" dirty="0"/>
          </a:p>
        </p:txBody>
      </p:sp>
      <p:sp>
        <p:nvSpPr>
          <p:cNvPr id="15" name="Text 13"/>
          <p:cNvSpPr/>
          <p:nvPr/>
        </p:nvSpPr>
        <p:spPr>
          <a:xfrm>
            <a:off x="3511296" y="2944368"/>
            <a:ext cx="2139696" cy="96012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Handouts und Konzepte finden, zusammenfassen und für neue Aufträge wiederverwenden</a:t>
            </a:r>
            <a:endParaRPr lang="en-US" sz="1050" dirty="0"/>
          </a:p>
        </p:txBody>
      </p:sp>
      <p:sp>
        <p:nvSpPr>
          <p:cNvPr id="16" name="Shape 14"/>
          <p:cNvSpPr/>
          <p:nvPr/>
        </p:nvSpPr>
        <p:spPr>
          <a:xfrm>
            <a:off x="5998464" y="1444752"/>
            <a:ext cx="2615184" cy="2651760"/>
          </a:xfrm>
          <a:prstGeom prst="roundRect">
            <a:avLst>
              <a:gd name="adj" fmla="val 2098"/>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7" name="Shape 15"/>
          <p:cNvSpPr/>
          <p:nvPr/>
        </p:nvSpPr>
        <p:spPr>
          <a:xfrm>
            <a:off x="6236208" y="1682496"/>
            <a:ext cx="402336" cy="402336"/>
          </a:xfrm>
          <a:prstGeom prst="ellipse">
            <a:avLst/>
          </a:prstGeom>
          <a:solidFill>
            <a:srgbClr val="FDEEE3"/>
          </a:solidFill>
          <a:ln w="6350">
            <a:solidFill>
              <a:srgbClr val="FDEEE3"/>
            </a:solidFill>
            <a:prstDash val="solid"/>
          </a:ln>
        </p:spPr>
        <p:txBody>
          <a:bodyPr/>
          <a:lstStyle/>
          <a:p>
            <a:endParaRPr lang="de-DE"/>
          </a:p>
        </p:txBody>
      </p:sp>
      <p:sp>
        <p:nvSpPr>
          <p:cNvPr id="18" name="Text 16"/>
          <p:cNvSpPr/>
          <p:nvPr/>
        </p:nvSpPr>
        <p:spPr>
          <a:xfrm>
            <a:off x="6236208" y="1671523"/>
            <a:ext cx="402336" cy="402336"/>
          </a:xfrm>
          <a:prstGeom prst="rect">
            <a:avLst/>
          </a:prstGeom>
          <a:noFill/>
          <a:ln/>
        </p:spPr>
        <p:txBody>
          <a:bodyPr wrap="square" lIns="0" tIns="0" rIns="0" bIns="0" rtlCol="0" anchor="ctr"/>
          <a:lstStyle/>
          <a:p>
            <a:pPr marL="0" indent="0" algn="ctr">
              <a:buNone/>
            </a:pPr>
            <a:r>
              <a:rPr lang="en-US" sz="1500" b="1" dirty="0">
                <a:solidFill>
                  <a:srgbClr val="E8590C"/>
                </a:solidFill>
                <a:latin typeface="Arial" pitchFamily="34" charset="0"/>
                <a:ea typeface="Arial" pitchFamily="34" charset="-122"/>
                <a:cs typeface="Arial" pitchFamily="34" charset="-120"/>
              </a:rPr>
              <a:t>3</a:t>
            </a:r>
            <a:endParaRPr lang="en-US" sz="1500" dirty="0"/>
          </a:p>
        </p:txBody>
      </p:sp>
      <p:sp>
        <p:nvSpPr>
          <p:cNvPr id="19" name="Text 17"/>
          <p:cNvSpPr/>
          <p:nvPr/>
        </p:nvSpPr>
        <p:spPr>
          <a:xfrm>
            <a:off x="6236208" y="2221992"/>
            <a:ext cx="2139696" cy="502920"/>
          </a:xfrm>
          <a:prstGeom prst="rect">
            <a:avLst/>
          </a:prstGeom>
          <a:noFill/>
          <a:ln/>
        </p:spPr>
        <p:txBody>
          <a:bodyPr wrap="square" lIns="0" tIns="0" rIns="0" bIns="0" rtlCol="0" anchor="ctr"/>
          <a:lstStyle/>
          <a:p>
            <a:pPr marL="0" indent="0">
              <a:buNone/>
            </a:pPr>
            <a:r>
              <a:rPr lang="en-US" sz="1350" b="1" dirty="0">
                <a:solidFill>
                  <a:srgbClr val="26262E"/>
                </a:solidFill>
                <a:latin typeface="Arial" pitchFamily="34" charset="0"/>
                <a:ea typeface="Arial" pitchFamily="34" charset="-122"/>
                <a:cs typeface="Arial" pitchFamily="34" charset="-120"/>
              </a:rPr>
              <a:t>Kunden-Recherche</a:t>
            </a:r>
            <a:endParaRPr lang="en-US" sz="1350" dirty="0"/>
          </a:p>
        </p:txBody>
      </p:sp>
      <p:sp>
        <p:nvSpPr>
          <p:cNvPr id="20" name="Text 18"/>
          <p:cNvSpPr/>
          <p:nvPr/>
        </p:nvSpPr>
        <p:spPr>
          <a:xfrm>
            <a:off x="6236208" y="2670048"/>
            <a:ext cx="2139696" cy="237744"/>
          </a:xfrm>
          <a:prstGeom prst="rect">
            <a:avLst/>
          </a:prstGeom>
          <a:noFill/>
          <a:ln/>
        </p:spPr>
        <p:txBody>
          <a:bodyPr wrap="square" lIns="0" tIns="0" rIns="0" bIns="0" rtlCol="0" anchor="ctr"/>
          <a:lstStyle/>
          <a:p>
            <a:pPr marL="0" indent="0">
              <a:buNone/>
            </a:pPr>
            <a:r>
              <a:rPr lang="en-US" sz="900" b="1" kern="0" spc="150" dirty="0">
                <a:solidFill>
                  <a:srgbClr val="E8590C"/>
                </a:solidFill>
                <a:latin typeface="Arial" pitchFamily="34" charset="0"/>
                <a:ea typeface="Arial" pitchFamily="34" charset="-122"/>
                <a:cs typeface="Arial" pitchFamily="34" charset="-120"/>
              </a:rPr>
              <a:t>WEB + EIGENE NOTIZEN</a:t>
            </a:r>
            <a:endParaRPr lang="en-US" sz="900" dirty="0"/>
          </a:p>
        </p:txBody>
      </p:sp>
      <p:sp>
        <p:nvSpPr>
          <p:cNvPr id="21" name="Text 19"/>
          <p:cNvSpPr/>
          <p:nvPr/>
        </p:nvSpPr>
        <p:spPr>
          <a:xfrm>
            <a:off x="6236208" y="2944368"/>
            <a:ext cx="2139696" cy="960120"/>
          </a:xfrm>
          <a:prstGeom prst="rect">
            <a:avLst/>
          </a:prstGeom>
          <a:noFill/>
          <a:ln/>
        </p:spPr>
        <p:txBody>
          <a:bodyPr wrap="square" lIns="0" tIns="0" rIns="0" bIns="0" rtlCol="0" anchor="ctr"/>
          <a:lstStyle/>
          <a:p>
            <a:pPr marL="0" indent="0">
              <a:buNone/>
            </a:pPr>
            <a:r>
              <a:rPr lang="en-US" sz="1050" dirty="0">
                <a:solidFill>
                  <a:srgbClr val="6B6B75"/>
                </a:solidFill>
                <a:latin typeface="Arial" pitchFamily="34" charset="0"/>
                <a:ea typeface="Arial" pitchFamily="34" charset="-122"/>
                <a:cs typeface="Arial" pitchFamily="34" charset="-120"/>
              </a:rPr>
              <a:t>Vor dem Beratungstermin: Unternehmen und Branche als kompaktes Briefing aufbereiten</a:t>
            </a:r>
            <a:endParaRPr lang="en-US" sz="1050" dirty="0"/>
          </a:p>
        </p:txBody>
      </p:sp>
      <p:sp>
        <p:nvSpPr>
          <p:cNvPr id="23" name="Text 20"/>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4" name="Text 21"/>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4</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TIEFENSUCHE</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Die Tiefensuche (Deep Research)</a:t>
            </a:r>
            <a:endParaRPr lang="en-US" sz="2700" dirty="0"/>
          </a:p>
        </p:txBody>
      </p:sp>
      <p:sp>
        <p:nvSpPr>
          <p:cNvPr id="4" name="Shape 2"/>
          <p:cNvSpPr/>
          <p:nvPr/>
        </p:nvSpPr>
        <p:spPr>
          <a:xfrm>
            <a:off x="548640" y="1399032"/>
            <a:ext cx="1901952" cy="868680"/>
          </a:xfrm>
          <a:prstGeom prst="roundRect">
            <a:avLst>
              <a:gd name="adj" fmla="val 6316"/>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Text 3"/>
          <p:cNvSpPr/>
          <p:nvPr/>
        </p:nvSpPr>
        <p:spPr>
          <a:xfrm>
            <a:off x="685800" y="1490472"/>
            <a:ext cx="365760" cy="274320"/>
          </a:xfrm>
          <a:prstGeom prst="rect">
            <a:avLst/>
          </a:prstGeom>
          <a:noFill/>
          <a:ln/>
        </p:spPr>
        <p:txBody>
          <a:bodyPr wrap="square" lIns="0" tIns="0" rIns="0" bIns="0" rtlCol="0" anchor="ctr"/>
          <a:lstStyle/>
          <a:p>
            <a:pPr marL="0" indent="0">
              <a:buNone/>
            </a:pPr>
            <a:r>
              <a:rPr lang="en-US" sz="1500" b="1" dirty="0">
                <a:solidFill>
                  <a:srgbClr val="E8590C"/>
                </a:solidFill>
                <a:latin typeface="Arial" pitchFamily="34" charset="0"/>
                <a:ea typeface="Arial" pitchFamily="34" charset="-122"/>
                <a:cs typeface="Arial" pitchFamily="34" charset="-120"/>
              </a:rPr>
              <a:t>1</a:t>
            </a:r>
            <a:endParaRPr lang="en-US" sz="1500" dirty="0"/>
          </a:p>
        </p:txBody>
      </p:sp>
      <p:sp>
        <p:nvSpPr>
          <p:cNvPr id="6" name="Text 4"/>
          <p:cNvSpPr/>
          <p:nvPr/>
        </p:nvSpPr>
        <p:spPr>
          <a:xfrm>
            <a:off x="685800" y="1755648"/>
            <a:ext cx="1627632" cy="457200"/>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Frage zerlegen</a:t>
            </a:r>
            <a:endParaRPr lang="en-US" sz="1150" dirty="0"/>
          </a:p>
        </p:txBody>
      </p:sp>
      <p:sp>
        <p:nvSpPr>
          <p:cNvPr id="7" name="Text 5"/>
          <p:cNvSpPr/>
          <p:nvPr/>
        </p:nvSpPr>
        <p:spPr>
          <a:xfrm>
            <a:off x="2414016" y="1664208"/>
            <a:ext cx="274320" cy="329184"/>
          </a:xfrm>
          <a:prstGeom prst="rect">
            <a:avLst/>
          </a:prstGeom>
          <a:noFill/>
          <a:ln/>
        </p:spPr>
        <p:txBody>
          <a:bodyPr wrap="square" lIns="0" tIns="0" rIns="0" bIns="0" rtlCol="0" anchor="ctr"/>
          <a:lstStyle/>
          <a:p>
            <a:pPr marL="0" indent="0" algn="ctr">
              <a:buNone/>
            </a:pPr>
            <a:r>
              <a:rPr lang="en-US" sz="1300" dirty="0">
                <a:solidFill>
                  <a:srgbClr val="6B6B75"/>
                </a:solidFill>
                <a:latin typeface="Arial" pitchFamily="34" charset="0"/>
                <a:ea typeface="Arial" pitchFamily="34" charset="-122"/>
                <a:cs typeface="Arial" pitchFamily="34" charset="-120"/>
              </a:rPr>
              <a:t>→</a:t>
            </a:r>
            <a:endParaRPr lang="en-US" sz="1300" dirty="0"/>
          </a:p>
        </p:txBody>
      </p:sp>
      <p:sp>
        <p:nvSpPr>
          <p:cNvPr id="8" name="Shape 6"/>
          <p:cNvSpPr/>
          <p:nvPr/>
        </p:nvSpPr>
        <p:spPr>
          <a:xfrm>
            <a:off x="2651760" y="1399032"/>
            <a:ext cx="1901952" cy="868680"/>
          </a:xfrm>
          <a:prstGeom prst="roundRect">
            <a:avLst>
              <a:gd name="adj" fmla="val 6316"/>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9" name="Text 7"/>
          <p:cNvSpPr/>
          <p:nvPr/>
        </p:nvSpPr>
        <p:spPr>
          <a:xfrm>
            <a:off x="2788920" y="1490472"/>
            <a:ext cx="365760" cy="274320"/>
          </a:xfrm>
          <a:prstGeom prst="rect">
            <a:avLst/>
          </a:prstGeom>
          <a:noFill/>
          <a:ln/>
        </p:spPr>
        <p:txBody>
          <a:bodyPr wrap="square" lIns="0" tIns="0" rIns="0" bIns="0" rtlCol="0" anchor="ctr"/>
          <a:lstStyle/>
          <a:p>
            <a:pPr marL="0" indent="0">
              <a:buNone/>
            </a:pPr>
            <a:r>
              <a:rPr lang="en-US" sz="1500" b="1" dirty="0">
                <a:solidFill>
                  <a:srgbClr val="E8590C"/>
                </a:solidFill>
                <a:latin typeface="Arial" pitchFamily="34" charset="0"/>
                <a:ea typeface="Arial" pitchFamily="34" charset="-122"/>
                <a:cs typeface="Arial" pitchFamily="34" charset="-120"/>
              </a:rPr>
              <a:t>2</a:t>
            </a:r>
            <a:endParaRPr lang="en-US" sz="1500" dirty="0"/>
          </a:p>
        </p:txBody>
      </p:sp>
      <p:sp>
        <p:nvSpPr>
          <p:cNvPr id="10" name="Text 8"/>
          <p:cNvSpPr/>
          <p:nvPr/>
        </p:nvSpPr>
        <p:spPr>
          <a:xfrm>
            <a:off x="2788920" y="1755648"/>
            <a:ext cx="1627632" cy="457200"/>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Rechercheplan prüfen</a:t>
            </a:r>
            <a:endParaRPr lang="en-US" sz="1150" dirty="0"/>
          </a:p>
        </p:txBody>
      </p:sp>
      <p:sp>
        <p:nvSpPr>
          <p:cNvPr id="11" name="Text 9"/>
          <p:cNvSpPr/>
          <p:nvPr/>
        </p:nvSpPr>
        <p:spPr>
          <a:xfrm>
            <a:off x="4517136" y="1664208"/>
            <a:ext cx="274320" cy="329184"/>
          </a:xfrm>
          <a:prstGeom prst="rect">
            <a:avLst/>
          </a:prstGeom>
          <a:noFill/>
          <a:ln/>
        </p:spPr>
        <p:txBody>
          <a:bodyPr wrap="square" lIns="0" tIns="0" rIns="0" bIns="0" rtlCol="0" anchor="ctr"/>
          <a:lstStyle/>
          <a:p>
            <a:pPr marL="0" indent="0" algn="ctr">
              <a:buNone/>
            </a:pPr>
            <a:r>
              <a:rPr lang="en-US" sz="1300" dirty="0">
                <a:solidFill>
                  <a:srgbClr val="6B6B75"/>
                </a:solidFill>
                <a:latin typeface="Arial" pitchFamily="34" charset="0"/>
                <a:ea typeface="Arial" pitchFamily="34" charset="-122"/>
                <a:cs typeface="Arial" pitchFamily="34" charset="-120"/>
              </a:rPr>
              <a:t>→</a:t>
            </a:r>
            <a:endParaRPr lang="en-US" sz="1300" dirty="0"/>
          </a:p>
        </p:txBody>
      </p:sp>
      <p:sp>
        <p:nvSpPr>
          <p:cNvPr id="12" name="Shape 10"/>
          <p:cNvSpPr/>
          <p:nvPr/>
        </p:nvSpPr>
        <p:spPr>
          <a:xfrm>
            <a:off x="4754880" y="1399032"/>
            <a:ext cx="1901952" cy="868680"/>
          </a:xfrm>
          <a:prstGeom prst="roundRect">
            <a:avLst>
              <a:gd name="adj" fmla="val 6316"/>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3" name="Text 11"/>
          <p:cNvSpPr/>
          <p:nvPr/>
        </p:nvSpPr>
        <p:spPr>
          <a:xfrm>
            <a:off x="4892040" y="1490472"/>
            <a:ext cx="365760" cy="274320"/>
          </a:xfrm>
          <a:prstGeom prst="rect">
            <a:avLst/>
          </a:prstGeom>
          <a:noFill/>
          <a:ln/>
        </p:spPr>
        <p:txBody>
          <a:bodyPr wrap="square" lIns="0" tIns="0" rIns="0" bIns="0" rtlCol="0" anchor="ctr"/>
          <a:lstStyle/>
          <a:p>
            <a:pPr marL="0" indent="0">
              <a:buNone/>
            </a:pPr>
            <a:r>
              <a:rPr lang="en-US" sz="1500" b="1" dirty="0">
                <a:solidFill>
                  <a:srgbClr val="E8590C"/>
                </a:solidFill>
                <a:latin typeface="Arial" pitchFamily="34" charset="0"/>
                <a:ea typeface="Arial" pitchFamily="34" charset="-122"/>
                <a:cs typeface="Arial" pitchFamily="34" charset="-120"/>
              </a:rPr>
              <a:t>3</a:t>
            </a:r>
            <a:endParaRPr lang="en-US" sz="1500" dirty="0"/>
          </a:p>
        </p:txBody>
      </p:sp>
      <p:sp>
        <p:nvSpPr>
          <p:cNvPr id="14" name="Text 12"/>
          <p:cNvSpPr/>
          <p:nvPr/>
        </p:nvSpPr>
        <p:spPr>
          <a:xfrm>
            <a:off x="4892040" y="1755648"/>
            <a:ext cx="1627632" cy="457200"/>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Viele Quellen durchsuchen</a:t>
            </a:r>
            <a:endParaRPr lang="en-US" sz="1150" dirty="0"/>
          </a:p>
        </p:txBody>
      </p:sp>
      <p:sp>
        <p:nvSpPr>
          <p:cNvPr id="15" name="Text 13"/>
          <p:cNvSpPr/>
          <p:nvPr/>
        </p:nvSpPr>
        <p:spPr>
          <a:xfrm>
            <a:off x="6620256" y="1664208"/>
            <a:ext cx="274320" cy="329184"/>
          </a:xfrm>
          <a:prstGeom prst="rect">
            <a:avLst/>
          </a:prstGeom>
          <a:noFill/>
          <a:ln/>
        </p:spPr>
        <p:txBody>
          <a:bodyPr wrap="square" lIns="0" tIns="0" rIns="0" bIns="0" rtlCol="0" anchor="ctr"/>
          <a:lstStyle/>
          <a:p>
            <a:pPr marL="0" indent="0" algn="ctr">
              <a:buNone/>
            </a:pPr>
            <a:r>
              <a:rPr lang="en-US" sz="1300" dirty="0">
                <a:solidFill>
                  <a:srgbClr val="6B6B75"/>
                </a:solidFill>
                <a:latin typeface="Arial" pitchFamily="34" charset="0"/>
                <a:ea typeface="Arial" pitchFamily="34" charset="-122"/>
                <a:cs typeface="Arial" pitchFamily="34" charset="-120"/>
              </a:rPr>
              <a:t>→</a:t>
            </a:r>
            <a:endParaRPr lang="en-US" sz="1300" dirty="0"/>
          </a:p>
        </p:txBody>
      </p:sp>
      <p:sp>
        <p:nvSpPr>
          <p:cNvPr id="16" name="Shape 14"/>
          <p:cNvSpPr/>
          <p:nvPr/>
        </p:nvSpPr>
        <p:spPr>
          <a:xfrm>
            <a:off x="6858000" y="1399032"/>
            <a:ext cx="1901952" cy="868680"/>
          </a:xfrm>
          <a:prstGeom prst="roundRect">
            <a:avLst>
              <a:gd name="adj" fmla="val 6316"/>
            </a:avLst>
          </a:prstGeom>
          <a:solidFill>
            <a:srgbClr val="FDEEE3"/>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17" name="Text 15"/>
          <p:cNvSpPr/>
          <p:nvPr/>
        </p:nvSpPr>
        <p:spPr>
          <a:xfrm>
            <a:off x="6995160" y="1490472"/>
            <a:ext cx="365760" cy="274320"/>
          </a:xfrm>
          <a:prstGeom prst="rect">
            <a:avLst/>
          </a:prstGeom>
          <a:noFill/>
          <a:ln/>
        </p:spPr>
        <p:txBody>
          <a:bodyPr wrap="square" lIns="0" tIns="0" rIns="0" bIns="0" rtlCol="0" anchor="ctr"/>
          <a:lstStyle/>
          <a:p>
            <a:pPr marL="0" indent="0">
              <a:buNone/>
            </a:pPr>
            <a:r>
              <a:rPr lang="en-US" sz="1500" b="1" dirty="0">
                <a:solidFill>
                  <a:srgbClr val="E8590C"/>
                </a:solidFill>
                <a:latin typeface="Arial" pitchFamily="34" charset="0"/>
                <a:ea typeface="Arial" pitchFamily="34" charset="-122"/>
                <a:cs typeface="Arial" pitchFamily="34" charset="-120"/>
              </a:rPr>
              <a:t>4</a:t>
            </a:r>
            <a:endParaRPr lang="en-US" sz="1500" dirty="0"/>
          </a:p>
        </p:txBody>
      </p:sp>
      <p:sp>
        <p:nvSpPr>
          <p:cNvPr id="18" name="Text 16"/>
          <p:cNvSpPr/>
          <p:nvPr/>
        </p:nvSpPr>
        <p:spPr>
          <a:xfrm>
            <a:off x="6995160" y="1755648"/>
            <a:ext cx="1627632" cy="457200"/>
          </a:xfrm>
          <a:prstGeom prst="rect">
            <a:avLst/>
          </a:prstGeom>
          <a:noFill/>
          <a:ln/>
        </p:spPr>
        <p:txBody>
          <a:bodyPr wrap="square" lIns="0" tIns="0" rIns="0" bIns="0" rtlCol="0" anchor="ctr"/>
          <a:lstStyle/>
          <a:p>
            <a:pPr marL="0" indent="0">
              <a:buNone/>
            </a:pPr>
            <a:r>
              <a:rPr lang="en-US" sz="1150" b="1" dirty="0">
                <a:solidFill>
                  <a:srgbClr val="26262E"/>
                </a:solidFill>
                <a:latin typeface="Arial" pitchFamily="34" charset="0"/>
                <a:ea typeface="Arial" pitchFamily="34" charset="-122"/>
                <a:cs typeface="Arial" pitchFamily="34" charset="-120"/>
              </a:rPr>
              <a:t>Bericht mit Zitaten</a:t>
            </a:r>
            <a:endParaRPr lang="en-US" sz="1150" dirty="0"/>
          </a:p>
        </p:txBody>
      </p:sp>
      <p:sp>
        <p:nvSpPr>
          <p:cNvPr id="19" name="Shape 17"/>
          <p:cNvSpPr/>
          <p:nvPr/>
        </p:nvSpPr>
        <p:spPr>
          <a:xfrm>
            <a:off x="548640" y="2624328"/>
            <a:ext cx="100584" cy="100584"/>
          </a:xfrm>
          <a:prstGeom prst="ellipse">
            <a:avLst/>
          </a:prstGeom>
          <a:solidFill>
            <a:srgbClr val="E8590C"/>
          </a:solidFill>
          <a:ln w="12700">
            <a:solidFill>
              <a:srgbClr val="E8590C"/>
            </a:solidFill>
            <a:prstDash val="solid"/>
          </a:ln>
        </p:spPr>
        <p:txBody>
          <a:bodyPr/>
          <a:lstStyle/>
          <a:p>
            <a:endParaRPr lang="de-DE"/>
          </a:p>
        </p:txBody>
      </p:sp>
      <p:sp>
        <p:nvSpPr>
          <p:cNvPr id="20" name="Text 18"/>
          <p:cNvSpPr/>
          <p:nvPr/>
        </p:nvSpPr>
        <p:spPr>
          <a:xfrm>
            <a:off x="841248" y="2487168"/>
            <a:ext cx="7772400" cy="457200"/>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Aktivieren: unter dem Eingabefeld „Recherche“ statt „Schnell“ wählen</a:t>
            </a:r>
            <a:endParaRPr lang="en-US" sz="1250" dirty="0"/>
          </a:p>
        </p:txBody>
      </p:sp>
      <p:sp>
        <p:nvSpPr>
          <p:cNvPr id="21" name="Shape 19"/>
          <p:cNvSpPr/>
          <p:nvPr/>
        </p:nvSpPr>
        <p:spPr>
          <a:xfrm>
            <a:off x="548640" y="3136392"/>
            <a:ext cx="100584" cy="100584"/>
          </a:xfrm>
          <a:prstGeom prst="ellipse">
            <a:avLst/>
          </a:prstGeom>
          <a:solidFill>
            <a:srgbClr val="E8590C"/>
          </a:solidFill>
          <a:ln w="12700">
            <a:solidFill>
              <a:srgbClr val="E8590C"/>
            </a:solidFill>
            <a:prstDash val="solid"/>
          </a:ln>
        </p:spPr>
        <p:txBody>
          <a:bodyPr/>
          <a:lstStyle/>
          <a:p>
            <a:endParaRPr lang="de-DE"/>
          </a:p>
        </p:txBody>
      </p:sp>
      <p:sp>
        <p:nvSpPr>
          <p:cNvPr id="22" name="Text 20"/>
          <p:cNvSpPr/>
          <p:nvPr/>
        </p:nvSpPr>
        <p:spPr>
          <a:xfrm>
            <a:off x="841248" y="2999232"/>
            <a:ext cx="7772400" cy="457200"/>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Den vorgeschlagenen Rechercheplan prüfen und anpassen - dann starten</a:t>
            </a:r>
            <a:endParaRPr lang="en-US" sz="1250" dirty="0"/>
          </a:p>
        </p:txBody>
      </p:sp>
      <p:sp>
        <p:nvSpPr>
          <p:cNvPr id="23" name="Shape 21"/>
          <p:cNvSpPr/>
          <p:nvPr/>
        </p:nvSpPr>
        <p:spPr>
          <a:xfrm>
            <a:off x="548640" y="3648456"/>
            <a:ext cx="100584" cy="100584"/>
          </a:xfrm>
          <a:prstGeom prst="ellipse">
            <a:avLst/>
          </a:prstGeom>
          <a:solidFill>
            <a:srgbClr val="E8590C"/>
          </a:solidFill>
          <a:ln w="12700">
            <a:solidFill>
              <a:srgbClr val="E8590C"/>
            </a:solidFill>
            <a:prstDash val="solid"/>
          </a:ln>
        </p:spPr>
        <p:txBody>
          <a:bodyPr/>
          <a:lstStyle/>
          <a:p>
            <a:endParaRPr lang="de-DE"/>
          </a:p>
        </p:txBody>
      </p:sp>
      <p:sp>
        <p:nvSpPr>
          <p:cNvPr id="24" name="Text 22"/>
          <p:cNvSpPr/>
          <p:nvPr/>
        </p:nvSpPr>
        <p:spPr>
          <a:xfrm>
            <a:off x="841248" y="3511296"/>
            <a:ext cx="7772400" cy="457200"/>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Läuft im Hintergrund mit Fortschrittsanzeige, dauert einige Minuten</a:t>
            </a:r>
            <a:endParaRPr lang="en-US" sz="1250" dirty="0"/>
          </a:p>
        </p:txBody>
      </p:sp>
      <p:sp>
        <p:nvSpPr>
          <p:cNvPr id="25" name="Shape 23"/>
          <p:cNvSpPr/>
          <p:nvPr/>
        </p:nvSpPr>
        <p:spPr>
          <a:xfrm>
            <a:off x="548640" y="4160520"/>
            <a:ext cx="100584" cy="100584"/>
          </a:xfrm>
          <a:prstGeom prst="ellipse">
            <a:avLst/>
          </a:prstGeom>
          <a:solidFill>
            <a:srgbClr val="E8590C"/>
          </a:solidFill>
          <a:ln w="12700">
            <a:solidFill>
              <a:srgbClr val="E8590C"/>
            </a:solidFill>
            <a:prstDash val="solid"/>
          </a:ln>
        </p:spPr>
        <p:txBody>
          <a:bodyPr/>
          <a:lstStyle/>
          <a:p>
            <a:endParaRPr lang="de-DE"/>
          </a:p>
        </p:txBody>
      </p:sp>
      <p:sp>
        <p:nvSpPr>
          <p:cNvPr id="26" name="Text 24"/>
          <p:cNvSpPr/>
          <p:nvPr/>
        </p:nvSpPr>
        <p:spPr>
          <a:xfrm>
            <a:off x="841248" y="4023360"/>
            <a:ext cx="7772400" cy="457200"/>
          </a:xfrm>
          <a:prstGeom prst="rect">
            <a:avLst/>
          </a:prstGeom>
          <a:noFill/>
          <a:ln/>
        </p:spPr>
        <p:txBody>
          <a:bodyPr wrap="square" lIns="0" tIns="0" rIns="0" bIns="0" rtlCol="0" anchor="ctr"/>
          <a:lstStyle/>
          <a:p>
            <a:pPr marL="0" indent="0">
              <a:buNone/>
            </a:pPr>
            <a:r>
              <a:rPr lang="en-US" sz="1250" dirty="0">
                <a:solidFill>
                  <a:srgbClr val="26262E"/>
                </a:solidFill>
                <a:latin typeface="Arial" pitchFamily="34" charset="0"/>
                <a:ea typeface="Arial" pitchFamily="34" charset="-122"/>
                <a:cs typeface="Arial" pitchFamily="34" charset="-120"/>
              </a:rPr>
              <a:t>Im Work-Modus: /deep-research - Ergebnis direkt im Canvas, auch mit Konnektoren</a:t>
            </a:r>
            <a:endParaRPr lang="en-US" sz="1250" dirty="0"/>
          </a:p>
        </p:txBody>
      </p:sp>
      <p:sp>
        <p:nvSpPr>
          <p:cNvPr id="28" name="Text 25"/>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29" name="Text 26"/>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5</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TIEFENSUCHE</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Websuche oder Tiefensuche?</a:t>
            </a:r>
            <a:endParaRPr lang="en-US" sz="2700" dirty="0"/>
          </a:p>
        </p:txBody>
      </p:sp>
      <p:sp>
        <p:nvSpPr>
          <p:cNvPr id="4" name="Shape 2"/>
          <p:cNvSpPr/>
          <p:nvPr/>
        </p:nvSpPr>
        <p:spPr>
          <a:xfrm>
            <a:off x="548640" y="1353312"/>
            <a:ext cx="3886200" cy="2697480"/>
          </a:xfrm>
          <a:prstGeom prst="roundRect">
            <a:avLst>
              <a:gd name="adj" fmla="val 2034"/>
            </a:avLst>
          </a:prstGeom>
          <a:solidFill>
            <a:srgbClr val="FFFFFF"/>
          </a:solidFill>
          <a:ln w="12700">
            <a:solidFill>
              <a:srgbClr val="E4E2DF"/>
            </a:solidFill>
            <a:prstDash val="solid"/>
          </a:ln>
          <a:effectLst>
            <a:outerShdw blurRad="88900" dist="25400" dir="5400000" algn="bl" rotWithShape="0">
              <a:srgbClr val="000000">
                <a:alpha val="10000"/>
              </a:srgbClr>
            </a:outerShdw>
          </a:effectLst>
        </p:spPr>
        <p:txBody>
          <a:bodyPr/>
          <a:lstStyle/>
          <a:p>
            <a:endParaRPr lang="de-DE"/>
          </a:p>
        </p:txBody>
      </p:sp>
      <p:sp>
        <p:nvSpPr>
          <p:cNvPr id="5" name="Text 3"/>
          <p:cNvSpPr/>
          <p:nvPr/>
        </p:nvSpPr>
        <p:spPr>
          <a:xfrm>
            <a:off x="822960" y="1554480"/>
            <a:ext cx="3291840" cy="292608"/>
          </a:xfrm>
          <a:prstGeom prst="rect">
            <a:avLst/>
          </a:prstGeom>
          <a:noFill/>
          <a:ln/>
        </p:spPr>
        <p:txBody>
          <a:bodyPr wrap="square" lIns="0" tIns="0" rIns="0" bIns="0" rtlCol="0" anchor="ctr"/>
          <a:lstStyle/>
          <a:p>
            <a:pPr marL="0" indent="0">
              <a:buNone/>
            </a:pPr>
            <a:r>
              <a:rPr lang="en-US" sz="1500" b="1" dirty="0">
                <a:solidFill>
                  <a:srgbClr val="26262E"/>
                </a:solidFill>
                <a:latin typeface="Arial" pitchFamily="34" charset="0"/>
                <a:ea typeface="Arial" pitchFamily="34" charset="-122"/>
                <a:cs typeface="Arial" pitchFamily="34" charset="-120"/>
              </a:rPr>
              <a:t>Websuche</a:t>
            </a:r>
            <a:endParaRPr lang="en-US" sz="1500" dirty="0"/>
          </a:p>
        </p:txBody>
      </p:sp>
      <p:sp>
        <p:nvSpPr>
          <p:cNvPr id="6" name="Text 4"/>
          <p:cNvSpPr/>
          <p:nvPr/>
        </p:nvSpPr>
        <p:spPr>
          <a:xfrm>
            <a:off x="822960" y="1938528"/>
            <a:ext cx="3337560" cy="2011680"/>
          </a:xfrm>
          <a:prstGeom prst="rect">
            <a:avLst/>
          </a:prstGeom>
          <a:noFill/>
          <a:ln/>
        </p:spPr>
        <p:txBody>
          <a:bodyPr wrap="square" lIns="0" tIns="0" rIns="0" bIns="0" rtlCol="0" anchor="ctr"/>
          <a:lstStyle/>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Schnelle Einzelfrage</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Antwort in Sekunden</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Wenige Quellen, direkte Links</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„Wie hoch ist die Weiterbildungsquote aktuell?“</a:t>
            </a:r>
            <a:endParaRPr lang="en-US" sz="1150" dirty="0"/>
          </a:p>
        </p:txBody>
      </p:sp>
      <p:sp>
        <p:nvSpPr>
          <p:cNvPr id="7" name="Shape 5"/>
          <p:cNvSpPr/>
          <p:nvPr/>
        </p:nvSpPr>
        <p:spPr>
          <a:xfrm>
            <a:off x="4709160" y="1353312"/>
            <a:ext cx="3886200" cy="2697480"/>
          </a:xfrm>
          <a:prstGeom prst="roundRect">
            <a:avLst>
              <a:gd name="adj" fmla="val 2034"/>
            </a:avLst>
          </a:prstGeom>
          <a:solidFill>
            <a:srgbClr val="FDEEE3"/>
          </a:solidFill>
          <a:ln w="12700">
            <a:solidFill>
              <a:srgbClr val="E4E2DF"/>
            </a:solidFill>
            <a:prstDash val="solid"/>
          </a:ln>
        </p:spPr>
        <p:txBody>
          <a:bodyPr/>
          <a:lstStyle/>
          <a:p>
            <a:endParaRPr lang="de-DE"/>
          </a:p>
        </p:txBody>
      </p:sp>
      <p:sp>
        <p:nvSpPr>
          <p:cNvPr id="8" name="Text 6"/>
          <p:cNvSpPr/>
          <p:nvPr/>
        </p:nvSpPr>
        <p:spPr>
          <a:xfrm>
            <a:off x="4983480" y="1554480"/>
            <a:ext cx="3291840" cy="292608"/>
          </a:xfrm>
          <a:prstGeom prst="rect">
            <a:avLst/>
          </a:prstGeom>
          <a:noFill/>
          <a:ln/>
        </p:spPr>
        <p:txBody>
          <a:bodyPr wrap="square" lIns="0" tIns="0" rIns="0" bIns="0" rtlCol="0" anchor="ctr"/>
          <a:lstStyle/>
          <a:p>
            <a:pPr marL="0" indent="0">
              <a:buNone/>
            </a:pPr>
            <a:r>
              <a:rPr lang="en-US" sz="1500" b="1" dirty="0">
                <a:solidFill>
                  <a:srgbClr val="26262E"/>
                </a:solidFill>
                <a:latin typeface="Arial" pitchFamily="34" charset="0"/>
                <a:ea typeface="Arial" pitchFamily="34" charset="-122"/>
                <a:cs typeface="Arial" pitchFamily="34" charset="-120"/>
              </a:rPr>
              <a:t>Tiefensuche</a:t>
            </a:r>
            <a:endParaRPr lang="en-US" sz="1500" dirty="0"/>
          </a:p>
        </p:txBody>
      </p:sp>
      <p:sp>
        <p:nvSpPr>
          <p:cNvPr id="9" name="Text 7"/>
          <p:cNvSpPr/>
          <p:nvPr/>
        </p:nvSpPr>
        <p:spPr>
          <a:xfrm>
            <a:off x="4983480" y="1938528"/>
            <a:ext cx="3337560" cy="2011680"/>
          </a:xfrm>
          <a:prstGeom prst="rect">
            <a:avLst/>
          </a:prstGeom>
          <a:noFill/>
          <a:ln/>
        </p:spPr>
        <p:txBody>
          <a:bodyPr wrap="square" lIns="0" tIns="0" rIns="0" bIns="0" rtlCol="0" anchor="ctr"/>
          <a:lstStyle/>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Mehrstufige Analyse</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Einige Minuten Laufzeit</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Strukturierter Bericht mit Zitaten</a:t>
            </a:r>
            <a:endParaRPr lang="en-US" sz="1150" dirty="0"/>
          </a:p>
          <a:p>
            <a:pPr marL="127000" indent="-127000">
              <a:spcAft>
                <a:spcPts val="800"/>
              </a:spcAft>
              <a:buSzPct val="100000"/>
              <a:buChar char="•"/>
            </a:pPr>
            <a:r>
              <a:rPr lang="en-US" sz="1150" dirty="0">
                <a:solidFill>
                  <a:srgbClr val="26262E"/>
                </a:solidFill>
                <a:latin typeface="Arial" pitchFamily="34" charset="0"/>
                <a:ea typeface="Arial" pitchFamily="34" charset="-122"/>
                <a:cs typeface="Arial" pitchFamily="34" charset="-120"/>
              </a:rPr>
              <a:t>„Marktüberblick Resilienz-Trainings mit Quellen“</a:t>
            </a:r>
            <a:endParaRPr lang="en-US" sz="1150" dirty="0"/>
          </a:p>
        </p:txBody>
      </p:sp>
      <p:sp>
        <p:nvSpPr>
          <p:cNvPr id="10" name="Text 8"/>
          <p:cNvSpPr/>
          <p:nvPr/>
        </p:nvSpPr>
        <p:spPr>
          <a:xfrm>
            <a:off x="548640" y="4261104"/>
            <a:ext cx="8046720" cy="310896"/>
          </a:xfrm>
          <a:prstGeom prst="rect">
            <a:avLst/>
          </a:prstGeom>
          <a:noFill/>
          <a:ln/>
        </p:spPr>
        <p:txBody>
          <a:bodyPr wrap="square" lIns="0" tIns="0" rIns="0" bIns="0" rtlCol="0" anchor="ctr"/>
          <a:lstStyle/>
          <a:p>
            <a:pPr marL="0" indent="0">
              <a:buNone/>
            </a:pPr>
            <a:r>
              <a:rPr lang="en-US" sz="1200" i="1" dirty="0">
                <a:solidFill>
                  <a:srgbClr val="E8590C"/>
                </a:solidFill>
                <a:latin typeface="Arial" pitchFamily="34" charset="0"/>
                <a:ea typeface="Arial" pitchFamily="34" charset="-122"/>
                <a:cs typeface="Arial" pitchFamily="34" charset="-120"/>
              </a:rPr>
              <a:t>Faustregel: Zahl fürs Meeting → Websuche.   Grundlage für eine Entscheidung → Tiefensuche.</a:t>
            </a:r>
            <a:endParaRPr lang="en-US" sz="1200" dirty="0"/>
          </a:p>
        </p:txBody>
      </p:sp>
      <p:sp>
        <p:nvSpPr>
          <p:cNvPr id="12" name="Text 9"/>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13" name="Text 10"/>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6</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347472"/>
            <a:ext cx="8046720" cy="237744"/>
          </a:xfrm>
          <a:prstGeom prst="rect">
            <a:avLst/>
          </a:prstGeom>
          <a:noFill/>
          <a:ln/>
        </p:spPr>
        <p:txBody>
          <a:bodyPr wrap="square" lIns="0" tIns="0" rIns="0" bIns="0" rtlCol="0" anchor="ctr"/>
          <a:lstStyle/>
          <a:p>
            <a:pPr marL="0" indent="0">
              <a:buNone/>
            </a:pPr>
            <a:r>
              <a:rPr lang="en-US" sz="1050" b="1" kern="0" spc="300" dirty="0">
                <a:solidFill>
                  <a:srgbClr val="E8590C"/>
                </a:solidFill>
                <a:latin typeface="Arial" pitchFamily="34" charset="0"/>
                <a:ea typeface="Arial" pitchFamily="34" charset="-122"/>
                <a:cs typeface="Arial" pitchFamily="34" charset="-120"/>
              </a:rPr>
              <a:t>MERKFOLIE</a:t>
            </a:r>
            <a:endParaRPr lang="en-US" sz="1050" dirty="0"/>
          </a:p>
        </p:txBody>
      </p:sp>
      <p:sp>
        <p:nvSpPr>
          <p:cNvPr id="3" name="Text 1"/>
          <p:cNvSpPr/>
          <p:nvPr/>
        </p:nvSpPr>
        <p:spPr>
          <a:xfrm>
            <a:off x="548640" y="566928"/>
            <a:ext cx="8046720" cy="566928"/>
          </a:xfrm>
          <a:prstGeom prst="rect">
            <a:avLst/>
          </a:prstGeom>
          <a:noFill/>
          <a:ln/>
        </p:spPr>
        <p:txBody>
          <a:bodyPr wrap="square" lIns="0" tIns="0" rIns="0" bIns="0" rtlCol="0" anchor="ctr"/>
          <a:lstStyle/>
          <a:p>
            <a:pPr marL="0" indent="0">
              <a:buNone/>
            </a:pPr>
            <a:r>
              <a:rPr lang="en-US" sz="2700" b="1" dirty="0">
                <a:solidFill>
                  <a:srgbClr val="26262E"/>
                </a:solidFill>
                <a:latin typeface="Arial" pitchFamily="34" charset="0"/>
                <a:ea typeface="Arial" pitchFamily="34" charset="-122"/>
                <a:cs typeface="Arial" pitchFamily="34" charset="-120"/>
              </a:rPr>
              <a:t>Drei Sätze zum Mitnehmen</a:t>
            </a:r>
            <a:endParaRPr lang="en-US" sz="2700" dirty="0"/>
          </a:p>
        </p:txBody>
      </p:sp>
      <p:sp>
        <p:nvSpPr>
          <p:cNvPr id="4" name="Shape 2"/>
          <p:cNvSpPr/>
          <p:nvPr/>
        </p:nvSpPr>
        <p:spPr>
          <a:xfrm>
            <a:off x="548640" y="1463040"/>
            <a:ext cx="365760" cy="365760"/>
          </a:xfrm>
          <a:prstGeom prst="ellipse">
            <a:avLst/>
          </a:prstGeom>
          <a:solidFill>
            <a:srgbClr val="FDEEE3"/>
          </a:solidFill>
          <a:ln w="6350">
            <a:solidFill>
              <a:srgbClr val="FDEEE3"/>
            </a:solidFill>
            <a:prstDash val="solid"/>
          </a:ln>
        </p:spPr>
        <p:txBody>
          <a:bodyPr/>
          <a:lstStyle/>
          <a:p>
            <a:endParaRPr lang="de-DE"/>
          </a:p>
        </p:txBody>
      </p:sp>
      <p:sp>
        <p:nvSpPr>
          <p:cNvPr id="5" name="Text 3"/>
          <p:cNvSpPr/>
          <p:nvPr/>
        </p:nvSpPr>
        <p:spPr>
          <a:xfrm>
            <a:off x="548640" y="1452067"/>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1</a:t>
            </a:r>
            <a:endParaRPr lang="en-US" sz="1300" dirty="0"/>
          </a:p>
        </p:txBody>
      </p:sp>
      <p:sp>
        <p:nvSpPr>
          <p:cNvPr id="6" name="Text 4"/>
          <p:cNvSpPr/>
          <p:nvPr/>
        </p:nvSpPr>
        <p:spPr>
          <a:xfrm>
            <a:off x="1115568" y="1417320"/>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Konnektoren geben Vibe Kontext - on-demand, ohne Training, ohne Dauerspeicherung.</a:t>
            </a:r>
            <a:endParaRPr lang="en-US" sz="1500" dirty="0"/>
          </a:p>
        </p:txBody>
      </p:sp>
      <p:sp>
        <p:nvSpPr>
          <p:cNvPr id="7" name="Shape 5"/>
          <p:cNvSpPr/>
          <p:nvPr/>
        </p:nvSpPr>
        <p:spPr>
          <a:xfrm>
            <a:off x="548640" y="2212848"/>
            <a:ext cx="365760" cy="365760"/>
          </a:xfrm>
          <a:prstGeom prst="ellipse">
            <a:avLst/>
          </a:prstGeom>
          <a:solidFill>
            <a:srgbClr val="FDEEE3"/>
          </a:solidFill>
          <a:ln w="6350">
            <a:solidFill>
              <a:srgbClr val="FDEEE3"/>
            </a:solidFill>
            <a:prstDash val="solid"/>
          </a:ln>
        </p:spPr>
        <p:txBody>
          <a:bodyPr/>
          <a:lstStyle/>
          <a:p>
            <a:endParaRPr lang="de-DE"/>
          </a:p>
        </p:txBody>
      </p:sp>
      <p:sp>
        <p:nvSpPr>
          <p:cNvPr id="8" name="Text 6"/>
          <p:cNvSpPr/>
          <p:nvPr/>
        </p:nvSpPr>
        <p:spPr>
          <a:xfrm>
            <a:off x="548640" y="2201875"/>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2</a:t>
            </a:r>
            <a:endParaRPr lang="en-US" sz="1300" dirty="0"/>
          </a:p>
        </p:txBody>
      </p:sp>
      <p:sp>
        <p:nvSpPr>
          <p:cNvPr id="9" name="Text 7"/>
          <p:cNvSpPr/>
          <p:nvPr/>
        </p:nvSpPr>
        <p:spPr>
          <a:xfrm>
            <a:off x="1115568" y="2167128"/>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Keine Aktion ohne eure Freigabe - ihr bleibt am Steuer.</a:t>
            </a:r>
            <a:endParaRPr lang="en-US" sz="1500" dirty="0"/>
          </a:p>
        </p:txBody>
      </p:sp>
      <p:sp>
        <p:nvSpPr>
          <p:cNvPr id="10" name="Shape 8"/>
          <p:cNvSpPr/>
          <p:nvPr/>
        </p:nvSpPr>
        <p:spPr>
          <a:xfrm>
            <a:off x="548640" y="2962656"/>
            <a:ext cx="365760" cy="365760"/>
          </a:xfrm>
          <a:prstGeom prst="ellipse">
            <a:avLst/>
          </a:prstGeom>
          <a:solidFill>
            <a:srgbClr val="FDEEE3"/>
          </a:solidFill>
          <a:ln w="6350">
            <a:solidFill>
              <a:srgbClr val="FDEEE3"/>
            </a:solidFill>
            <a:prstDash val="solid"/>
          </a:ln>
        </p:spPr>
        <p:txBody>
          <a:bodyPr/>
          <a:lstStyle/>
          <a:p>
            <a:endParaRPr lang="de-DE"/>
          </a:p>
        </p:txBody>
      </p:sp>
      <p:sp>
        <p:nvSpPr>
          <p:cNvPr id="11" name="Text 9"/>
          <p:cNvSpPr/>
          <p:nvPr/>
        </p:nvSpPr>
        <p:spPr>
          <a:xfrm>
            <a:off x="548640" y="2951683"/>
            <a:ext cx="365760" cy="365760"/>
          </a:xfrm>
          <a:prstGeom prst="rect">
            <a:avLst/>
          </a:prstGeom>
          <a:noFill/>
          <a:ln/>
        </p:spPr>
        <p:txBody>
          <a:bodyPr wrap="square" lIns="0" tIns="0" rIns="0" bIns="0" rtlCol="0" anchor="ctr"/>
          <a:lstStyle/>
          <a:p>
            <a:pPr marL="0" indent="0" algn="ctr">
              <a:buNone/>
            </a:pPr>
            <a:r>
              <a:rPr lang="en-US" sz="1300" b="1" dirty="0">
                <a:solidFill>
                  <a:srgbClr val="E8590C"/>
                </a:solidFill>
                <a:latin typeface="Arial" pitchFamily="34" charset="0"/>
                <a:ea typeface="Arial" pitchFamily="34" charset="-122"/>
                <a:cs typeface="Arial" pitchFamily="34" charset="-120"/>
              </a:rPr>
              <a:t>3</a:t>
            </a:r>
            <a:endParaRPr lang="en-US" sz="1300" dirty="0"/>
          </a:p>
        </p:txBody>
      </p:sp>
      <p:sp>
        <p:nvSpPr>
          <p:cNvPr id="12" name="Text 10"/>
          <p:cNvSpPr/>
          <p:nvPr/>
        </p:nvSpPr>
        <p:spPr>
          <a:xfrm>
            <a:off x="1115568" y="2916936"/>
            <a:ext cx="7315200" cy="749808"/>
          </a:xfrm>
          <a:prstGeom prst="rect">
            <a:avLst/>
          </a:prstGeom>
          <a:noFill/>
          <a:ln/>
        </p:spPr>
        <p:txBody>
          <a:bodyPr wrap="square" lIns="0" tIns="0" rIns="0" bIns="0" rtlCol="0" anchor="ctr"/>
          <a:lstStyle/>
          <a:p>
            <a:pPr marL="0" indent="0">
              <a:buNone/>
            </a:pPr>
            <a:r>
              <a:rPr lang="en-US" sz="1500" dirty="0">
                <a:solidFill>
                  <a:srgbClr val="26262E"/>
                </a:solidFill>
                <a:latin typeface="Arial" pitchFamily="34" charset="0"/>
                <a:ea typeface="Arial" pitchFamily="34" charset="-122"/>
                <a:cs typeface="Arial" pitchFamily="34" charset="-120"/>
              </a:rPr>
              <a:t>Die Tiefensuche liefert Berichte mit Quellen - „Recherche“ statt „Schnell“ wählen.</a:t>
            </a:r>
            <a:endParaRPr lang="en-US" sz="1500" dirty="0"/>
          </a:p>
        </p:txBody>
      </p:sp>
      <p:sp>
        <p:nvSpPr>
          <p:cNvPr id="13" name="Text 11"/>
          <p:cNvSpPr/>
          <p:nvPr/>
        </p:nvSpPr>
        <p:spPr>
          <a:xfrm>
            <a:off x="548640" y="4224528"/>
            <a:ext cx="8046720" cy="365760"/>
          </a:xfrm>
          <a:prstGeom prst="rect">
            <a:avLst/>
          </a:prstGeom>
          <a:noFill/>
          <a:ln/>
        </p:spPr>
        <p:txBody>
          <a:bodyPr wrap="square" lIns="0" tIns="0" rIns="0" bIns="0" rtlCol="0" anchor="ctr"/>
          <a:lstStyle/>
          <a:p>
            <a:pPr marL="0" indent="0">
              <a:buNone/>
            </a:pPr>
            <a:r>
              <a:rPr lang="en-US" sz="1300" i="1" dirty="0">
                <a:solidFill>
                  <a:srgbClr val="E8590C"/>
                </a:solidFill>
                <a:latin typeface="Arial" pitchFamily="34" charset="0"/>
                <a:ea typeface="Arial" pitchFamily="34" charset="-122"/>
                <a:cs typeface="Arial" pitchFamily="34" charset="-120"/>
              </a:rPr>
              <a:t>Mitmach-Impuls für heute Abend: Erste Tiefensuche starten - „Aktuelle KI-Tools für Trainer und Coaches“.</a:t>
            </a:r>
            <a:endParaRPr lang="en-US" sz="1300" dirty="0"/>
          </a:p>
        </p:txBody>
      </p:sp>
      <p:sp>
        <p:nvSpPr>
          <p:cNvPr id="15" name="Text 12"/>
          <p:cNvSpPr/>
          <p:nvPr/>
        </p:nvSpPr>
        <p:spPr>
          <a:xfrm>
            <a:off x="548640" y="4846320"/>
            <a:ext cx="5486400" cy="219456"/>
          </a:xfrm>
          <a:prstGeom prst="rect">
            <a:avLst/>
          </a:prstGeom>
          <a:noFill/>
          <a:ln/>
        </p:spPr>
        <p:txBody>
          <a:bodyPr wrap="square" lIns="0" tIns="0" rIns="0" bIns="0" rtlCol="0" anchor="ctr"/>
          <a:lstStyle/>
          <a:p>
            <a:pPr marL="0" indent="0">
              <a:buNone/>
            </a:pPr>
            <a:r>
              <a:rPr lang="en-US" sz="850" dirty="0">
                <a:solidFill>
                  <a:srgbClr val="6B6B75"/>
                </a:solidFill>
                <a:latin typeface="Arial" pitchFamily="34" charset="0"/>
                <a:ea typeface="Arial" pitchFamily="34" charset="-122"/>
                <a:cs typeface="Arial" pitchFamily="34" charset="-120"/>
              </a:rPr>
              <a:t>KI-Workspace · Mistral Vibe · 08.07.2026</a:t>
            </a:r>
            <a:endParaRPr lang="en-US" sz="850" dirty="0"/>
          </a:p>
        </p:txBody>
      </p:sp>
      <p:sp>
        <p:nvSpPr>
          <p:cNvPr id="16" name="Text 13"/>
          <p:cNvSpPr/>
          <p:nvPr/>
        </p:nvSpPr>
        <p:spPr>
          <a:xfrm>
            <a:off x="8046720" y="4846320"/>
            <a:ext cx="548640" cy="219456"/>
          </a:xfrm>
          <a:prstGeom prst="rect">
            <a:avLst/>
          </a:prstGeom>
          <a:noFill/>
          <a:ln/>
        </p:spPr>
        <p:txBody>
          <a:bodyPr wrap="square" lIns="0" tIns="0" rIns="0" bIns="0" rtlCol="0" anchor="ctr"/>
          <a:lstStyle/>
          <a:p>
            <a:pPr marL="0" indent="0" algn="r">
              <a:buNone/>
            </a:pPr>
            <a:r>
              <a:rPr lang="en-US" sz="850" dirty="0">
                <a:solidFill>
                  <a:srgbClr val="6B6B75"/>
                </a:solidFill>
                <a:latin typeface="Arial" pitchFamily="34" charset="0"/>
                <a:ea typeface="Arial" pitchFamily="34" charset="-122"/>
                <a:cs typeface="Arial" pitchFamily="34" charset="-120"/>
              </a:rPr>
              <a:t>7</a:t>
            </a:r>
            <a:endParaRPr lang="en-US" sz="85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1539</Words>
  <Application>Microsoft Office PowerPoint</Application>
  <PresentationFormat>Bildschirmpräsentation (16:9)</PresentationFormat>
  <Paragraphs>112</Paragraphs>
  <Slides>7</Slides>
  <Notes>7</Notes>
  <HiddenSlides>0</HiddenSlides>
  <MMClips>0</MMClips>
  <ScaleCrop>false</ScaleCrop>
  <HeadingPairs>
    <vt:vector size="6" baseType="variant">
      <vt:variant>
        <vt:lpstr>Verwendete Schriftarten</vt:lpstr>
      </vt:variant>
      <vt:variant>
        <vt:i4>1</vt:i4>
      </vt:variant>
      <vt:variant>
        <vt:lpstr>Design</vt:lpstr>
      </vt:variant>
      <vt:variant>
        <vt:i4>1</vt:i4>
      </vt:variant>
      <vt:variant>
        <vt:lpstr>Folientitel</vt:lpstr>
      </vt:variant>
      <vt:variant>
        <vt:i4>7</vt:i4>
      </vt:variant>
    </vt:vector>
  </HeadingPairs>
  <TitlesOfParts>
    <vt:vector size="9" baseType="lpstr">
      <vt:lpstr>Arial</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Trainertreffen Deutschland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Konnektoren und Tiefensuche</dc:title>
  <dc:subject>PptxGenJS Presentation</dc:subject>
  <dc:creator>Bernhard Siegfried Laukamp</dc:creator>
  <cp:lastModifiedBy>Bernhard Siegfried Laukamp</cp:lastModifiedBy>
  <cp:revision>2</cp:revision>
  <dcterms:created xsi:type="dcterms:W3CDTF">2026-07-05T13:56:08Z</dcterms:created>
  <dcterms:modified xsi:type="dcterms:W3CDTF">2026-07-05T13:59:45Z</dcterms:modified>
</cp:coreProperties>
</file>