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10"/>
  </p:normalViewPr>
  <p:slideViewPr>
    <p:cSldViewPr snapToGrid="0" snapToObjects="1">
      <p:cViewPr>
        <p:scale>
          <a:sx n="100" d="100"/>
          <a:sy n="100" d="100"/>
        </p:scale>
        <p:origin x="824" y="3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5040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Ziel dieses Blocks: Orientierung in der Oberflaeche, damit die Live-Demo danach leicht zu verfolgen ist. Wir gehen die drei Zonen durch - Seitenleiste, Eingabefeld, Umschalter - und die vier Alltagswerkzeuge. Alles gilt fuer die Web-Version chat.mistral.ai; die App ist aehnlich, aber etwas reduziert.
PRAXISBEISPIEL (TBC):
Vergleich fuer die Zielgruppe: Wie beim ersten Betreten eines neuen Seminarraums - erst orientieren: Wo ist das Flipchart, wo der Beamer, wo der Lichtschalter? Fuenf Minuten Orientierung sparen den ganzen Abend Suchen.
STORYTELLING:
Kleine Sprachgeschichte zum Auftakt: Le Chat ist Franzoesisch fuer die Katze - ein augenzwinkerndes Wortspiel mit dem englischen Chat, inklusive Katzen-Maskottchen. Und Vibe? Englisch fuer Stimmung oder Atmosphaere - eine offizielle Deutung von Mistral gibt es nicht. Die Katze ist erwachsen geworden, koennte man sagen.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Oberflaeche besteht aus drei Zonen plus dem Logo-Umschalter: links der Verlauf mit Markiert, Projekten und Chats, oben die drei Arbeitsmodi Chat, Work und Code, in der Mitte das Eingabefeld, in dem jede Aufgabe beginnt. Das Logo oben links wechselt zwischen den Mistral-Bereichen Vibe, Studio, Dokumentation und Admin.
PRAXISBEISPIEL (TBC):
Merkbild fuer die Teilnehmer: ein Cockpit mit nur vier Instrumenten. Wer diese vier Punkte kennt, findet sich sofort zurecht - alles andere entdeckt man beim Arbeiten. Fuer die Demo gleich: Wir bleiben fast ausschliesslich in Zone 3, dem Eingabefeld.
STORYTELLING:
Dass wir ueberhaupt in Fenstern klicken, verdanken wir dem Xerox-Forschungszentrum PARC: Dort entstand in den 1970ern die erste grafische Benutzeroberflaeche - Steve Jobs sah sie 1979 bei einem Besuch und machte daraus den Mac. Jede Oberflaeche, auch Vibe, steht auf diesen Schultern.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Das Eingabefeld ist die Schaltzentrale. Der Schraegstrich oder das Plus oeffnen den Schnellzugriff auf Werkzeuge, Konnektoren und Anhaenge. Das Mikrofon nimmt Sprache entgegen. Der vertrauliche Chat ist fuer Gespraeche gedacht, die nicht im Verlauf landen sollen. Und mit dem Antwortmodus steuert ihr die Tiefe: Schnell fuer den Alltag, Denken fuer Konzepte und knifflige Faelle, Recherche fuer Berichte mit Quellen.
PRAXISBEISPIEL (TBC):
Praxisliebling vieler Trainer: die Spracheingabe unterwegs. Nach dem Training im Auto die Eindruecke diktieren - Vibe strukturiert daraus eine saubere Nachbereitung mit offenen Punkten. Auch gut: einen Vortrag laut durchsprechen und sich Feedback zu Formulierungen geben lassen.
STORYTELLING:
Der Schraegstrich als Befehl hat Geschichte: Er stammt aus den IRC-Chatraeumen der spaeten 1980er und lebte ueber Slack bis in die heutigen KI-Tools weiter. Wer heute / tippt, benutzt eine fast 40 Jahre alte Konvention - Profis tippen, statt zu klicken.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Vier Werkzeuge decken den Alltag ab. Der Code-Interpreter schreibt im Hintergrund Python-Code und wertet damit Daten aus - man selbst formuliert nur die Frage. Die Bildgenerierung erzeugt Standbilder per Beschreibung, im Free-Plan mit Tageslimit, Videos gibt es nicht. Die Leinwand oeffnet ein Dokumentfenster neben dem Chat fuer iteratives Verfeinern - sie braucht Pro. Die Websuche holt aktuelle Informationen mit Links zum Nachpruefen.
PRAXISBEISPIEL (TBC):
Durchgerechnetes Beispiel: Eine Trainerin hat 80 Feedbackboegen als Excel-Export. Frueher ein ganzer Abend mit Pivottabellen - jetzt: Datei hochladen, fragen 'Werte die Zufriedenheit je Modul aus und zeige ein Balkendiagramm', fertig in Minuten. Das ist der Moment, in dem es bei Einsteigern klick macht.
STORYTELLING:
Die Bilder in Vibe kommen uebrigens nicht aus Paris, sondern aus Freiburg: Das Modell Flux stammt von Black Forest Labs, gegruendet von Entwicklern, die zuvor Stable Diffusion mitgebaut haben. Schwarzwald trifft Suedfrankreich - europaeische KI ist laengst ein Teamspiel.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Seitenleiste ist euer Gedaechtnis: Markiert haelt wichtige Chats oben, Projekte buendeln zusammengehoerige Chats und Dateien an einem Ort, darunter liegt der Verlauf. Unten seht ihr Konto und Plan. Wichtiger Unterschied fuer spaeter: Ein Projekt ist ein Arbeitsraum, eine Bibliothek eine Wissensquelle - Andrea vertieft die Bibliotheken nach der Pause.
PRAXISBEISPIEL (TBC):
Bewaehrte Ordnung fuer TBC: pro Kunde oder pro Seminar ein Projekt. Beispiel: Projekt 'Fuehrungskraefte-Training Firma X' mit allen Chats, dem Konzept und den Teilnehmerinfos - so verstreut sich nichts ueber Dutzende Einzelchats.
STORYTELLING:
Ordnung hat Tradition: Den Aktenordner erfand Friedrich Soennecken 1886 in Bonn - samt Lochern, sein Patent. Ueber 140 Jahre spaeter heissen die Ordner Projekte und stehen in der Seitenleiste. Das Beduerfnis ist dasselbe geblieben: Zusammengehoeriges gehoert zusammen.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Das Logo oben links ist die Drehtuer zwischen den Mistral-Welten: Vibe fuer die taegliche Arbeit, Studio fuer Entwickler, die Dokumentation zum Nachlesen, Admin fuer die Verwaltung. Die Anmeldung gilt ueberall - man rutscht also schnell mal in den falschen Bereich. Fuer Fragen im Alltag: das Hilfe-Center help.mistral.ai, die Tastaturkuerzel-Uebersicht und der Changelog mit Neuigkeiten.
PRAXISBEISPIEL (TBC):
Konkreter Tipp fuer die Teilnehmer: gleich heute Abend ein Lesezeichen auf chat.mistral.ai setzen - dann landet man immer richtig. Wer ueber eine Suchmaschine einsteigt, erwischt gern die Entwickler-Konsole und wundert sich.
STORYTELLING:
Nach der Umbenennung im Mai 2026 hat Mistral das Hilfe-Center neu sortiert - es gibt sogar einen eigenen Artikel 'Le Chat is now Vibe'. Wer heute nach Anleitungen sucht, findet oft noch Screenshots mit dem alten Namen. Kein Grund zur Verwirrung: gleiches Produkt, neuer Name - wie beim Umzug eines Ladens, der sein Schild wechselt.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fuenf Schritte sind die Bruecke von der Folie in die Praxis - wir gehen sie jetzt live durch. Schritt 2 greift bewusst vor: Das Opt-out behandeln wir im Datenschutz-Block ausfuehrlich, gesetzt wird es aber am besten sofort.
PRAXISBEISPIEL (TBC):
Empfehlung an die Teilnehmer: Die erste Frage sollte ein echter Arbeitsfall aus dieser Woche sein - eine Mail, ein Konzeptanfang, eine Uebungsidee. Nichts ueberzeugt mehr als das eigene Thema.
STORYTELLING:
Eine Erfahrung aus vielen Einfuehrungen: Fuenf Minuten selbst klicken ersetzen fuenfzig Folien. Die beste Fuehrung durch eine Oberflaeche ist die eigene Neugier - deshalb jetzt Schluss mit Folien und rein in die Demo.</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6766560" y="-1371600"/>
            <a:ext cx="4023360" cy="4023360"/>
          </a:xfrm>
          <a:prstGeom prst="ellipse">
            <a:avLst/>
          </a:prstGeom>
          <a:solidFill>
            <a:srgbClr val="FDEEE3"/>
          </a:solidFill>
          <a:ln w="12700">
            <a:solidFill>
              <a:srgbClr val="FDEEE3"/>
            </a:solidFill>
            <a:prstDash val="solid"/>
          </a:ln>
        </p:spPr>
        <p:txBody>
          <a:bodyPr/>
          <a:lstStyle/>
          <a:p>
            <a:endParaRPr lang="de-DE"/>
          </a:p>
        </p:txBody>
      </p:sp>
      <p:sp>
        <p:nvSpPr>
          <p:cNvPr id="3" name="Shape 1"/>
          <p:cNvSpPr/>
          <p:nvPr/>
        </p:nvSpPr>
        <p:spPr>
          <a:xfrm>
            <a:off x="8138160" y="3566160"/>
            <a:ext cx="2194560" cy="2194560"/>
          </a:xfrm>
          <a:prstGeom prst="ellipse">
            <a:avLst/>
          </a:prstGeom>
          <a:solidFill>
            <a:srgbClr val="F7F6F4"/>
          </a:solidFill>
          <a:ln w="12700">
            <a:solidFill>
              <a:srgbClr val="F7F6F4"/>
            </a:solidFill>
            <a:prstDash val="solid"/>
          </a:ln>
        </p:spPr>
        <p:txBody>
          <a:bodyPr/>
          <a:lstStyle/>
          <a:p>
            <a:endParaRPr lang="de-DE"/>
          </a:p>
        </p:txBody>
      </p:sp>
      <p:sp>
        <p:nvSpPr>
          <p:cNvPr id="4" name="Text 2"/>
          <p:cNvSpPr/>
          <p:nvPr/>
        </p:nvSpPr>
        <p:spPr>
          <a:xfrm>
            <a:off x="548640" y="1298448"/>
            <a:ext cx="6583680" cy="274320"/>
          </a:xfrm>
          <a:prstGeom prst="rect">
            <a:avLst/>
          </a:prstGeom>
          <a:noFill/>
          <a:ln/>
        </p:spPr>
        <p:txBody>
          <a:bodyPr wrap="square" lIns="0" tIns="0" rIns="0" bIns="0" rtlCol="0" anchor="ctr"/>
          <a:lstStyle/>
          <a:p>
            <a:pPr marL="0" indent="0">
              <a:buNone/>
            </a:pPr>
            <a:r>
              <a:rPr lang="en-US" sz="1200" b="1" kern="0" spc="300" dirty="0">
                <a:solidFill>
                  <a:srgbClr val="E8590C"/>
                </a:solidFill>
                <a:latin typeface="Arial" pitchFamily="34" charset="0"/>
                <a:ea typeface="Arial" pitchFamily="34" charset="-122"/>
                <a:cs typeface="Arial" pitchFamily="34" charset="-120"/>
              </a:rPr>
              <a:t>KI-WORKSPACE · MISTRAL VIBE · MI. 08.07.2026</a:t>
            </a:r>
            <a:endParaRPr lang="en-US" sz="1200" dirty="0"/>
          </a:p>
        </p:txBody>
      </p:sp>
      <p:sp>
        <p:nvSpPr>
          <p:cNvPr id="5" name="Text 3"/>
          <p:cNvSpPr/>
          <p:nvPr/>
        </p:nvSpPr>
        <p:spPr>
          <a:xfrm>
            <a:off x="548640" y="1627632"/>
            <a:ext cx="6766560" cy="1371600"/>
          </a:xfrm>
          <a:prstGeom prst="rect">
            <a:avLst/>
          </a:prstGeom>
          <a:noFill/>
          <a:ln/>
        </p:spPr>
        <p:txBody>
          <a:bodyPr wrap="square" lIns="0" tIns="0" rIns="0" bIns="0" rtlCol="0" anchor="ctr"/>
          <a:lstStyle/>
          <a:p>
            <a:pPr marL="0" indent="0">
              <a:buNone/>
            </a:pPr>
            <a:r>
              <a:rPr lang="en-US" sz="4000" b="1" dirty="0">
                <a:solidFill>
                  <a:srgbClr val="26262E"/>
                </a:solidFill>
                <a:latin typeface="Arial" pitchFamily="34" charset="0"/>
                <a:ea typeface="Arial" pitchFamily="34" charset="-122"/>
                <a:cs typeface="Arial" pitchFamily="34" charset="-120"/>
              </a:rPr>
              <a:t>Die Benutzeroberfläche von VIBE</a:t>
            </a:r>
            <a:endParaRPr lang="en-US" sz="4000" dirty="0"/>
          </a:p>
        </p:txBody>
      </p:sp>
      <p:sp>
        <p:nvSpPr>
          <p:cNvPr id="6" name="Text 4"/>
          <p:cNvSpPr/>
          <p:nvPr/>
        </p:nvSpPr>
        <p:spPr>
          <a:xfrm>
            <a:off x="548640" y="3054096"/>
            <a:ext cx="6400800" cy="685800"/>
          </a:xfrm>
          <a:prstGeom prst="rect">
            <a:avLst/>
          </a:prstGeom>
          <a:noFill/>
          <a:ln/>
        </p:spPr>
        <p:txBody>
          <a:bodyPr wrap="square" lIns="0" tIns="0" rIns="0" bIns="0" rtlCol="0" anchor="ctr"/>
          <a:lstStyle/>
          <a:p>
            <a:pPr marL="0" indent="0">
              <a:buNone/>
            </a:pPr>
            <a:r>
              <a:rPr lang="en-US" sz="1600" dirty="0">
                <a:solidFill>
                  <a:srgbClr val="6B6B75"/>
                </a:solidFill>
                <a:latin typeface="Arial" pitchFamily="34" charset="0"/>
                <a:ea typeface="Arial" pitchFamily="34" charset="-122"/>
                <a:cs typeface="Arial" pitchFamily="34" charset="-120"/>
              </a:rPr>
              <a:t>In fünf Minuten zurechtfinden - danach schauen wir alles live an.</a:t>
            </a:r>
            <a:endParaRPr lang="en-US" sz="1600" dirty="0"/>
          </a:p>
        </p:txBody>
      </p:sp>
      <p:sp>
        <p:nvSpPr>
          <p:cNvPr id="7" name="Text 5"/>
          <p:cNvSpPr/>
          <p:nvPr/>
        </p:nvSpPr>
        <p:spPr>
          <a:xfrm>
            <a:off x="548640" y="4041648"/>
            <a:ext cx="640080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Bernhard · 17:50 - 18:10 Uhr · mit Live-Demo</a:t>
            </a:r>
            <a:endParaRPr lang="en-US" sz="12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ORIENTIERUNG</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Drei Zonen - eine Oberfläche</a:t>
            </a:r>
            <a:endParaRPr lang="en-US" sz="2700" dirty="0"/>
          </a:p>
        </p:txBody>
      </p:sp>
      <p:sp>
        <p:nvSpPr>
          <p:cNvPr id="4" name="Shape 2"/>
          <p:cNvSpPr/>
          <p:nvPr/>
        </p:nvSpPr>
        <p:spPr>
          <a:xfrm>
            <a:off x="548640" y="1399032"/>
            <a:ext cx="5029200" cy="3063240"/>
          </a:xfrm>
          <a:prstGeom prst="roundRect">
            <a:avLst>
              <a:gd name="adj" fmla="val 1791"/>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Shape 3"/>
          <p:cNvSpPr/>
          <p:nvPr/>
        </p:nvSpPr>
        <p:spPr>
          <a:xfrm>
            <a:off x="658368" y="1508760"/>
            <a:ext cx="1051560" cy="2843784"/>
          </a:xfrm>
          <a:prstGeom prst="roundRect">
            <a:avLst>
              <a:gd name="adj" fmla="val 3478"/>
            </a:avLst>
          </a:prstGeom>
          <a:solidFill>
            <a:srgbClr val="F7F6F4"/>
          </a:solidFill>
          <a:ln w="9525">
            <a:solidFill>
              <a:srgbClr val="E4E2DF"/>
            </a:solidFill>
            <a:prstDash val="solid"/>
          </a:ln>
        </p:spPr>
        <p:txBody>
          <a:bodyPr/>
          <a:lstStyle/>
          <a:p>
            <a:endParaRPr lang="de-DE"/>
          </a:p>
        </p:txBody>
      </p:sp>
      <p:sp>
        <p:nvSpPr>
          <p:cNvPr id="6" name="Text 4"/>
          <p:cNvSpPr/>
          <p:nvPr/>
        </p:nvSpPr>
        <p:spPr>
          <a:xfrm>
            <a:off x="731520" y="1856232"/>
            <a:ext cx="914400" cy="1097280"/>
          </a:xfrm>
          <a:prstGeom prst="rect">
            <a:avLst/>
          </a:prstGeom>
          <a:noFill/>
          <a:ln/>
        </p:spPr>
        <p:txBody>
          <a:bodyPr wrap="square" lIns="0" tIns="0" rIns="0" bIns="0" rtlCol="0" anchor="ctr"/>
          <a:lstStyle/>
          <a:p>
            <a:pPr marL="0" indent="0">
              <a:buNone/>
            </a:pPr>
            <a:r>
              <a:rPr lang="en-US" sz="950" dirty="0">
                <a:solidFill>
                  <a:srgbClr val="6B6B75"/>
                </a:solidFill>
                <a:latin typeface="Arial" pitchFamily="34" charset="0"/>
                <a:ea typeface="Arial" pitchFamily="34" charset="-122"/>
                <a:cs typeface="Arial" pitchFamily="34" charset="-120"/>
              </a:rPr>
              <a:t>Markiert</a:t>
            </a:r>
            <a:endParaRPr lang="en-US" sz="950" dirty="0"/>
          </a:p>
          <a:p>
            <a:pPr marL="0" indent="0">
              <a:buNone/>
            </a:pPr>
            <a:r>
              <a:rPr lang="en-US" sz="950" dirty="0">
                <a:solidFill>
                  <a:srgbClr val="6B6B75"/>
                </a:solidFill>
                <a:latin typeface="Arial" pitchFamily="34" charset="0"/>
                <a:ea typeface="Arial" pitchFamily="34" charset="-122"/>
                <a:cs typeface="Arial" pitchFamily="34" charset="-120"/>
              </a:rPr>
              <a:t>Projekte</a:t>
            </a:r>
            <a:endParaRPr lang="en-US" sz="950" dirty="0"/>
          </a:p>
          <a:p>
            <a:pPr marL="0" indent="0">
              <a:buNone/>
            </a:pPr>
            <a:r>
              <a:rPr lang="en-US" sz="950" dirty="0">
                <a:solidFill>
                  <a:srgbClr val="6B6B75"/>
                </a:solidFill>
                <a:latin typeface="Arial" pitchFamily="34" charset="0"/>
                <a:ea typeface="Arial" pitchFamily="34" charset="-122"/>
                <a:cs typeface="Arial" pitchFamily="34" charset="-120"/>
              </a:rPr>
              <a:t>Chats</a:t>
            </a:r>
            <a:endParaRPr lang="en-US" sz="950" dirty="0"/>
          </a:p>
        </p:txBody>
      </p:sp>
      <p:sp>
        <p:nvSpPr>
          <p:cNvPr id="7" name="Text 5"/>
          <p:cNvSpPr/>
          <p:nvPr/>
        </p:nvSpPr>
        <p:spPr>
          <a:xfrm>
            <a:off x="731520" y="3959352"/>
            <a:ext cx="914400" cy="274320"/>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Konto · Plan</a:t>
            </a:r>
            <a:endParaRPr lang="en-US" sz="850" dirty="0"/>
          </a:p>
        </p:txBody>
      </p:sp>
      <p:sp>
        <p:nvSpPr>
          <p:cNvPr id="8" name="Shape 6"/>
          <p:cNvSpPr/>
          <p:nvPr/>
        </p:nvSpPr>
        <p:spPr>
          <a:xfrm>
            <a:off x="768096" y="1600200"/>
            <a:ext cx="237744" cy="237744"/>
          </a:xfrm>
          <a:prstGeom prst="ellipse">
            <a:avLst/>
          </a:prstGeom>
          <a:solidFill>
            <a:srgbClr val="E8590C"/>
          </a:solidFill>
          <a:ln w="12700">
            <a:solidFill>
              <a:srgbClr val="E8590C"/>
            </a:solidFill>
            <a:prstDash val="solid"/>
          </a:ln>
        </p:spPr>
        <p:txBody>
          <a:bodyPr/>
          <a:lstStyle/>
          <a:p>
            <a:endParaRPr lang="de-DE"/>
          </a:p>
        </p:txBody>
      </p:sp>
      <p:sp>
        <p:nvSpPr>
          <p:cNvPr id="9" name="Shape 7"/>
          <p:cNvSpPr/>
          <p:nvPr/>
        </p:nvSpPr>
        <p:spPr>
          <a:xfrm>
            <a:off x="2240280" y="1600200"/>
            <a:ext cx="2377440" cy="384048"/>
          </a:xfrm>
          <a:prstGeom prst="roundRect">
            <a:avLst>
              <a:gd name="adj" fmla="val 47619"/>
            </a:avLst>
          </a:prstGeom>
          <a:solidFill>
            <a:srgbClr val="F7F6F4"/>
          </a:solidFill>
          <a:ln w="9525">
            <a:solidFill>
              <a:srgbClr val="E4E2DF"/>
            </a:solidFill>
            <a:prstDash val="solid"/>
          </a:ln>
        </p:spPr>
        <p:txBody>
          <a:bodyPr/>
          <a:lstStyle/>
          <a:p>
            <a:endParaRPr lang="de-DE"/>
          </a:p>
        </p:txBody>
      </p:sp>
      <p:sp>
        <p:nvSpPr>
          <p:cNvPr id="10" name="Shape 8"/>
          <p:cNvSpPr/>
          <p:nvPr/>
        </p:nvSpPr>
        <p:spPr>
          <a:xfrm>
            <a:off x="2286000" y="1645920"/>
            <a:ext cx="749808" cy="292608"/>
          </a:xfrm>
          <a:prstGeom prst="roundRect">
            <a:avLst>
              <a:gd name="adj" fmla="val 50000"/>
            </a:avLst>
          </a:prstGeom>
          <a:solidFill>
            <a:srgbClr val="FFFFFF"/>
          </a:solidFill>
          <a:ln w="9525">
            <a:solidFill>
              <a:srgbClr val="E4E2DF"/>
            </a:solidFill>
            <a:prstDash val="solid"/>
          </a:ln>
        </p:spPr>
        <p:txBody>
          <a:bodyPr/>
          <a:lstStyle/>
          <a:p>
            <a:endParaRPr lang="de-DE"/>
          </a:p>
        </p:txBody>
      </p:sp>
      <p:sp>
        <p:nvSpPr>
          <p:cNvPr id="11" name="Text 9"/>
          <p:cNvSpPr/>
          <p:nvPr/>
        </p:nvSpPr>
        <p:spPr>
          <a:xfrm>
            <a:off x="2286000" y="1645920"/>
            <a:ext cx="749808" cy="292608"/>
          </a:xfrm>
          <a:prstGeom prst="rect">
            <a:avLst/>
          </a:prstGeom>
          <a:noFill/>
          <a:ln/>
        </p:spPr>
        <p:txBody>
          <a:bodyPr wrap="square" lIns="0" tIns="0" rIns="0" bIns="0" rtlCol="0" anchor="ctr"/>
          <a:lstStyle/>
          <a:p>
            <a:pPr marL="0" indent="0" algn="ctr">
              <a:buNone/>
            </a:pPr>
            <a:r>
              <a:rPr lang="en-US" sz="950" b="1" dirty="0">
                <a:solidFill>
                  <a:srgbClr val="26262E"/>
                </a:solidFill>
                <a:latin typeface="Arial" pitchFamily="34" charset="0"/>
                <a:ea typeface="Arial" pitchFamily="34" charset="-122"/>
                <a:cs typeface="Arial" pitchFamily="34" charset="-120"/>
              </a:rPr>
              <a:t>Chat</a:t>
            </a:r>
            <a:endParaRPr lang="en-US" sz="950" dirty="0"/>
          </a:p>
        </p:txBody>
      </p:sp>
      <p:sp>
        <p:nvSpPr>
          <p:cNvPr id="12" name="Text 10"/>
          <p:cNvSpPr/>
          <p:nvPr/>
        </p:nvSpPr>
        <p:spPr>
          <a:xfrm>
            <a:off x="3072384" y="1645920"/>
            <a:ext cx="731520" cy="292608"/>
          </a:xfrm>
          <a:prstGeom prst="rect">
            <a:avLst/>
          </a:prstGeom>
          <a:noFill/>
          <a:ln/>
        </p:spPr>
        <p:txBody>
          <a:bodyPr wrap="square" lIns="0" tIns="0" rIns="0" bIns="0" rtlCol="0" anchor="ctr"/>
          <a:lstStyle/>
          <a:p>
            <a:pPr marL="0" indent="0" algn="ctr">
              <a:buNone/>
            </a:pPr>
            <a:r>
              <a:rPr lang="en-US" sz="950" dirty="0">
                <a:solidFill>
                  <a:srgbClr val="6B6B75"/>
                </a:solidFill>
                <a:latin typeface="Arial" pitchFamily="34" charset="0"/>
                <a:ea typeface="Arial" pitchFamily="34" charset="-122"/>
                <a:cs typeface="Arial" pitchFamily="34" charset="-120"/>
              </a:rPr>
              <a:t>Work</a:t>
            </a:r>
            <a:endParaRPr lang="en-US" sz="950" dirty="0"/>
          </a:p>
        </p:txBody>
      </p:sp>
      <p:sp>
        <p:nvSpPr>
          <p:cNvPr id="13" name="Text 11"/>
          <p:cNvSpPr/>
          <p:nvPr/>
        </p:nvSpPr>
        <p:spPr>
          <a:xfrm>
            <a:off x="3822192" y="1645920"/>
            <a:ext cx="731520" cy="292608"/>
          </a:xfrm>
          <a:prstGeom prst="rect">
            <a:avLst/>
          </a:prstGeom>
          <a:noFill/>
          <a:ln/>
        </p:spPr>
        <p:txBody>
          <a:bodyPr wrap="square" lIns="0" tIns="0" rIns="0" bIns="0" rtlCol="0" anchor="ctr"/>
          <a:lstStyle/>
          <a:p>
            <a:pPr marL="0" indent="0" algn="ctr">
              <a:buNone/>
            </a:pPr>
            <a:r>
              <a:rPr lang="en-US" sz="950" dirty="0">
                <a:solidFill>
                  <a:srgbClr val="6B6B75"/>
                </a:solidFill>
                <a:latin typeface="Arial" pitchFamily="34" charset="0"/>
                <a:ea typeface="Arial" pitchFamily="34" charset="-122"/>
                <a:cs typeface="Arial" pitchFamily="34" charset="-120"/>
              </a:rPr>
              <a:t>Code</a:t>
            </a:r>
            <a:endParaRPr lang="en-US" sz="950" dirty="0"/>
          </a:p>
        </p:txBody>
      </p:sp>
      <p:sp>
        <p:nvSpPr>
          <p:cNvPr id="14" name="Shape 12"/>
          <p:cNvSpPr/>
          <p:nvPr/>
        </p:nvSpPr>
        <p:spPr>
          <a:xfrm>
            <a:off x="1965960" y="3685032"/>
            <a:ext cx="3383280" cy="548640"/>
          </a:xfrm>
          <a:prstGeom prst="roundRect">
            <a:avLst>
              <a:gd name="adj" fmla="val 46667"/>
            </a:avLst>
          </a:prstGeom>
          <a:solidFill>
            <a:srgbClr val="FFFFFF"/>
          </a:solidFill>
          <a:ln w="15875">
            <a:solidFill>
              <a:srgbClr val="E8590C"/>
            </a:solidFill>
            <a:prstDash val="solid"/>
          </a:ln>
        </p:spPr>
        <p:txBody>
          <a:bodyPr/>
          <a:lstStyle/>
          <a:p>
            <a:endParaRPr lang="de-DE"/>
          </a:p>
        </p:txBody>
      </p:sp>
      <p:sp>
        <p:nvSpPr>
          <p:cNvPr id="15" name="Text 13"/>
          <p:cNvSpPr/>
          <p:nvPr/>
        </p:nvSpPr>
        <p:spPr>
          <a:xfrm>
            <a:off x="2194560" y="3685032"/>
            <a:ext cx="2651760" cy="54864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  Frage oder Aufgabe eingeben ...</a:t>
            </a:r>
            <a:endParaRPr lang="en-US" sz="1000" dirty="0"/>
          </a:p>
        </p:txBody>
      </p:sp>
      <p:sp>
        <p:nvSpPr>
          <p:cNvPr id="16" name="Shape 14"/>
          <p:cNvSpPr/>
          <p:nvPr/>
        </p:nvSpPr>
        <p:spPr>
          <a:xfrm>
            <a:off x="4956048" y="3803904"/>
            <a:ext cx="310896" cy="310896"/>
          </a:xfrm>
          <a:prstGeom prst="ellipse">
            <a:avLst/>
          </a:prstGeom>
          <a:solidFill>
            <a:srgbClr val="FDEEE3"/>
          </a:solidFill>
          <a:ln w="12700">
            <a:solidFill>
              <a:srgbClr val="FDEEE3"/>
            </a:solidFill>
            <a:prstDash val="solid"/>
          </a:ln>
        </p:spPr>
        <p:txBody>
          <a:bodyPr/>
          <a:lstStyle/>
          <a:p>
            <a:endParaRPr lang="de-DE"/>
          </a:p>
        </p:txBody>
      </p:sp>
      <p:sp>
        <p:nvSpPr>
          <p:cNvPr id="17" name="Shape 15"/>
          <p:cNvSpPr/>
          <p:nvPr/>
        </p:nvSpPr>
        <p:spPr>
          <a:xfrm>
            <a:off x="1115568" y="2633472"/>
            <a:ext cx="329184" cy="329184"/>
          </a:xfrm>
          <a:prstGeom prst="ellipse">
            <a:avLst/>
          </a:prstGeom>
          <a:solidFill>
            <a:srgbClr val="FFFFFF"/>
          </a:solidFill>
          <a:ln w="6350">
            <a:solidFill>
              <a:srgbClr val="E8590C"/>
            </a:solidFill>
            <a:prstDash val="solid"/>
          </a:ln>
        </p:spPr>
        <p:txBody>
          <a:bodyPr/>
          <a:lstStyle/>
          <a:p>
            <a:endParaRPr lang="de-DE"/>
          </a:p>
        </p:txBody>
      </p:sp>
      <p:sp>
        <p:nvSpPr>
          <p:cNvPr id="18" name="Text 16"/>
          <p:cNvSpPr/>
          <p:nvPr/>
        </p:nvSpPr>
        <p:spPr>
          <a:xfrm>
            <a:off x="1115568" y="2622499"/>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1</a:t>
            </a:r>
            <a:endParaRPr lang="en-US" sz="1200" dirty="0"/>
          </a:p>
        </p:txBody>
      </p:sp>
      <p:sp>
        <p:nvSpPr>
          <p:cNvPr id="19" name="Shape 17"/>
          <p:cNvSpPr/>
          <p:nvPr/>
        </p:nvSpPr>
        <p:spPr>
          <a:xfrm>
            <a:off x="4709160" y="1627632"/>
            <a:ext cx="329184" cy="329184"/>
          </a:xfrm>
          <a:prstGeom prst="ellipse">
            <a:avLst/>
          </a:prstGeom>
          <a:solidFill>
            <a:srgbClr val="FFFFFF"/>
          </a:solidFill>
          <a:ln w="6350">
            <a:solidFill>
              <a:srgbClr val="E8590C"/>
            </a:solidFill>
            <a:prstDash val="solid"/>
          </a:ln>
        </p:spPr>
        <p:txBody>
          <a:bodyPr/>
          <a:lstStyle/>
          <a:p>
            <a:endParaRPr lang="de-DE"/>
          </a:p>
        </p:txBody>
      </p:sp>
      <p:sp>
        <p:nvSpPr>
          <p:cNvPr id="20" name="Text 18"/>
          <p:cNvSpPr/>
          <p:nvPr/>
        </p:nvSpPr>
        <p:spPr>
          <a:xfrm>
            <a:off x="4709160" y="1616659"/>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2</a:t>
            </a:r>
            <a:endParaRPr lang="en-US" sz="1200" dirty="0"/>
          </a:p>
        </p:txBody>
      </p:sp>
      <p:sp>
        <p:nvSpPr>
          <p:cNvPr id="21" name="Shape 19"/>
          <p:cNvSpPr/>
          <p:nvPr/>
        </p:nvSpPr>
        <p:spPr>
          <a:xfrm>
            <a:off x="3547872" y="3255264"/>
            <a:ext cx="329184" cy="329184"/>
          </a:xfrm>
          <a:prstGeom prst="ellipse">
            <a:avLst/>
          </a:prstGeom>
          <a:solidFill>
            <a:srgbClr val="FFFFFF"/>
          </a:solidFill>
          <a:ln w="6350">
            <a:solidFill>
              <a:srgbClr val="E8590C"/>
            </a:solidFill>
            <a:prstDash val="solid"/>
          </a:ln>
        </p:spPr>
        <p:txBody>
          <a:bodyPr/>
          <a:lstStyle/>
          <a:p>
            <a:endParaRPr lang="de-DE"/>
          </a:p>
        </p:txBody>
      </p:sp>
      <p:sp>
        <p:nvSpPr>
          <p:cNvPr id="22" name="Text 20"/>
          <p:cNvSpPr/>
          <p:nvPr/>
        </p:nvSpPr>
        <p:spPr>
          <a:xfrm>
            <a:off x="3547872" y="3244291"/>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3</a:t>
            </a:r>
            <a:endParaRPr lang="en-US" sz="1200" dirty="0"/>
          </a:p>
        </p:txBody>
      </p:sp>
      <p:sp>
        <p:nvSpPr>
          <p:cNvPr id="23" name="Shape 21"/>
          <p:cNvSpPr/>
          <p:nvPr/>
        </p:nvSpPr>
        <p:spPr>
          <a:xfrm>
            <a:off x="1207008" y="1554480"/>
            <a:ext cx="329184" cy="329184"/>
          </a:xfrm>
          <a:prstGeom prst="ellipse">
            <a:avLst/>
          </a:prstGeom>
          <a:solidFill>
            <a:srgbClr val="FFFFFF"/>
          </a:solidFill>
          <a:ln w="6350">
            <a:solidFill>
              <a:srgbClr val="E8590C"/>
            </a:solidFill>
            <a:prstDash val="solid"/>
          </a:ln>
        </p:spPr>
        <p:txBody>
          <a:bodyPr/>
          <a:lstStyle/>
          <a:p>
            <a:endParaRPr lang="de-DE"/>
          </a:p>
        </p:txBody>
      </p:sp>
      <p:sp>
        <p:nvSpPr>
          <p:cNvPr id="24" name="Text 22"/>
          <p:cNvSpPr/>
          <p:nvPr/>
        </p:nvSpPr>
        <p:spPr>
          <a:xfrm>
            <a:off x="1207008" y="1543507"/>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4</a:t>
            </a:r>
            <a:endParaRPr lang="en-US" sz="1200" dirty="0"/>
          </a:p>
        </p:txBody>
      </p:sp>
      <p:sp>
        <p:nvSpPr>
          <p:cNvPr id="25" name="Shape 23"/>
          <p:cNvSpPr/>
          <p:nvPr/>
        </p:nvSpPr>
        <p:spPr>
          <a:xfrm>
            <a:off x="5806440" y="1517904"/>
            <a:ext cx="329184" cy="329184"/>
          </a:xfrm>
          <a:prstGeom prst="ellipse">
            <a:avLst/>
          </a:prstGeom>
          <a:solidFill>
            <a:srgbClr val="FDEEE3"/>
          </a:solidFill>
          <a:ln w="6350">
            <a:solidFill>
              <a:srgbClr val="FDEEE3"/>
            </a:solidFill>
            <a:prstDash val="solid"/>
          </a:ln>
        </p:spPr>
        <p:txBody>
          <a:bodyPr/>
          <a:lstStyle/>
          <a:p>
            <a:endParaRPr lang="de-DE"/>
          </a:p>
        </p:txBody>
      </p:sp>
      <p:sp>
        <p:nvSpPr>
          <p:cNvPr id="26" name="Text 24"/>
          <p:cNvSpPr/>
          <p:nvPr/>
        </p:nvSpPr>
        <p:spPr>
          <a:xfrm>
            <a:off x="5806440" y="1506931"/>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1</a:t>
            </a:r>
            <a:endParaRPr lang="en-US" sz="1200" dirty="0"/>
          </a:p>
        </p:txBody>
      </p:sp>
      <p:sp>
        <p:nvSpPr>
          <p:cNvPr id="27" name="Text 25"/>
          <p:cNvSpPr/>
          <p:nvPr/>
        </p:nvSpPr>
        <p:spPr>
          <a:xfrm>
            <a:off x="6263640" y="1463040"/>
            <a:ext cx="2377440" cy="256032"/>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Linke Seitenleiste</a:t>
            </a:r>
            <a:endParaRPr lang="en-US" sz="1250" dirty="0"/>
          </a:p>
        </p:txBody>
      </p:sp>
      <p:sp>
        <p:nvSpPr>
          <p:cNvPr id="28" name="Text 26"/>
          <p:cNvSpPr/>
          <p:nvPr/>
        </p:nvSpPr>
        <p:spPr>
          <a:xfrm>
            <a:off x="6263640" y="1700784"/>
            <a:ext cx="2377440" cy="45720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Markiert, Projekte, Chat-Verlauf; unten Konto und Plan</a:t>
            </a:r>
            <a:endParaRPr lang="en-US" sz="1050" dirty="0"/>
          </a:p>
        </p:txBody>
      </p:sp>
      <p:sp>
        <p:nvSpPr>
          <p:cNvPr id="29" name="Shape 27"/>
          <p:cNvSpPr/>
          <p:nvPr/>
        </p:nvSpPr>
        <p:spPr>
          <a:xfrm>
            <a:off x="5806440" y="2267712"/>
            <a:ext cx="329184" cy="329184"/>
          </a:xfrm>
          <a:prstGeom prst="ellipse">
            <a:avLst/>
          </a:prstGeom>
          <a:solidFill>
            <a:srgbClr val="FDEEE3"/>
          </a:solidFill>
          <a:ln w="6350">
            <a:solidFill>
              <a:srgbClr val="FDEEE3"/>
            </a:solidFill>
            <a:prstDash val="solid"/>
          </a:ln>
        </p:spPr>
        <p:txBody>
          <a:bodyPr/>
          <a:lstStyle/>
          <a:p>
            <a:endParaRPr lang="de-DE"/>
          </a:p>
        </p:txBody>
      </p:sp>
      <p:sp>
        <p:nvSpPr>
          <p:cNvPr id="30" name="Text 28"/>
          <p:cNvSpPr/>
          <p:nvPr/>
        </p:nvSpPr>
        <p:spPr>
          <a:xfrm>
            <a:off x="5806440" y="2256739"/>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2</a:t>
            </a:r>
            <a:endParaRPr lang="en-US" sz="1200" dirty="0"/>
          </a:p>
        </p:txBody>
      </p:sp>
      <p:sp>
        <p:nvSpPr>
          <p:cNvPr id="31" name="Text 29"/>
          <p:cNvSpPr/>
          <p:nvPr/>
        </p:nvSpPr>
        <p:spPr>
          <a:xfrm>
            <a:off x="6263640" y="2212848"/>
            <a:ext cx="2377440" cy="256032"/>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Modus-Umschalter</a:t>
            </a:r>
            <a:endParaRPr lang="en-US" sz="1250" dirty="0"/>
          </a:p>
        </p:txBody>
      </p:sp>
      <p:sp>
        <p:nvSpPr>
          <p:cNvPr id="32" name="Text 30"/>
          <p:cNvSpPr/>
          <p:nvPr/>
        </p:nvSpPr>
        <p:spPr>
          <a:xfrm>
            <a:off x="6263640" y="2450592"/>
            <a:ext cx="2377440" cy="45720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Chat | Work | Code - die drei Arbeitsmodi</a:t>
            </a:r>
            <a:endParaRPr lang="en-US" sz="1050" dirty="0"/>
          </a:p>
        </p:txBody>
      </p:sp>
      <p:sp>
        <p:nvSpPr>
          <p:cNvPr id="33" name="Shape 31"/>
          <p:cNvSpPr/>
          <p:nvPr/>
        </p:nvSpPr>
        <p:spPr>
          <a:xfrm>
            <a:off x="5806440" y="3017520"/>
            <a:ext cx="329184" cy="329184"/>
          </a:xfrm>
          <a:prstGeom prst="ellipse">
            <a:avLst/>
          </a:prstGeom>
          <a:solidFill>
            <a:srgbClr val="FDEEE3"/>
          </a:solidFill>
          <a:ln w="6350">
            <a:solidFill>
              <a:srgbClr val="FDEEE3"/>
            </a:solidFill>
            <a:prstDash val="solid"/>
          </a:ln>
        </p:spPr>
        <p:txBody>
          <a:bodyPr/>
          <a:lstStyle/>
          <a:p>
            <a:endParaRPr lang="de-DE"/>
          </a:p>
        </p:txBody>
      </p:sp>
      <p:sp>
        <p:nvSpPr>
          <p:cNvPr id="34" name="Text 32"/>
          <p:cNvSpPr/>
          <p:nvPr/>
        </p:nvSpPr>
        <p:spPr>
          <a:xfrm>
            <a:off x="5806440" y="3006547"/>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3</a:t>
            </a:r>
            <a:endParaRPr lang="en-US" sz="1200" dirty="0"/>
          </a:p>
        </p:txBody>
      </p:sp>
      <p:sp>
        <p:nvSpPr>
          <p:cNvPr id="35" name="Text 33"/>
          <p:cNvSpPr/>
          <p:nvPr/>
        </p:nvSpPr>
        <p:spPr>
          <a:xfrm>
            <a:off x="6263640" y="2962656"/>
            <a:ext cx="2377440" cy="256032"/>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Zentrales Eingabefeld</a:t>
            </a:r>
            <a:endParaRPr lang="en-US" sz="1250" dirty="0"/>
          </a:p>
        </p:txBody>
      </p:sp>
      <p:sp>
        <p:nvSpPr>
          <p:cNvPr id="36" name="Text 34"/>
          <p:cNvSpPr/>
          <p:nvPr/>
        </p:nvSpPr>
        <p:spPr>
          <a:xfrm>
            <a:off x="6263640" y="3200400"/>
            <a:ext cx="2377440" cy="45720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Hier beginnt jede Aufgabe - in natürlicher Sprache</a:t>
            </a:r>
            <a:endParaRPr lang="en-US" sz="1050" dirty="0"/>
          </a:p>
        </p:txBody>
      </p:sp>
      <p:sp>
        <p:nvSpPr>
          <p:cNvPr id="37" name="Shape 35"/>
          <p:cNvSpPr/>
          <p:nvPr/>
        </p:nvSpPr>
        <p:spPr>
          <a:xfrm>
            <a:off x="5806440" y="3767328"/>
            <a:ext cx="329184" cy="329184"/>
          </a:xfrm>
          <a:prstGeom prst="ellipse">
            <a:avLst/>
          </a:prstGeom>
          <a:solidFill>
            <a:srgbClr val="FDEEE3"/>
          </a:solidFill>
          <a:ln w="6350">
            <a:solidFill>
              <a:srgbClr val="FDEEE3"/>
            </a:solidFill>
            <a:prstDash val="solid"/>
          </a:ln>
        </p:spPr>
        <p:txBody>
          <a:bodyPr/>
          <a:lstStyle/>
          <a:p>
            <a:endParaRPr lang="de-DE"/>
          </a:p>
        </p:txBody>
      </p:sp>
      <p:sp>
        <p:nvSpPr>
          <p:cNvPr id="38" name="Text 36"/>
          <p:cNvSpPr/>
          <p:nvPr/>
        </p:nvSpPr>
        <p:spPr>
          <a:xfrm>
            <a:off x="5806440" y="3756355"/>
            <a:ext cx="329184" cy="329184"/>
          </a:xfrm>
          <a:prstGeom prst="rect">
            <a:avLst/>
          </a:prstGeom>
          <a:noFill/>
          <a:ln/>
        </p:spPr>
        <p:txBody>
          <a:bodyPr wrap="square" lIns="0" tIns="0" rIns="0" bIns="0" rtlCol="0" anchor="ctr"/>
          <a:lstStyle/>
          <a:p>
            <a:pPr marL="0" indent="0" algn="ctr">
              <a:buNone/>
            </a:pPr>
            <a:r>
              <a:rPr lang="en-US" sz="1200" b="1" dirty="0">
                <a:solidFill>
                  <a:srgbClr val="E8590C"/>
                </a:solidFill>
                <a:latin typeface="Arial" pitchFamily="34" charset="0"/>
                <a:ea typeface="Arial" pitchFamily="34" charset="-122"/>
                <a:cs typeface="Arial" pitchFamily="34" charset="-120"/>
              </a:rPr>
              <a:t>4</a:t>
            </a:r>
            <a:endParaRPr lang="en-US" sz="1200" dirty="0"/>
          </a:p>
        </p:txBody>
      </p:sp>
      <p:sp>
        <p:nvSpPr>
          <p:cNvPr id="39" name="Text 37"/>
          <p:cNvSpPr/>
          <p:nvPr/>
        </p:nvSpPr>
        <p:spPr>
          <a:xfrm>
            <a:off x="6263640" y="3712464"/>
            <a:ext cx="2377440" cy="256032"/>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Logo oben links</a:t>
            </a:r>
            <a:endParaRPr lang="en-US" sz="1250" dirty="0"/>
          </a:p>
        </p:txBody>
      </p:sp>
      <p:sp>
        <p:nvSpPr>
          <p:cNvPr id="40" name="Text 38"/>
          <p:cNvSpPr/>
          <p:nvPr/>
        </p:nvSpPr>
        <p:spPr>
          <a:xfrm>
            <a:off x="6263640" y="3950208"/>
            <a:ext cx="2377440" cy="45720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Wechsel zwischen Vibe, Studio, Docs und Admin</a:t>
            </a:r>
            <a:endParaRPr lang="en-US" sz="1050" dirty="0"/>
          </a:p>
        </p:txBody>
      </p:sp>
      <p:sp>
        <p:nvSpPr>
          <p:cNvPr id="42" name="Text 39"/>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43" name="Text 40"/>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2</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500" fill="hold"/>
                                        <p:tgtEl>
                                          <p:spTgt spid="26"/>
                                        </p:tgtEl>
                                        <p:attrNameLst>
                                          <p:attrName>ppt_x</p:attrName>
                                        </p:attrNameLst>
                                      </p:cBhvr>
                                      <p:tavLst>
                                        <p:tav tm="0">
                                          <p:val>
                                            <p:strVal val="#ppt_x"/>
                                          </p:val>
                                        </p:tav>
                                        <p:tav tm="100000">
                                          <p:val>
                                            <p:strVal val="#ppt_x"/>
                                          </p:val>
                                        </p:tav>
                                      </p:tavLst>
                                    </p:anim>
                                    <p:anim calcmode="lin" valueType="num">
                                      <p:cBhvr additive="base">
                                        <p:cTn id="12" dur="500" fill="hold"/>
                                        <p:tgtEl>
                                          <p:spTgt spid="2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additive="base">
                                        <p:cTn id="15" dur="500" fill="hold"/>
                                        <p:tgtEl>
                                          <p:spTgt spid="27"/>
                                        </p:tgtEl>
                                        <p:attrNameLst>
                                          <p:attrName>ppt_x</p:attrName>
                                        </p:attrNameLst>
                                      </p:cBhvr>
                                      <p:tavLst>
                                        <p:tav tm="0">
                                          <p:val>
                                            <p:strVal val="#ppt_x"/>
                                          </p:val>
                                        </p:tav>
                                        <p:tav tm="100000">
                                          <p:val>
                                            <p:strVal val="#ppt_x"/>
                                          </p:val>
                                        </p:tav>
                                      </p:tavLst>
                                    </p:anim>
                                    <p:anim calcmode="lin" valueType="num">
                                      <p:cBhvr additive="base">
                                        <p:cTn id="16" dur="500" fill="hold"/>
                                        <p:tgtEl>
                                          <p:spTgt spid="2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additive="base">
                                        <p:cTn id="51" dur="500" fill="hold"/>
                                        <p:tgtEl>
                                          <p:spTgt spid="24"/>
                                        </p:tgtEl>
                                        <p:attrNameLst>
                                          <p:attrName>ppt_x</p:attrName>
                                        </p:attrNameLst>
                                      </p:cBhvr>
                                      <p:tavLst>
                                        <p:tav tm="0">
                                          <p:val>
                                            <p:strVal val="#ppt_x"/>
                                          </p:val>
                                        </p:tav>
                                        <p:tav tm="100000">
                                          <p:val>
                                            <p:strVal val="#ppt_x"/>
                                          </p:val>
                                        </p:tav>
                                      </p:tavLst>
                                    </p:anim>
                                    <p:anim calcmode="lin" valueType="num">
                                      <p:cBhvr additive="base">
                                        <p:cTn id="5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 calcmode="lin" valueType="num">
                                      <p:cBhvr additive="base">
                                        <p:cTn id="57" dur="500" fill="hold"/>
                                        <p:tgtEl>
                                          <p:spTgt spid="29"/>
                                        </p:tgtEl>
                                        <p:attrNameLst>
                                          <p:attrName>ppt_x</p:attrName>
                                        </p:attrNameLst>
                                      </p:cBhvr>
                                      <p:tavLst>
                                        <p:tav tm="0">
                                          <p:val>
                                            <p:strVal val="#ppt_x"/>
                                          </p:val>
                                        </p:tav>
                                        <p:tav tm="100000">
                                          <p:val>
                                            <p:strVal val="#ppt_x"/>
                                          </p:val>
                                        </p:tav>
                                      </p:tavLst>
                                    </p:anim>
                                    <p:anim calcmode="lin" valueType="num">
                                      <p:cBhvr additive="base">
                                        <p:cTn id="58" dur="500" fill="hold"/>
                                        <p:tgtEl>
                                          <p:spTgt spid="29"/>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30"/>
                                        </p:tgtEl>
                                        <p:attrNameLst>
                                          <p:attrName>style.visibility</p:attrName>
                                        </p:attrNameLst>
                                      </p:cBhvr>
                                      <p:to>
                                        <p:strVal val="visible"/>
                                      </p:to>
                                    </p:set>
                                    <p:anim calcmode="lin" valueType="num">
                                      <p:cBhvr additive="base">
                                        <p:cTn id="61" dur="500" fill="hold"/>
                                        <p:tgtEl>
                                          <p:spTgt spid="30"/>
                                        </p:tgtEl>
                                        <p:attrNameLst>
                                          <p:attrName>ppt_x</p:attrName>
                                        </p:attrNameLst>
                                      </p:cBhvr>
                                      <p:tavLst>
                                        <p:tav tm="0">
                                          <p:val>
                                            <p:strVal val="#ppt_x"/>
                                          </p:val>
                                        </p:tav>
                                        <p:tav tm="100000">
                                          <p:val>
                                            <p:strVal val="#ppt_x"/>
                                          </p:val>
                                        </p:tav>
                                      </p:tavLst>
                                    </p:anim>
                                    <p:anim calcmode="lin" valueType="num">
                                      <p:cBhvr additive="base">
                                        <p:cTn id="62" dur="500" fill="hold"/>
                                        <p:tgtEl>
                                          <p:spTgt spid="30"/>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anim calcmode="lin" valueType="num">
                                      <p:cBhvr additive="base">
                                        <p:cTn id="65" dur="500" fill="hold"/>
                                        <p:tgtEl>
                                          <p:spTgt spid="31"/>
                                        </p:tgtEl>
                                        <p:attrNameLst>
                                          <p:attrName>ppt_x</p:attrName>
                                        </p:attrNameLst>
                                      </p:cBhvr>
                                      <p:tavLst>
                                        <p:tav tm="0">
                                          <p:val>
                                            <p:strVal val="#ppt_x"/>
                                          </p:val>
                                        </p:tav>
                                        <p:tav tm="100000">
                                          <p:val>
                                            <p:strVal val="#ppt_x"/>
                                          </p:val>
                                        </p:tav>
                                      </p:tavLst>
                                    </p:anim>
                                    <p:anim calcmode="lin" valueType="num">
                                      <p:cBhvr additive="base">
                                        <p:cTn id="66" dur="500" fill="hold"/>
                                        <p:tgtEl>
                                          <p:spTgt spid="31"/>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anim calcmode="lin" valueType="num">
                                      <p:cBhvr additive="base">
                                        <p:cTn id="69" dur="500" fill="hold"/>
                                        <p:tgtEl>
                                          <p:spTgt spid="32"/>
                                        </p:tgtEl>
                                        <p:attrNameLst>
                                          <p:attrName>ppt_x</p:attrName>
                                        </p:attrNameLst>
                                      </p:cBhvr>
                                      <p:tavLst>
                                        <p:tav tm="0">
                                          <p:val>
                                            <p:strVal val="#ppt_x"/>
                                          </p:val>
                                        </p:tav>
                                        <p:tav tm="100000">
                                          <p:val>
                                            <p:strVal val="#ppt_x"/>
                                          </p:val>
                                        </p:tav>
                                      </p:tavLst>
                                    </p:anim>
                                    <p:anim calcmode="lin" valueType="num">
                                      <p:cBhvr additive="base">
                                        <p:cTn id="70" dur="500" fill="hold"/>
                                        <p:tgtEl>
                                          <p:spTgt spid="32"/>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additive="base">
                                        <p:cTn id="73" dur="500" fill="hold"/>
                                        <p:tgtEl>
                                          <p:spTgt spid="9"/>
                                        </p:tgtEl>
                                        <p:attrNameLst>
                                          <p:attrName>ppt_x</p:attrName>
                                        </p:attrNameLst>
                                      </p:cBhvr>
                                      <p:tavLst>
                                        <p:tav tm="0">
                                          <p:val>
                                            <p:strVal val="#ppt_x"/>
                                          </p:val>
                                        </p:tav>
                                        <p:tav tm="100000">
                                          <p:val>
                                            <p:strVal val="#ppt_x"/>
                                          </p:val>
                                        </p:tav>
                                      </p:tavLst>
                                    </p:anim>
                                    <p:anim calcmode="lin" valueType="num">
                                      <p:cBhvr additive="base">
                                        <p:cTn id="74" dur="500" fill="hold"/>
                                        <p:tgtEl>
                                          <p:spTgt spid="9"/>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0"/>
                                        </p:tgtEl>
                                        <p:attrNameLst>
                                          <p:attrName>style.visibility</p:attrName>
                                        </p:attrNameLst>
                                      </p:cBhvr>
                                      <p:to>
                                        <p:strVal val="visible"/>
                                      </p:to>
                                    </p:set>
                                    <p:anim calcmode="lin" valueType="num">
                                      <p:cBhvr additive="base">
                                        <p:cTn id="77" dur="500" fill="hold"/>
                                        <p:tgtEl>
                                          <p:spTgt spid="10"/>
                                        </p:tgtEl>
                                        <p:attrNameLst>
                                          <p:attrName>ppt_x</p:attrName>
                                        </p:attrNameLst>
                                      </p:cBhvr>
                                      <p:tavLst>
                                        <p:tav tm="0">
                                          <p:val>
                                            <p:strVal val="#ppt_x"/>
                                          </p:val>
                                        </p:tav>
                                        <p:tav tm="100000">
                                          <p:val>
                                            <p:strVal val="#ppt_x"/>
                                          </p:val>
                                        </p:tav>
                                      </p:tavLst>
                                    </p:anim>
                                    <p:anim calcmode="lin" valueType="num">
                                      <p:cBhvr additive="base">
                                        <p:cTn id="78" dur="500" fill="hold"/>
                                        <p:tgtEl>
                                          <p:spTgt spid="10"/>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1"/>
                                        </p:tgtEl>
                                        <p:attrNameLst>
                                          <p:attrName>style.visibility</p:attrName>
                                        </p:attrNameLst>
                                      </p:cBhvr>
                                      <p:to>
                                        <p:strVal val="visible"/>
                                      </p:to>
                                    </p:set>
                                    <p:anim calcmode="lin" valueType="num">
                                      <p:cBhvr additive="base">
                                        <p:cTn id="81" dur="500" fill="hold"/>
                                        <p:tgtEl>
                                          <p:spTgt spid="11"/>
                                        </p:tgtEl>
                                        <p:attrNameLst>
                                          <p:attrName>ppt_x</p:attrName>
                                        </p:attrNameLst>
                                      </p:cBhvr>
                                      <p:tavLst>
                                        <p:tav tm="0">
                                          <p:val>
                                            <p:strVal val="#ppt_x"/>
                                          </p:val>
                                        </p:tav>
                                        <p:tav tm="100000">
                                          <p:val>
                                            <p:strVal val="#ppt_x"/>
                                          </p:val>
                                        </p:tav>
                                      </p:tavLst>
                                    </p:anim>
                                    <p:anim calcmode="lin" valueType="num">
                                      <p:cBhvr additive="base">
                                        <p:cTn id="82" dur="500" fill="hold"/>
                                        <p:tgtEl>
                                          <p:spTgt spid="11"/>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
                                        </p:tgtEl>
                                        <p:attrNameLst>
                                          <p:attrName>style.visibility</p:attrName>
                                        </p:attrNameLst>
                                      </p:cBhvr>
                                      <p:to>
                                        <p:strVal val="visible"/>
                                      </p:to>
                                    </p:set>
                                    <p:anim calcmode="lin" valueType="num">
                                      <p:cBhvr additive="base">
                                        <p:cTn id="85" dur="500" fill="hold"/>
                                        <p:tgtEl>
                                          <p:spTgt spid="12"/>
                                        </p:tgtEl>
                                        <p:attrNameLst>
                                          <p:attrName>ppt_x</p:attrName>
                                        </p:attrNameLst>
                                      </p:cBhvr>
                                      <p:tavLst>
                                        <p:tav tm="0">
                                          <p:val>
                                            <p:strVal val="#ppt_x"/>
                                          </p:val>
                                        </p:tav>
                                        <p:tav tm="100000">
                                          <p:val>
                                            <p:strVal val="#ppt_x"/>
                                          </p:val>
                                        </p:tav>
                                      </p:tavLst>
                                    </p:anim>
                                    <p:anim calcmode="lin" valueType="num">
                                      <p:cBhvr additive="base">
                                        <p:cTn id="86" dur="500" fill="hold"/>
                                        <p:tgtEl>
                                          <p:spTgt spid="12"/>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3"/>
                                        </p:tgtEl>
                                        <p:attrNameLst>
                                          <p:attrName>style.visibility</p:attrName>
                                        </p:attrNameLst>
                                      </p:cBhvr>
                                      <p:to>
                                        <p:strVal val="visible"/>
                                      </p:to>
                                    </p:set>
                                    <p:anim calcmode="lin" valueType="num">
                                      <p:cBhvr additive="base">
                                        <p:cTn id="89" dur="500" fill="hold"/>
                                        <p:tgtEl>
                                          <p:spTgt spid="13"/>
                                        </p:tgtEl>
                                        <p:attrNameLst>
                                          <p:attrName>ppt_x</p:attrName>
                                        </p:attrNameLst>
                                      </p:cBhvr>
                                      <p:tavLst>
                                        <p:tav tm="0">
                                          <p:val>
                                            <p:strVal val="#ppt_x"/>
                                          </p:val>
                                        </p:tav>
                                        <p:tav tm="100000">
                                          <p:val>
                                            <p:strVal val="#ppt_x"/>
                                          </p:val>
                                        </p:tav>
                                      </p:tavLst>
                                    </p:anim>
                                    <p:anim calcmode="lin" valueType="num">
                                      <p:cBhvr additive="base">
                                        <p:cTn id="90" dur="500" fill="hold"/>
                                        <p:tgtEl>
                                          <p:spTgt spid="1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9"/>
                                        </p:tgtEl>
                                        <p:attrNameLst>
                                          <p:attrName>style.visibility</p:attrName>
                                        </p:attrNameLst>
                                      </p:cBhvr>
                                      <p:to>
                                        <p:strVal val="visible"/>
                                      </p:to>
                                    </p:set>
                                    <p:anim calcmode="lin" valueType="num">
                                      <p:cBhvr additive="base">
                                        <p:cTn id="93" dur="500" fill="hold"/>
                                        <p:tgtEl>
                                          <p:spTgt spid="19"/>
                                        </p:tgtEl>
                                        <p:attrNameLst>
                                          <p:attrName>ppt_x</p:attrName>
                                        </p:attrNameLst>
                                      </p:cBhvr>
                                      <p:tavLst>
                                        <p:tav tm="0">
                                          <p:val>
                                            <p:strVal val="#ppt_x"/>
                                          </p:val>
                                        </p:tav>
                                        <p:tav tm="100000">
                                          <p:val>
                                            <p:strVal val="#ppt_x"/>
                                          </p:val>
                                        </p:tav>
                                      </p:tavLst>
                                    </p:anim>
                                    <p:anim calcmode="lin" valueType="num">
                                      <p:cBhvr additive="base">
                                        <p:cTn id="94" dur="500" fill="hold"/>
                                        <p:tgtEl>
                                          <p:spTgt spid="19"/>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3"/>
                                        </p:tgtEl>
                                        <p:attrNameLst>
                                          <p:attrName>style.visibility</p:attrName>
                                        </p:attrNameLst>
                                      </p:cBhvr>
                                      <p:to>
                                        <p:strVal val="visible"/>
                                      </p:to>
                                    </p:set>
                                    <p:anim calcmode="lin" valueType="num">
                                      <p:cBhvr additive="base">
                                        <p:cTn id="103" dur="500" fill="hold"/>
                                        <p:tgtEl>
                                          <p:spTgt spid="33"/>
                                        </p:tgtEl>
                                        <p:attrNameLst>
                                          <p:attrName>ppt_x</p:attrName>
                                        </p:attrNameLst>
                                      </p:cBhvr>
                                      <p:tavLst>
                                        <p:tav tm="0">
                                          <p:val>
                                            <p:strVal val="#ppt_x"/>
                                          </p:val>
                                        </p:tav>
                                        <p:tav tm="100000">
                                          <p:val>
                                            <p:strVal val="#ppt_x"/>
                                          </p:val>
                                        </p:tav>
                                      </p:tavLst>
                                    </p:anim>
                                    <p:anim calcmode="lin" valueType="num">
                                      <p:cBhvr additive="base">
                                        <p:cTn id="104" dur="500" fill="hold"/>
                                        <p:tgtEl>
                                          <p:spTgt spid="33"/>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34"/>
                                        </p:tgtEl>
                                        <p:attrNameLst>
                                          <p:attrName>style.visibility</p:attrName>
                                        </p:attrNameLst>
                                      </p:cBhvr>
                                      <p:to>
                                        <p:strVal val="visible"/>
                                      </p:to>
                                    </p:set>
                                    <p:anim calcmode="lin" valueType="num">
                                      <p:cBhvr additive="base">
                                        <p:cTn id="107" dur="500" fill="hold"/>
                                        <p:tgtEl>
                                          <p:spTgt spid="34"/>
                                        </p:tgtEl>
                                        <p:attrNameLst>
                                          <p:attrName>ppt_x</p:attrName>
                                        </p:attrNameLst>
                                      </p:cBhvr>
                                      <p:tavLst>
                                        <p:tav tm="0">
                                          <p:val>
                                            <p:strVal val="#ppt_x"/>
                                          </p:val>
                                        </p:tav>
                                        <p:tav tm="100000">
                                          <p:val>
                                            <p:strVal val="#ppt_x"/>
                                          </p:val>
                                        </p:tav>
                                      </p:tavLst>
                                    </p:anim>
                                    <p:anim calcmode="lin" valueType="num">
                                      <p:cBhvr additive="base">
                                        <p:cTn id="108" dur="500" fill="hold"/>
                                        <p:tgtEl>
                                          <p:spTgt spid="34"/>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35"/>
                                        </p:tgtEl>
                                        <p:attrNameLst>
                                          <p:attrName>style.visibility</p:attrName>
                                        </p:attrNameLst>
                                      </p:cBhvr>
                                      <p:to>
                                        <p:strVal val="visible"/>
                                      </p:to>
                                    </p:set>
                                    <p:anim calcmode="lin" valueType="num">
                                      <p:cBhvr additive="base">
                                        <p:cTn id="111" dur="500" fill="hold"/>
                                        <p:tgtEl>
                                          <p:spTgt spid="35"/>
                                        </p:tgtEl>
                                        <p:attrNameLst>
                                          <p:attrName>ppt_x</p:attrName>
                                        </p:attrNameLst>
                                      </p:cBhvr>
                                      <p:tavLst>
                                        <p:tav tm="0">
                                          <p:val>
                                            <p:strVal val="#ppt_x"/>
                                          </p:val>
                                        </p:tav>
                                        <p:tav tm="100000">
                                          <p:val>
                                            <p:strVal val="#ppt_x"/>
                                          </p:val>
                                        </p:tav>
                                      </p:tavLst>
                                    </p:anim>
                                    <p:anim calcmode="lin" valueType="num">
                                      <p:cBhvr additive="base">
                                        <p:cTn id="112" dur="500" fill="hold"/>
                                        <p:tgtEl>
                                          <p:spTgt spid="35"/>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36"/>
                                        </p:tgtEl>
                                        <p:attrNameLst>
                                          <p:attrName>style.visibility</p:attrName>
                                        </p:attrNameLst>
                                      </p:cBhvr>
                                      <p:to>
                                        <p:strVal val="visible"/>
                                      </p:to>
                                    </p:set>
                                    <p:anim calcmode="lin" valueType="num">
                                      <p:cBhvr additive="base">
                                        <p:cTn id="115" dur="500" fill="hold"/>
                                        <p:tgtEl>
                                          <p:spTgt spid="36"/>
                                        </p:tgtEl>
                                        <p:attrNameLst>
                                          <p:attrName>ppt_x</p:attrName>
                                        </p:attrNameLst>
                                      </p:cBhvr>
                                      <p:tavLst>
                                        <p:tav tm="0">
                                          <p:val>
                                            <p:strVal val="#ppt_x"/>
                                          </p:val>
                                        </p:tav>
                                        <p:tav tm="100000">
                                          <p:val>
                                            <p:strVal val="#ppt_x"/>
                                          </p:val>
                                        </p:tav>
                                      </p:tavLst>
                                    </p:anim>
                                    <p:anim calcmode="lin" valueType="num">
                                      <p:cBhvr additive="base">
                                        <p:cTn id="116" dur="500" fill="hold"/>
                                        <p:tgtEl>
                                          <p:spTgt spid="36"/>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4"/>
                                        </p:tgtEl>
                                        <p:attrNameLst>
                                          <p:attrName>style.visibility</p:attrName>
                                        </p:attrNameLst>
                                      </p:cBhvr>
                                      <p:to>
                                        <p:strVal val="visible"/>
                                      </p:to>
                                    </p:set>
                                    <p:anim calcmode="lin" valueType="num">
                                      <p:cBhvr additive="base">
                                        <p:cTn id="119" dur="500" fill="hold"/>
                                        <p:tgtEl>
                                          <p:spTgt spid="14"/>
                                        </p:tgtEl>
                                        <p:attrNameLst>
                                          <p:attrName>ppt_x</p:attrName>
                                        </p:attrNameLst>
                                      </p:cBhvr>
                                      <p:tavLst>
                                        <p:tav tm="0">
                                          <p:val>
                                            <p:strVal val="#ppt_x"/>
                                          </p:val>
                                        </p:tav>
                                        <p:tav tm="100000">
                                          <p:val>
                                            <p:strVal val="#ppt_x"/>
                                          </p:val>
                                        </p:tav>
                                      </p:tavLst>
                                    </p:anim>
                                    <p:anim calcmode="lin" valueType="num">
                                      <p:cBhvr additive="base">
                                        <p:cTn id="120" dur="500" fill="hold"/>
                                        <p:tgtEl>
                                          <p:spTgt spid="14"/>
                                        </p:tgtEl>
                                        <p:attrNameLst>
                                          <p:attrName>ppt_y</p:attrName>
                                        </p:attrNameLst>
                                      </p:cBhvr>
                                      <p:tavLst>
                                        <p:tav tm="0">
                                          <p:val>
                                            <p:strVal val="1+#ppt_h/2"/>
                                          </p:val>
                                        </p:tav>
                                        <p:tav tm="100000">
                                          <p:val>
                                            <p:strVal val="#ppt_y"/>
                                          </p:val>
                                        </p:tav>
                                      </p:tavLst>
                                    </p:anim>
                                  </p:childTnLst>
                                </p:cTn>
                              </p:par>
                              <p:par>
                                <p:cTn id="121" presetID="2" presetClass="entr" presetSubtype="4" fill="hold" grpId="0" nodeType="withEffect">
                                  <p:stCondLst>
                                    <p:cond delay="0"/>
                                  </p:stCondLst>
                                  <p:childTnLst>
                                    <p:set>
                                      <p:cBhvr>
                                        <p:cTn id="122" dur="1" fill="hold">
                                          <p:stCondLst>
                                            <p:cond delay="0"/>
                                          </p:stCondLst>
                                        </p:cTn>
                                        <p:tgtEl>
                                          <p:spTgt spid="15"/>
                                        </p:tgtEl>
                                        <p:attrNameLst>
                                          <p:attrName>style.visibility</p:attrName>
                                        </p:attrNameLst>
                                      </p:cBhvr>
                                      <p:to>
                                        <p:strVal val="visible"/>
                                      </p:to>
                                    </p:set>
                                    <p:anim calcmode="lin" valueType="num">
                                      <p:cBhvr additive="base">
                                        <p:cTn id="123" dur="500" fill="hold"/>
                                        <p:tgtEl>
                                          <p:spTgt spid="15"/>
                                        </p:tgtEl>
                                        <p:attrNameLst>
                                          <p:attrName>ppt_x</p:attrName>
                                        </p:attrNameLst>
                                      </p:cBhvr>
                                      <p:tavLst>
                                        <p:tav tm="0">
                                          <p:val>
                                            <p:strVal val="#ppt_x"/>
                                          </p:val>
                                        </p:tav>
                                        <p:tav tm="100000">
                                          <p:val>
                                            <p:strVal val="#ppt_x"/>
                                          </p:val>
                                        </p:tav>
                                      </p:tavLst>
                                    </p:anim>
                                    <p:anim calcmode="lin" valueType="num">
                                      <p:cBhvr additive="base">
                                        <p:cTn id="124" dur="500" fill="hold"/>
                                        <p:tgtEl>
                                          <p:spTgt spid="15"/>
                                        </p:tgtEl>
                                        <p:attrNameLst>
                                          <p:attrName>ppt_y</p:attrName>
                                        </p:attrNameLst>
                                      </p:cBhvr>
                                      <p:tavLst>
                                        <p:tav tm="0">
                                          <p:val>
                                            <p:strVal val="1+#ppt_h/2"/>
                                          </p:val>
                                        </p:tav>
                                        <p:tav tm="100000">
                                          <p:val>
                                            <p:strVal val="#ppt_y"/>
                                          </p:val>
                                        </p:tav>
                                      </p:tavLst>
                                    </p:anim>
                                  </p:childTnLst>
                                </p:cTn>
                              </p:par>
                              <p:par>
                                <p:cTn id="125" presetID="2" presetClass="entr" presetSubtype="4" fill="hold" grpId="0" nodeType="withEffect">
                                  <p:stCondLst>
                                    <p:cond delay="0"/>
                                  </p:stCondLst>
                                  <p:childTnLst>
                                    <p:set>
                                      <p:cBhvr>
                                        <p:cTn id="126" dur="1" fill="hold">
                                          <p:stCondLst>
                                            <p:cond delay="0"/>
                                          </p:stCondLst>
                                        </p:cTn>
                                        <p:tgtEl>
                                          <p:spTgt spid="16"/>
                                        </p:tgtEl>
                                        <p:attrNameLst>
                                          <p:attrName>style.visibility</p:attrName>
                                        </p:attrNameLst>
                                      </p:cBhvr>
                                      <p:to>
                                        <p:strVal val="visible"/>
                                      </p:to>
                                    </p:set>
                                    <p:anim calcmode="lin" valueType="num">
                                      <p:cBhvr additive="base">
                                        <p:cTn id="127" dur="500" fill="hold"/>
                                        <p:tgtEl>
                                          <p:spTgt spid="16"/>
                                        </p:tgtEl>
                                        <p:attrNameLst>
                                          <p:attrName>ppt_x</p:attrName>
                                        </p:attrNameLst>
                                      </p:cBhvr>
                                      <p:tavLst>
                                        <p:tav tm="0">
                                          <p:val>
                                            <p:strVal val="#ppt_x"/>
                                          </p:val>
                                        </p:tav>
                                        <p:tav tm="100000">
                                          <p:val>
                                            <p:strVal val="#ppt_x"/>
                                          </p:val>
                                        </p:tav>
                                      </p:tavLst>
                                    </p:anim>
                                    <p:anim calcmode="lin" valueType="num">
                                      <p:cBhvr additive="base">
                                        <p:cTn id="128" dur="500" fill="hold"/>
                                        <p:tgtEl>
                                          <p:spTgt spid="16"/>
                                        </p:tgtEl>
                                        <p:attrNameLst>
                                          <p:attrName>ppt_y</p:attrName>
                                        </p:attrNameLst>
                                      </p:cBhvr>
                                      <p:tavLst>
                                        <p:tav tm="0">
                                          <p:val>
                                            <p:strVal val="1+#ppt_h/2"/>
                                          </p:val>
                                        </p:tav>
                                        <p:tav tm="100000">
                                          <p:val>
                                            <p:strVal val="#ppt_y"/>
                                          </p:val>
                                        </p:tav>
                                      </p:tavLst>
                                    </p:anim>
                                  </p:childTnLst>
                                </p:cTn>
                              </p:par>
                              <p:par>
                                <p:cTn id="129" presetID="2" presetClass="entr" presetSubtype="4" fill="hold" grpId="0" nodeType="withEffect">
                                  <p:stCondLst>
                                    <p:cond delay="0"/>
                                  </p:stCondLst>
                                  <p:childTnLst>
                                    <p:set>
                                      <p:cBhvr>
                                        <p:cTn id="130" dur="1" fill="hold">
                                          <p:stCondLst>
                                            <p:cond delay="0"/>
                                          </p:stCondLst>
                                        </p:cTn>
                                        <p:tgtEl>
                                          <p:spTgt spid="21"/>
                                        </p:tgtEl>
                                        <p:attrNameLst>
                                          <p:attrName>style.visibility</p:attrName>
                                        </p:attrNameLst>
                                      </p:cBhvr>
                                      <p:to>
                                        <p:strVal val="visible"/>
                                      </p:to>
                                    </p:set>
                                    <p:anim calcmode="lin" valueType="num">
                                      <p:cBhvr additive="base">
                                        <p:cTn id="131" dur="500" fill="hold"/>
                                        <p:tgtEl>
                                          <p:spTgt spid="21"/>
                                        </p:tgtEl>
                                        <p:attrNameLst>
                                          <p:attrName>ppt_x</p:attrName>
                                        </p:attrNameLst>
                                      </p:cBhvr>
                                      <p:tavLst>
                                        <p:tav tm="0">
                                          <p:val>
                                            <p:strVal val="#ppt_x"/>
                                          </p:val>
                                        </p:tav>
                                        <p:tav tm="100000">
                                          <p:val>
                                            <p:strVal val="#ppt_x"/>
                                          </p:val>
                                        </p:tav>
                                      </p:tavLst>
                                    </p:anim>
                                    <p:anim calcmode="lin" valueType="num">
                                      <p:cBhvr additive="base">
                                        <p:cTn id="132" dur="500" fill="hold"/>
                                        <p:tgtEl>
                                          <p:spTgt spid="21"/>
                                        </p:tgtEl>
                                        <p:attrNameLst>
                                          <p:attrName>ppt_y</p:attrName>
                                        </p:attrNameLst>
                                      </p:cBhvr>
                                      <p:tavLst>
                                        <p:tav tm="0">
                                          <p:val>
                                            <p:strVal val="1+#ppt_h/2"/>
                                          </p:val>
                                        </p:tav>
                                        <p:tav tm="100000">
                                          <p:val>
                                            <p:strVal val="#ppt_y"/>
                                          </p:val>
                                        </p:tav>
                                      </p:tavLst>
                                    </p:anim>
                                  </p:childTnLst>
                                </p:cTn>
                              </p:par>
                              <p:par>
                                <p:cTn id="133" presetID="2" presetClass="entr" presetSubtype="4" fill="hold" grpId="0" nodeType="withEffect">
                                  <p:stCondLst>
                                    <p:cond delay="0"/>
                                  </p:stCondLst>
                                  <p:childTnLst>
                                    <p:set>
                                      <p:cBhvr>
                                        <p:cTn id="134" dur="1" fill="hold">
                                          <p:stCondLst>
                                            <p:cond delay="0"/>
                                          </p:stCondLst>
                                        </p:cTn>
                                        <p:tgtEl>
                                          <p:spTgt spid="22"/>
                                        </p:tgtEl>
                                        <p:attrNameLst>
                                          <p:attrName>style.visibility</p:attrName>
                                        </p:attrNameLst>
                                      </p:cBhvr>
                                      <p:to>
                                        <p:strVal val="visible"/>
                                      </p:to>
                                    </p:set>
                                    <p:anim calcmode="lin" valueType="num">
                                      <p:cBhvr additive="base">
                                        <p:cTn id="135" dur="500" fill="hold"/>
                                        <p:tgtEl>
                                          <p:spTgt spid="22"/>
                                        </p:tgtEl>
                                        <p:attrNameLst>
                                          <p:attrName>ppt_x</p:attrName>
                                        </p:attrNameLst>
                                      </p:cBhvr>
                                      <p:tavLst>
                                        <p:tav tm="0">
                                          <p:val>
                                            <p:strVal val="#ppt_x"/>
                                          </p:val>
                                        </p:tav>
                                        <p:tav tm="100000">
                                          <p:val>
                                            <p:strVal val="#ppt_x"/>
                                          </p:val>
                                        </p:tav>
                                      </p:tavLst>
                                    </p:anim>
                                    <p:anim calcmode="lin" valueType="num">
                                      <p:cBhvr additive="base">
                                        <p:cTn id="13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grpId="0" nodeType="clickEffect">
                                  <p:stCondLst>
                                    <p:cond delay="0"/>
                                  </p:stCondLst>
                                  <p:childTnLst>
                                    <p:set>
                                      <p:cBhvr>
                                        <p:cTn id="140" dur="1" fill="hold">
                                          <p:stCondLst>
                                            <p:cond delay="0"/>
                                          </p:stCondLst>
                                        </p:cTn>
                                        <p:tgtEl>
                                          <p:spTgt spid="37"/>
                                        </p:tgtEl>
                                        <p:attrNameLst>
                                          <p:attrName>style.visibility</p:attrName>
                                        </p:attrNameLst>
                                      </p:cBhvr>
                                      <p:to>
                                        <p:strVal val="visible"/>
                                      </p:to>
                                    </p:set>
                                    <p:anim calcmode="lin" valueType="num">
                                      <p:cBhvr additive="base">
                                        <p:cTn id="141" dur="500" fill="hold"/>
                                        <p:tgtEl>
                                          <p:spTgt spid="37"/>
                                        </p:tgtEl>
                                        <p:attrNameLst>
                                          <p:attrName>ppt_x</p:attrName>
                                        </p:attrNameLst>
                                      </p:cBhvr>
                                      <p:tavLst>
                                        <p:tav tm="0">
                                          <p:val>
                                            <p:strVal val="#ppt_x"/>
                                          </p:val>
                                        </p:tav>
                                        <p:tav tm="100000">
                                          <p:val>
                                            <p:strVal val="#ppt_x"/>
                                          </p:val>
                                        </p:tav>
                                      </p:tavLst>
                                    </p:anim>
                                    <p:anim calcmode="lin" valueType="num">
                                      <p:cBhvr additive="base">
                                        <p:cTn id="142" dur="500" fill="hold"/>
                                        <p:tgtEl>
                                          <p:spTgt spid="37"/>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38"/>
                                        </p:tgtEl>
                                        <p:attrNameLst>
                                          <p:attrName>style.visibility</p:attrName>
                                        </p:attrNameLst>
                                      </p:cBhvr>
                                      <p:to>
                                        <p:strVal val="visible"/>
                                      </p:to>
                                    </p:set>
                                    <p:anim calcmode="lin" valueType="num">
                                      <p:cBhvr additive="base">
                                        <p:cTn id="145" dur="500" fill="hold"/>
                                        <p:tgtEl>
                                          <p:spTgt spid="38"/>
                                        </p:tgtEl>
                                        <p:attrNameLst>
                                          <p:attrName>ppt_x</p:attrName>
                                        </p:attrNameLst>
                                      </p:cBhvr>
                                      <p:tavLst>
                                        <p:tav tm="0">
                                          <p:val>
                                            <p:strVal val="#ppt_x"/>
                                          </p:val>
                                        </p:tav>
                                        <p:tav tm="100000">
                                          <p:val>
                                            <p:strVal val="#ppt_x"/>
                                          </p:val>
                                        </p:tav>
                                      </p:tavLst>
                                    </p:anim>
                                    <p:anim calcmode="lin" valueType="num">
                                      <p:cBhvr additive="base">
                                        <p:cTn id="146" dur="500" fill="hold"/>
                                        <p:tgtEl>
                                          <p:spTgt spid="38"/>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39"/>
                                        </p:tgtEl>
                                        <p:attrNameLst>
                                          <p:attrName>style.visibility</p:attrName>
                                        </p:attrNameLst>
                                      </p:cBhvr>
                                      <p:to>
                                        <p:strVal val="visible"/>
                                      </p:to>
                                    </p:set>
                                    <p:anim calcmode="lin" valueType="num">
                                      <p:cBhvr additive="base">
                                        <p:cTn id="149" dur="500" fill="hold"/>
                                        <p:tgtEl>
                                          <p:spTgt spid="39"/>
                                        </p:tgtEl>
                                        <p:attrNameLst>
                                          <p:attrName>ppt_x</p:attrName>
                                        </p:attrNameLst>
                                      </p:cBhvr>
                                      <p:tavLst>
                                        <p:tav tm="0">
                                          <p:val>
                                            <p:strVal val="#ppt_x"/>
                                          </p:val>
                                        </p:tav>
                                        <p:tav tm="100000">
                                          <p:val>
                                            <p:strVal val="#ppt_x"/>
                                          </p:val>
                                        </p:tav>
                                      </p:tavLst>
                                    </p:anim>
                                    <p:anim calcmode="lin" valueType="num">
                                      <p:cBhvr additive="base">
                                        <p:cTn id="150" dur="500" fill="hold"/>
                                        <p:tgtEl>
                                          <p:spTgt spid="39"/>
                                        </p:tgtEl>
                                        <p:attrNameLst>
                                          <p:attrName>ppt_y</p:attrName>
                                        </p:attrNameLst>
                                      </p:cBhvr>
                                      <p:tavLst>
                                        <p:tav tm="0">
                                          <p:val>
                                            <p:strVal val="1+#ppt_h/2"/>
                                          </p:val>
                                        </p:tav>
                                        <p:tav tm="100000">
                                          <p:val>
                                            <p:strVal val="#ppt_y"/>
                                          </p:val>
                                        </p:tav>
                                      </p:tavLst>
                                    </p:anim>
                                  </p:childTnLst>
                                </p:cTn>
                              </p:par>
                              <p:par>
                                <p:cTn id="151" presetID="2" presetClass="entr" presetSubtype="4" fill="hold" grpId="0" nodeType="withEffect">
                                  <p:stCondLst>
                                    <p:cond delay="0"/>
                                  </p:stCondLst>
                                  <p:childTnLst>
                                    <p:set>
                                      <p:cBhvr>
                                        <p:cTn id="152" dur="1" fill="hold">
                                          <p:stCondLst>
                                            <p:cond delay="0"/>
                                          </p:stCondLst>
                                        </p:cTn>
                                        <p:tgtEl>
                                          <p:spTgt spid="40"/>
                                        </p:tgtEl>
                                        <p:attrNameLst>
                                          <p:attrName>style.visibility</p:attrName>
                                        </p:attrNameLst>
                                      </p:cBhvr>
                                      <p:to>
                                        <p:strVal val="visible"/>
                                      </p:to>
                                    </p:set>
                                    <p:anim calcmode="lin" valueType="num">
                                      <p:cBhvr additive="base">
                                        <p:cTn id="153" dur="500" fill="hold"/>
                                        <p:tgtEl>
                                          <p:spTgt spid="40"/>
                                        </p:tgtEl>
                                        <p:attrNameLst>
                                          <p:attrName>ppt_x</p:attrName>
                                        </p:attrNameLst>
                                      </p:cBhvr>
                                      <p:tavLst>
                                        <p:tav tm="0">
                                          <p:val>
                                            <p:strVal val="#ppt_x"/>
                                          </p:val>
                                        </p:tav>
                                        <p:tav tm="100000">
                                          <p:val>
                                            <p:strVal val="#ppt_x"/>
                                          </p:val>
                                        </p:tav>
                                      </p:tavLst>
                                    </p:anim>
                                    <p:anim calcmode="lin" valueType="num">
                                      <p:cBhvr additive="base">
                                        <p:cTn id="15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ZONE 3</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Das zentrale Eingabefeld</a:t>
            </a:r>
            <a:endParaRPr lang="en-US" sz="2700" dirty="0"/>
          </a:p>
        </p:txBody>
      </p:sp>
      <p:sp>
        <p:nvSpPr>
          <p:cNvPr id="4" name="Text 2"/>
          <p:cNvSpPr/>
          <p:nvPr/>
        </p:nvSpPr>
        <p:spPr>
          <a:xfrm>
            <a:off x="548640" y="1399032"/>
            <a:ext cx="1965960" cy="54864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Natürliche Sprache</a:t>
            </a:r>
            <a:endParaRPr lang="en-US" sz="1300" dirty="0"/>
          </a:p>
        </p:txBody>
      </p:sp>
      <p:sp>
        <p:nvSpPr>
          <p:cNvPr id="5" name="Text 3"/>
          <p:cNvSpPr/>
          <p:nvPr/>
        </p:nvSpPr>
        <p:spPr>
          <a:xfrm>
            <a:off x="2606040" y="1399032"/>
            <a:ext cx="5943600" cy="548640"/>
          </a:xfrm>
          <a:prstGeom prst="rect">
            <a:avLst/>
          </a:prstGeom>
          <a:noFill/>
          <a:ln/>
        </p:spPr>
        <p:txBody>
          <a:bodyPr wrap="square" lIns="0" tIns="0" rIns="0" bIns="0" rtlCol="0" anchor="ctr"/>
          <a:lstStyle/>
          <a:p>
            <a:pPr marL="0" indent="0">
              <a:buNone/>
            </a:pPr>
            <a:r>
              <a:rPr lang="en-US" sz="1250" dirty="0">
                <a:solidFill>
                  <a:srgbClr val="6B6B75"/>
                </a:solidFill>
                <a:latin typeface="Arial" pitchFamily="34" charset="0"/>
                <a:ea typeface="Arial" pitchFamily="34" charset="-122"/>
                <a:cs typeface="Arial" pitchFamily="34" charset="-120"/>
              </a:rPr>
              <a:t>Frage oder Aufgabe einfach hinschreiben - keine Befehle nötig</a:t>
            </a:r>
            <a:endParaRPr lang="en-US" sz="1250" dirty="0"/>
          </a:p>
        </p:txBody>
      </p:sp>
      <p:sp>
        <p:nvSpPr>
          <p:cNvPr id="6" name="Shape 4"/>
          <p:cNvSpPr/>
          <p:nvPr/>
        </p:nvSpPr>
        <p:spPr>
          <a:xfrm>
            <a:off x="548640" y="1984248"/>
            <a:ext cx="8046720" cy="0"/>
          </a:xfrm>
          <a:prstGeom prst="line">
            <a:avLst/>
          </a:prstGeom>
          <a:noFill/>
          <a:ln w="9525">
            <a:solidFill>
              <a:srgbClr val="E4E2DF"/>
            </a:solidFill>
            <a:prstDash val="solid"/>
          </a:ln>
        </p:spPr>
        <p:txBody>
          <a:bodyPr/>
          <a:lstStyle/>
          <a:p>
            <a:endParaRPr lang="de-DE"/>
          </a:p>
        </p:txBody>
      </p:sp>
      <p:sp>
        <p:nvSpPr>
          <p:cNvPr id="7" name="Text 5"/>
          <p:cNvSpPr/>
          <p:nvPr/>
        </p:nvSpPr>
        <p:spPr>
          <a:xfrm>
            <a:off x="548640" y="2020824"/>
            <a:ext cx="1965960" cy="54864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 oder „+“</a:t>
            </a:r>
            <a:endParaRPr lang="en-US" sz="1300" dirty="0"/>
          </a:p>
        </p:txBody>
      </p:sp>
      <p:sp>
        <p:nvSpPr>
          <p:cNvPr id="8" name="Text 6"/>
          <p:cNvSpPr/>
          <p:nvPr/>
        </p:nvSpPr>
        <p:spPr>
          <a:xfrm>
            <a:off x="2606040" y="2020824"/>
            <a:ext cx="5943600" cy="548640"/>
          </a:xfrm>
          <a:prstGeom prst="rect">
            <a:avLst/>
          </a:prstGeom>
          <a:noFill/>
          <a:ln/>
        </p:spPr>
        <p:txBody>
          <a:bodyPr wrap="square" lIns="0" tIns="0" rIns="0" bIns="0" rtlCol="0" anchor="ctr"/>
          <a:lstStyle/>
          <a:p>
            <a:pPr marL="0" indent="0">
              <a:buNone/>
            </a:pPr>
            <a:r>
              <a:rPr lang="en-US" sz="1250" dirty="0">
                <a:solidFill>
                  <a:srgbClr val="6B6B75"/>
                </a:solidFill>
                <a:latin typeface="Arial" pitchFamily="34" charset="0"/>
                <a:ea typeface="Arial" pitchFamily="34" charset="-122"/>
                <a:cs typeface="Arial" pitchFamily="34" charset="-120"/>
              </a:rPr>
              <a:t>Schnellzugriff auf Werkzeuge, Konnektoren und Anhänge</a:t>
            </a:r>
            <a:endParaRPr lang="en-US" sz="1250" dirty="0"/>
          </a:p>
        </p:txBody>
      </p:sp>
      <p:sp>
        <p:nvSpPr>
          <p:cNvPr id="9" name="Shape 7"/>
          <p:cNvSpPr/>
          <p:nvPr/>
        </p:nvSpPr>
        <p:spPr>
          <a:xfrm>
            <a:off x="548640" y="2606040"/>
            <a:ext cx="8046720" cy="0"/>
          </a:xfrm>
          <a:prstGeom prst="line">
            <a:avLst/>
          </a:prstGeom>
          <a:noFill/>
          <a:ln w="9525">
            <a:solidFill>
              <a:srgbClr val="E4E2DF"/>
            </a:solidFill>
            <a:prstDash val="solid"/>
          </a:ln>
        </p:spPr>
        <p:txBody>
          <a:bodyPr/>
          <a:lstStyle/>
          <a:p>
            <a:endParaRPr lang="de-DE"/>
          </a:p>
        </p:txBody>
      </p:sp>
      <p:sp>
        <p:nvSpPr>
          <p:cNvPr id="10" name="Text 8"/>
          <p:cNvSpPr/>
          <p:nvPr/>
        </p:nvSpPr>
        <p:spPr>
          <a:xfrm>
            <a:off x="548640" y="2642616"/>
            <a:ext cx="1965960" cy="54864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Mikrofon</a:t>
            </a:r>
            <a:endParaRPr lang="en-US" sz="1300" dirty="0"/>
          </a:p>
        </p:txBody>
      </p:sp>
      <p:sp>
        <p:nvSpPr>
          <p:cNvPr id="11" name="Text 9"/>
          <p:cNvSpPr/>
          <p:nvPr/>
        </p:nvSpPr>
        <p:spPr>
          <a:xfrm>
            <a:off x="2606040" y="2642616"/>
            <a:ext cx="5943600" cy="548640"/>
          </a:xfrm>
          <a:prstGeom prst="rect">
            <a:avLst/>
          </a:prstGeom>
          <a:noFill/>
          <a:ln/>
        </p:spPr>
        <p:txBody>
          <a:bodyPr wrap="square" lIns="0" tIns="0" rIns="0" bIns="0" rtlCol="0" anchor="ctr"/>
          <a:lstStyle/>
          <a:p>
            <a:pPr marL="0" indent="0">
              <a:buNone/>
            </a:pPr>
            <a:r>
              <a:rPr lang="en-US" sz="1250" dirty="0">
                <a:solidFill>
                  <a:srgbClr val="6B6B75"/>
                </a:solidFill>
                <a:latin typeface="Arial" pitchFamily="34" charset="0"/>
                <a:ea typeface="Arial" pitchFamily="34" charset="-122"/>
                <a:cs typeface="Arial" pitchFamily="34" charset="-120"/>
              </a:rPr>
              <a:t>Spracheingabe über Mistrals eigenes Modell Voxtral</a:t>
            </a:r>
            <a:endParaRPr lang="en-US" sz="1250" dirty="0"/>
          </a:p>
        </p:txBody>
      </p:sp>
      <p:sp>
        <p:nvSpPr>
          <p:cNvPr id="12" name="Shape 10"/>
          <p:cNvSpPr/>
          <p:nvPr/>
        </p:nvSpPr>
        <p:spPr>
          <a:xfrm>
            <a:off x="548640" y="3227832"/>
            <a:ext cx="8046720" cy="0"/>
          </a:xfrm>
          <a:prstGeom prst="line">
            <a:avLst/>
          </a:prstGeom>
          <a:noFill/>
          <a:ln w="9525">
            <a:solidFill>
              <a:srgbClr val="E4E2DF"/>
            </a:solidFill>
            <a:prstDash val="solid"/>
          </a:ln>
        </p:spPr>
        <p:txBody>
          <a:bodyPr/>
          <a:lstStyle/>
          <a:p>
            <a:endParaRPr lang="de-DE"/>
          </a:p>
        </p:txBody>
      </p:sp>
      <p:sp>
        <p:nvSpPr>
          <p:cNvPr id="13" name="Text 11"/>
          <p:cNvSpPr/>
          <p:nvPr/>
        </p:nvSpPr>
        <p:spPr>
          <a:xfrm>
            <a:off x="548640" y="3264408"/>
            <a:ext cx="1965960" cy="54864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Symbol oben rechts</a:t>
            </a:r>
            <a:endParaRPr lang="en-US" sz="1300" dirty="0"/>
          </a:p>
        </p:txBody>
      </p:sp>
      <p:sp>
        <p:nvSpPr>
          <p:cNvPr id="14" name="Text 12"/>
          <p:cNvSpPr/>
          <p:nvPr/>
        </p:nvSpPr>
        <p:spPr>
          <a:xfrm>
            <a:off x="2606040" y="3264408"/>
            <a:ext cx="5943600" cy="548640"/>
          </a:xfrm>
          <a:prstGeom prst="rect">
            <a:avLst/>
          </a:prstGeom>
          <a:noFill/>
          <a:ln/>
        </p:spPr>
        <p:txBody>
          <a:bodyPr wrap="square" lIns="0" tIns="0" rIns="0" bIns="0" rtlCol="0" anchor="ctr"/>
          <a:lstStyle/>
          <a:p>
            <a:pPr marL="0" indent="0">
              <a:buNone/>
            </a:pPr>
            <a:r>
              <a:rPr lang="en-US" sz="1250" dirty="0">
                <a:solidFill>
                  <a:srgbClr val="6B6B75"/>
                </a:solidFill>
                <a:latin typeface="Arial" pitchFamily="34" charset="0"/>
                <a:ea typeface="Arial" pitchFamily="34" charset="-122"/>
                <a:cs typeface="Arial" pitchFamily="34" charset="-120"/>
              </a:rPr>
              <a:t>Vertraulicher Chat - bleibt lokal, nicht im Verlauf (No-Telemetry, Pro)</a:t>
            </a:r>
            <a:endParaRPr lang="en-US" sz="1250" dirty="0"/>
          </a:p>
        </p:txBody>
      </p:sp>
      <p:sp>
        <p:nvSpPr>
          <p:cNvPr id="15" name="Shape 13"/>
          <p:cNvSpPr/>
          <p:nvPr/>
        </p:nvSpPr>
        <p:spPr>
          <a:xfrm>
            <a:off x="548640" y="3849624"/>
            <a:ext cx="8046720" cy="0"/>
          </a:xfrm>
          <a:prstGeom prst="line">
            <a:avLst/>
          </a:prstGeom>
          <a:noFill/>
          <a:ln w="9525">
            <a:solidFill>
              <a:srgbClr val="E4E2DF"/>
            </a:solidFill>
            <a:prstDash val="solid"/>
          </a:ln>
        </p:spPr>
        <p:txBody>
          <a:bodyPr/>
          <a:lstStyle/>
          <a:p>
            <a:endParaRPr lang="de-DE"/>
          </a:p>
        </p:txBody>
      </p:sp>
      <p:sp>
        <p:nvSpPr>
          <p:cNvPr id="16" name="Text 14"/>
          <p:cNvSpPr/>
          <p:nvPr/>
        </p:nvSpPr>
        <p:spPr>
          <a:xfrm>
            <a:off x="548640" y="3886200"/>
            <a:ext cx="1965960" cy="54864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Antwortmodus</a:t>
            </a:r>
            <a:endParaRPr lang="en-US" sz="1300" dirty="0"/>
          </a:p>
        </p:txBody>
      </p:sp>
      <p:sp>
        <p:nvSpPr>
          <p:cNvPr id="17" name="Text 15"/>
          <p:cNvSpPr/>
          <p:nvPr/>
        </p:nvSpPr>
        <p:spPr>
          <a:xfrm>
            <a:off x="2606040" y="3886200"/>
            <a:ext cx="5943600" cy="548640"/>
          </a:xfrm>
          <a:prstGeom prst="rect">
            <a:avLst/>
          </a:prstGeom>
          <a:noFill/>
          <a:ln/>
        </p:spPr>
        <p:txBody>
          <a:bodyPr wrap="square" lIns="0" tIns="0" rIns="0" bIns="0" rtlCol="0" anchor="ctr"/>
          <a:lstStyle/>
          <a:p>
            <a:pPr marL="0" indent="0">
              <a:buNone/>
            </a:pPr>
            <a:r>
              <a:rPr lang="en-US" sz="1250" dirty="0">
                <a:solidFill>
                  <a:srgbClr val="6B6B75"/>
                </a:solidFill>
                <a:latin typeface="Arial" pitchFamily="34" charset="0"/>
                <a:ea typeface="Arial" pitchFamily="34" charset="-122"/>
                <a:cs typeface="Arial" pitchFamily="34" charset="-120"/>
              </a:rPr>
              <a:t>Umschaltbar: Schnell ↔ Denken ↔ Recherche</a:t>
            </a:r>
            <a:endParaRPr lang="en-US" sz="1250" dirty="0"/>
          </a:p>
        </p:txBody>
      </p:sp>
      <p:sp>
        <p:nvSpPr>
          <p:cNvPr id="19" name="Text 16"/>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0" name="Text 17"/>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3</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WERKZEUGE IM CHAT</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Vier Werkzeuge für den Alltag</a:t>
            </a:r>
            <a:endParaRPr lang="en-US" sz="2700" dirty="0"/>
          </a:p>
        </p:txBody>
      </p:sp>
      <p:sp>
        <p:nvSpPr>
          <p:cNvPr id="4" name="Shape 2"/>
          <p:cNvSpPr/>
          <p:nvPr/>
        </p:nvSpPr>
        <p:spPr>
          <a:xfrm>
            <a:off x="548640" y="1353312"/>
            <a:ext cx="3931920" cy="1444752"/>
          </a:xfrm>
          <a:prstGeom prst="roundRect">
            <a:avLst>
              <a:gd name="adj" fmla="val 3797"/>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Shape 3"/>
          <p:cNvSpPr/>
          <p:nvPr/>
        </p:nvSpPr>
        <p:spPr>
          <a:xfrm>
            <a:off x="768096" y="1572768"/>
            <a:ext cx="365760" cy="365760"/>
          </a:xfrm>
          <a:prstGeom prst="ellipse">
            <a:avLst/>
          </a:prstGeom>
          <a:solidFill>
            <a:srgbClr val="FDEEE3"/>
          </a:solidFill>
          <a:ln w="6350">
            <a:solidFill>
              <a:srgbClr val="FDEEE3"/>
            </a:solidFill>
            <a:prstDash val="solid"/>
          </a:ln>
        </p:spPr>
        <p:txBody>
          <a:bodyPr/>
          <a:lstStyle/>
          <a:p>
            <a:endParaRPr lang="de-DE"/>
          </a:p>
        </p:txBody>
      </p:sp>
      <p:sp>
        <p:nvSpPr>
          <p:cNvPr id="6" name="Text 4"/>
          <p:cNvSpPr/>
          <p:nvPr/>
        </p:nvSpPr>
        <p:spPr>
          <a:xfrm>
            <a:off x="768096" y="1561795"/>
            <a:ext cx="365760" cy="365760"/>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1</a:t>
            </a:r>
            <a:endParaRPr lang="en-US" sz="1400" dirty="0"/>
          </a:p>
        </p:txBody>
      </p:sp>
      <p:sp>
        <p:nvSpPr>
          <p:cNvPr id="7" name="Text 5"/>
          <p:cNvSpPr/>
          <p:nvPr/>
        </p:nvSpPr>
        <p:spPr>
          <a:xfrm>
            <a:off x="1280160" y="1536192"/>
            <a:ext cx="3017520" cy="2743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Code-Interpreter</a:t>
            </a:r>
            <a:endParaRPr lang="en-US" sz="1350" dirty="0"/>
          </a:p>
        </p:txBody>
      </p:sp>
      <p:sp>
        <p:nvSpPr>
          <p:cNvPr id="8" name="Text 6"/>
          <p:cNvSpPr/>
          <p:nvPr/>
        </p:nvSpPr>
        <p:spPr>
          <a:xfrm>
            <a:off x="1280160" y="1828800"/>
            <a:ext cx="3017520" cy="45720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Rechnet und analysiert Daten im Hintergrund</a:t>
            </a:r>
            <a:endParaRPr lang="en-US" sz="1100" dirty="0"/>
          </a:p>
        </p:txBody>
      </p:sp>
      <p:sp>
        <p:nvSpPr>
          <p:cNvPr id="9" name="Text 7"/>
          <p:cNvSpPr/>
          <p:nvPr/>
        </p:nvSpPr>
        <p:spPr>
          <a:xfrm>
            <a:off x="1280160" y="2340864"/>
            <a:ext cx="3017520" cy="384048"/>
          </a:xfrm>
          <a:prstGeom prst="rect">
            <a:avLst/>
          </a:prstGeom>
          <a:noFill/>
          <a:ln/>
        </p:spPr>
        <p:txBody>
          <a:bodyPr wrap="square" lIns="0" tIns="0" rIns="0" bIns="0" rtlCol="0" anchor="ctr"/>
          <a:lstStyle/>
          <a:p>
            <a:pPr marL="0" indent="0">
              <a:buNone/>
            </a:pPr>
            <a:r>
              <a:rPr lang="en-US" sz="1050" i="1" dirty="0">
                <a:solidFill>
                  <a:srgbClr val="E8590C"/>
                </a:solidFill>
                <a:latin typeface="Arial" pitchFamily="34" charset="0"/>
                <a:ea typeface="Arial" pitchFamily="34" charset="-122"/>
                <a:cs typeface="Arial" pitchFamily="34" charset="-120"/>
              </a:rPr>
              <a:t>TBC: Feedbackbögen auswerten, Diagramm erhalten</a:t>
            </a:r>
            <a:endParaRPr lang="en-US" sz="1050" dirty="0"/>
          </a:p>
        </p:txBody>
      </p:sp>
      <p:sp>
        <p:nvSpPr>
          <p:cNvPr id="10" name="Shape 8"/>
          <p:cNvSpPr/>
          <p:nvPr/>
        </p:nvSpPr>
        <p:spPr>
          <a:xfrm>
            <a:off x="4736592" y="1353312"/>
            <a:ext cx="3931920" cy="1444752"/>
          </a:xfrm>
          <a:prstGeom prst="roundRect">
            <a:avLst>
              <a:gd name="adj" fmla="val 3797"/>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1" name="Shape 9"/>
          <p:cNvSpPr/>
          <p:nvPr/>
        </p:nvSpPr>
        <p:spPr>
          <a:xfrm>
            <a:off x="4956048" y="1572768"/>
            <a:ext cx="365760" cy="365760"/>
          </a:xfrm>
          <a:prstGeom prst="ellipse">
            <a:avLst/>
          </a:prstGeom>
          <a:solidFill>
            <a:srgbClr val="FDEEE3"/>
          </a:solidFill>
          <a:ln w="6350">
            <a:solidFill>
              <a:srgbClr val="FDEEE3"/>
            </a:solidFill>
            <a:prstDash val="solid"/>
          </a:ln>
        </p:spPr>
        <p:txBody>
          <a:bodyPr/>
          <a:lstStyle/>
          <a:p>
            <a:endParaRPr lang="de-DE"/>
          </a:p>
        </p:txBody>
      </p:sp>
      <p:sp>
        <p:nvSpPr>
          <p:cNvPr id="12" name="Text 10"/>
          <p:cNvSpPr/>
          <p:nvPr/>
        </p:nvSpPr>
        <p:spPr>
          <a:xfrm>
            <a:off x="4956048" y="1561795"/>
            <a:ext cx="365760" cy="365760"/>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2</a:t>
            </a:r>
            <a:endParaRPr lang="en-US" sz="1400" dirty="0"/>
          </a:p>
        </p:txBody>
      </p:sp>
      <p:sp>
        <p:nvSpPr>
          <p:cNvPr id="13" name="Text 11"/>
          <p:cNvSpPr/>
          <p:nvPr/>
        </p:nvSpPr>
        <p:spPr>
          <a:xfrm>
            <a:off x="5468112" y="1536192"/>
            <a:ext cx="3017520" cy="2743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Bildgenerierung</a:t>
            </a:r>
            <a:endParaRPr lang="en-US" sz="1350" dirty="0"/>
          </a:p>
        </p:txBody>
      </p:sp>
      <p:sp>
        <p:nvSpPr>
          <p:cNvPr id="14" name="Text 12"/>
          <p:cNvSpPr/>
          <p:nvPr/>
        </p:nvSpPr>
        <p:spPr>
          <a:xfrm>
            <a:off x="5468112" y="1828800"/>
            <a:ext cx="3017520" cy="45720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Bilder aus Textbeschreibung (Modell: Flux)</a:t>
            </a:r>
            <a:endParaRPr lang="en-US" sz="1100" dirty="0"/>
          </a:p>
        </p:txBody>
      </p:sp>
      <p:sp>
        <p:nvSpPr>
          <p:cNvPr id="15" name="Text 13"/>
          <p:cNvSpPr/>
          <p:nvPr/>
        </p:nvSpPr>
        <p:spPr>
          <a:xfrm>
            <a:off x="5468112" y="2340864"/>
            <a:ext cx="3017520" cy="384048"/>
          </a:xfrm>
          <a:prstGeom prst="rect">
            <a:avLst/>
          </a:prstGeom>
          <a:noFill/>
          <a:ln/>
        </p:spPr>
        <p:txBody>
          <a:bodyPr wrap="square" lIns="0" tIns="0" rIns="0" bIns="0" rtlCol="0" anchor="ctr"/>
          <a:lstStyle/>
          <a:p>
            <a:pPr marL="0" indent="0">
              <a:buNone/>
            </a:pPr>
            <a:r>
              <a:rPr lang="en-US" sz="1050" i="1" dirty="0">
                <a:solidFill>
                  <a:srgbClr val="E8590C"/>
                </a:solidFill>
                <a:latin typeface="Arial" pitchFamily="34" charset="0"/>
                <a:ea typeface="Arial" pitchFamily="34" charset="-122"/>
                <a:cs typeface="Arial" pitchFamily="34" charset="-120"/>
              </a:rPr>
              <a:t>TBC: Illustrationen für Folien und LinkedIn-Posts</a:t>
            </a:r>
            <a:endParaRPr lang="en-US" sz="1050" dirty="0"/>
          </a:p>
        </p:txBody>
      </p:sp>
      <p:sp>
        <p:nvSpPr>
          <p:cNvPr id="16" name="Shape 14"/>
          <p:cNvSpPr/>
          <p:nvPr/>
        </p:nvSpPr>
        <p:spPr>
          <a:xfrm>
            <a:off x="548640" y="3054096"/>
            <a:ext cx="3931920" cy="1444752"/>
          </a:xfrm>
          <a:prstGeom prst="roundRect">
            <a:avLst>
              <a:gd name="adj" fmla="val 3797"/>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7" name="Shape 15"/>
          <p:cNvSpPr/>
          <p:nvPr/>
        </p:nvSpPr>
        <p:spPr>
          <a:xfrm>
            <a:off x="768096" y="3273552"/>
            <a:ext cx="365760" cy="365760"/>
          </a:xfrm>
          <a:prstGeom prst="ellipse">
            <a:avLst/>
          </a:prstGeom>
          <a:solidFill>
            <a:srgbClr val="FDEEE3"/>
          </a:solidFill>
          <a:ln w="6350">
            <a:solidFill>
              <a:srgbClr val="FDEEE3"/>
            </a:solidFill>
            <a:prstDash val="solid"/>
          </a:ln>
        </p:spPr>
        <p:txBody>
          <a:bodyPr/>
          <a:lstStyle/>
          <a:p>
            <a:endParaRPr lang="de-DE"/>
          </a:p>
        </p:txBody>
      </p:sp>
      <p:sp>
        <p:nvSpPr>
          <p:cNvPr id="18" name="Text 16"/>
          <p:cNvSpPr/>
          <p:nvPr/>
        </p:nvSpPr>
        <p:spPr>
          <a:xfrm>
            <a:off x="768096" y="3262579"/>
            <a:ext cx="365760" cy="365760"/>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3</a:t>
            </a:r>
            <a:endParaRPr lang="en-US" sz="1400" dirty="0"/>
          </a:p>
        </p:txBody>
      </p:sp>
      <p:sp>
        <p:nvSpPr>
          <p:cNvPr id="19" name="Text 17"/>
          <p:cNvSpPr/>
          <p:nvPr/>
        </p:nvSpPr>
        <p:spPr>
          <a:xfrm>
            <a:off x="1280160" y="3236976"/>
            <a:ext cx="3017520" cy="2743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Leinwand (Canvas) · Pro</a:t>
            </a:r>
            <a:endParaRPr lang="en-US" sz="1350" dirty="0"/>
          </a:p>
        </p:txBody>
      </p:sp>
      <p:sp>
        <p:nvSpPr>
          <p:cNvPr id="20" name="Text 18"/>
          <p:cNvSpPr/>
          <p:nvPr/>
        </p:nvSpPr>
        <p:spPr>
          <a:xfrm>
            <a:off x="1280160" y="3529584"/>
            <a:ext cx="3017520" cy="45720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Dokumente iterativ mit der KI verfeinern</a:t>
            </a:r>
            <a:endParaRPr lang="en-US" sz="1100" dirty="0"/>
          </a:p>
        </p:txBody>
      </p:sp>
      <p:sp>
        <p:nvSpPr>
          <p:cNvPr id="21" name="Text 19"/>
          <p:cNvSpPr/>
          <p:nvPr/>
        </p:nvSpPr>
        <p:spPr>
          <a:xfrm>
            <a:off x="1280160" y="4041648"/>
            <a:ext cx="3017520" cy="384048"/>
          </a:xfrm>
          <a:prstGeom prst="rect">
            <a:avLst/>
          </a:prstGeom>
          <a:noFill/>
          <a:ln/>
        </p:spPr>
        <p:txBody>
          <a:bodyPr wrap="square" lIns="0" tIns="0" rIns="0" bIns="0" rtlCol="0" anchor="ctr"/>
          <a:lstStyle/>
          <a:p>
            <a:pPr marL="0" indent="0">
              <a:buNone/>
            </a:pPr>
            <a:r>
              <a:rPr lang="en-US" sz="1050" i="1" dirty="0">
                <a:solidFill>
                  <a:srgbClr val="E8590C"/>
                </a:solidFill>
                <a:latin typeface="Arial" pitchFamily="34" charset="0"/>
                <a:ea typeface="Arial" pitchFamily="34" charset="-122"/>
                <a:cs typeface="Arial" pitchFamily="34" charset="-120"/>
              </a:rPr>
              <a:t>TBC: Handout oder Checkliste Schritt für Schritt</a:t>
            </a:r>
            <a:endParaRPr lang="en-US" sz="1050" dirty="0"/>
          </a:p>
        </p:txBody>
      </p:sp>
      <p:sp>
        <p:nvSpPr>
          <p:cNvPr id="22" name="Shape 20"/>
          <p:cNvSpPr/>
          <p:nvPr/>
        </p:nvSpPr>
        <p:spPr>
          <a:xfrm>
            <a:off x="4736592" y="3054096"/>
            <a:ext cx="3931920" cy="1444752"/>
          </a:xfrm>
          <a:prstGeom prst="roundRect">
            <a:avLst>
              <a:gd name="adj" fmla="val 3797"/>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23" name="Shape 21"/>
          <p:cNvSpPr/>
          <p:nvPr/>
        </p:nvSpPr>
        <p:spPr>
          <a:xfrm>
            <a:off x="4956048" y="3273552"/>
            <a:ext cx="365760" cy="365760"/>
          </a:xfrm>
          <a:prstGeom prst="ellipse">
            <a:avLst/>
          </a:prstGeom>
          <a:solidFill>
            <a:srgbClr val="FDEEE3"/>
          </a:solidFill>
          <a:ln w="6350">
            <a:solidFill>
              <a:srgbClr val="FDEEE3"/>
            </a:solidFill>
            <a:prstDash val="solid"/>
          </a:ln>
        </p:spPr>
        <p:txBody>
          <a:bodyPr/>
          <a:lstStyle/>
          <a:p>
            <a:endParaRPr lang="de-DE"/>
          </a:p>
        </p:txBody>
      </p:sp>
      <p:sp>
        <p:nvSpPr>
          <p:cNvPr id="24" name="Text 22"/>
          <p:cNvSpPr/>
          <p:nvPr/>
        </p:nvSpPr>
        <p:spPr>
          <a:xfrm>
            <a:off x="4956048" y="3262579"/>
            <a:ext cx="365760" cy="365760"/>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4</a:t>
            </a:r>
            <a:endParaRPr lang="en-US" sz="1400" dirty="0"/>
          </a:p>
        </p:txBody>
      </p:sp>
      <p:sp>
        <p:nvSpPr>
          <p:cNvPr id="25" name="Text 23"/>
          <p:cNvSpPr/>
          <p:nvPr/>
        </p:nvSpPr>
        <p:spPr>
          <a:xfrm>
            <a:off x="5468112" y="3236976"/>
            <a:ext cx="3017520" cy="2743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Websuche</a:t>
            </a:r>
            <a:endParaRPr lang="en-US" sz="1350" dirty="0"/>
          </a:p>
        </p:txBody>
      </p:sp>
      <p:sp>
        <p:nvSpPr>
          <p:cNvPr id="26" name="Text 24"/>
          <p:cNvSpPr/>
          <p:nvPr/>
        </p:nvSpPr>
        <p:spPr>
          <a:xfrm>
            <a:off x="5468112" y="3529584"/>
            <a:ext cx="3017520" cy="45720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Aktuelle Informationen mit Quellenangaben</a:t>
            </a:r>
            <a:endParaRPr lang="en-US" sz="1100" dirty="0"/>
          </a:p>
        </p:txBody>
      </p:sp>
      <p:sp>
        <p:nvSpPr>
          <p:cNvPr id="27" name="Text 25"/>
          <p:cNvSpPr/>
          <p:nvPr/>
        </p:nvSpPr>
        <p:spPr>
          <a:xfrm>
            <a:off x="5468112" y="4041648"/>
            <a:ext cx="3017520" cy="384048"/>
          </a:xfrm>
          <a:prstGeom prst="rect">
            <a:avLst/>
          </a:prstGeom>
          <a:noFill/>
          <a:ln/>
        </p:spPr>
        <p:txBody>
          <a:bodyPr wrap="square" lIns="0" tIns="0" rIns="0" bIns="0" rtlCol="0" anchor="ctr"/>
          <a:lstStyle/>
          <a:p>
            <a:pPr marL="0" indent="0">
              <a:buNone/>
            </a:pPr>
            <a:r>
              <a:rPr lang="en-US" sz="1050" i="1" dirty="0">
                <a:solidFill>
                  <a:srgbClr val="E8590C"/>
                </a:solidFill>
                <a:latin typeface="Arial" pitchFamily="34" charset="0"/>
                <a:ea typeface="Arial" pitchFamily="34" charset="-122"/>
                <a:cs typeface="Arial" pitchFamily="34" charset="-120"/>
              </a:rPr>
              <a:t>TBC: Studien und Zahlen für den Vortrag belegen</a:t>
            </a:r>
            <a:endParaRPr lang="en-US" sz="1050" dirty="0"/>
          </a:p>
        </p:txBody>
      </p:sp>
      <p:sp>
        <p:nvSpPr>
          <p:cNvPr id="29" name="Text 26"/>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30" name="Text 27"/>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4</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ppt_x"/>
                                          </p:val>
                                        </p:tav>
                                        <p:tav tm="100000">
                                          <p:val>
                                            <p:strVal val="#ppt_x"/>
                                          </p:val>
                                        </p:tav>
                                      </p:tavLst>
                                    </p:anim>
                                    <p:anim calcmode="lin" valueType="num">
                                      <p:cBhvr additive="base">
                                        <p:cTn id="5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9"/>
                                        </p:tgtEl>
                                        <p:attrNameLst>
                                          <p:attrName>style.visibility</p:attrName>
                                        </p:attrNameLst>
                                      </p:cBhvr>
                                      <p:to>
                                        <p:strVal val="visible"/>
                                      </p:to>
                                    </p:set>
                                    <p:anim calcmode="lin" valueType="num">
                                      <p:cBhvr additive="base">
                                        <p:cTn id="71" dur="500" fill="hold"/>
                                        <p:tgtEl>
                                          <p:spTgt spid="19"/>
                                        </p:tgtEl>
                                        <p:attrNameLst>
                                          <p:attrName>ppt_x</p:attrName>
                                        </p:attrNameLst>
                                      </p:cBhvr>
                                      <p:tavLst>
                                        <p:tav tm="0">
                                          <p:val>
                                            <p:strVal val="#ppt_x"/>
                                          </p:val>
                                        </p:tav>
                                        <p:tav tm="100000">
                                          <p:val>
                                            <p:strVal val="#ppt_x"/>
                                          </p:val>
                                        </p:tav>
                                      </p:tavLst>
                                    </p:anim>
                                    <p:anim calcmode="lin" valueType="num">
                                      <p:cBhvr additive="base">
                                        <p:cTn id="72" dur="500" fill="hold"/>
                                        <p:tgtEl>
                                          <p:spTgt spid="19"/>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1"/>
                                        </p:tgtEl>
                                        <p:attrNameLst>
                                          <p:attrName>style.visibility</p:attrName>
                                        </p:attrNameLst>
                                      </p:cBhvr>
                                      <p:to>
                                        <p:strVal val="visible"/>
                                      </p:to>
                                    </p:set>
                                    <p:anim calcmode="lin" valueType="num">
                                      <p:cBhvr additive="base">
                                        <p:cTn id="79" dur="500" fill="hold"/>
                                        <p:tgtEl>
                                          <p:spTgt spid="21"/>
                                        </p:tgtEl>
                                        <p:attrNameLst>
                                          <p:attrName>ppt_x</p:attrName>
                                        </p:attrNameLst>
                                      </p:cBhvr>
                                      <p:tavLst>
                                        <p:tav tm="0">
                                          <p:val>
                                            <p:strVal val="#ppt_x"/>
                                          </p:val>
                                        </p:tav>
                                        <p:tav tm="100000">
                                          <p:val>
                                            <p:strVal val="#ppt_x"/>
                                          </p:val>
                                        </p:tav>
                                      </p:tavLst>
                                    </p:anim>
                                    <p:anim calcmode="lin" valueType="num">
                                      <p:cBhvr additive="base">
                                        <p:cTn id="8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anim calcmode="lin" valueType="num">
                                      <p:cBhvr additive="base">
                                        <p:cTn id="85" dur="500" fill="hold"/>
                                        <p:tgtEl>
                                          <p:spTgt spid="22"/>
                                        </p:tgtEl>
                                        <p:attrNameLst>
                                          <p:attrName>ppt_x</p:attrName>
                                        </p:attrNameLst>
                                      </p:cBhvr>
                                      <p:tavLst>
                                        <p:tav tm="0">
                                          <p:val>
                                            <p:strVal val="#ppt_x"/>
                                          </p:val>
                                        </p:tav>
                                        <p:tav tm="100000">
                                          <p:val>
                                            <p:strVal val="#ppt_x"/>
                                          </p:val>
                                        </p:tav>
                                      </p:tavLst>
                                    </p:anim>
                                    <p:anim calcmode="lin" valueType="num">
                                      <p:cBhvr additive="base">
                                        <p:cTn id="86" dur="500" fill="hold"/>
                                        <p:tgtEl>
                                          <p:spTgt spid="22"/>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additive="base">
                                        <p:cTn id="89" dur="500" fill="hold"/>
                                        <p:tgtEl>
                                          <p:spTgt spid="23"/>
                                        </p:tgtEl>
                                        <p:attrNameLst>
                                          <p:attrName>ppt_x</p:attrName>
                                        </p:attrNameLst>
                                      </p:cBhvr>
                                      <p:tavLst>
                                        <p:tav tm="0">
                                          <p:val>
                                            <p:strVal val="#ppt_x"/>
                                          </p:val>
                                        </p:tav>
                                        <p:tav tm="100000">
                                          <p:val>
                                            <p:strVal val="#ppt_x"/>
                                          </p:val>
                                        </p:tav>
                                      </p:tavLst>
                                    </p:anim>
                                    <p:anim calcmode="lin" valueType="num">
                                      <p:cBhvr additive="base">
                                        <p:cTn id="90" dur="500" fill="hold"/>
                                        <p:tgtEl>
                                          <p:spTgt spid="2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24"/>
                                        </p:tgtEl>
                                        <p:attrNameLst>
                                          <p:attrName>style.visibility</p:attrName>
                                        </p:attrNameLst>
                                      </p:cBhvr>
                                      <p:to>
                                        <p:strVal val="visible"/>
                                      </p:to>
                                    </p:set>
                                    <p:anim calcmode="lin" valueType="num">
                                      <p:cBhvr additive="base">
                                        <p:cTn id="93" dur="500" fill="hold"/>
                                        <p:tgtEl>
                                          <p:spTgt spid="24"/>
                                        </p:tgtEl>
                                        <p:attrNameLst>
                                          <p:attrName>ppt_x</p:attrName>
                                        </p:attrNameLst>
                                      </p:cBhvr>
                                      <p:tavLst>
                                        <p:tav tm="0">
                                          <p:val>
                                            <p:strVal val="#ppt_x"/>
                                          </p:val>
                                        </p:tav>
                                        <p:tav tm="100000">
                                          <p:val>
                                            <p:strVal val="#ppt_x"/>
                                          </p:val>
                                        </p:tav>
                                      </p:tavLst>
                                    </p:anim>
                                    <p:anim calcmode="lin" valueType="num">
                                      <p:cBhvr additive="base">
                                        <p:cTn id="94" dur="500" fill="hold"/>
                                        <p:tgtEl>
                                          <p:spTgt spid="24"/>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25"/>
                                        </p:tgtEl>
                                        <p:attrNameLst>
                                          <p:attrName>style.visibility</p:attrName>
                                        </p:attrNameLst>
                                      </p:cBhvr>
                                      <p:to>
                                        <p:strVal val="visible"/>
                                      </p:to>
                                    </p:set>
                                    <p:anim calcmode="lin" valueType="num">
                                      <p:cBhvr additive="base">
                                        <p:cTn id="97" dur="500" fill="hold"/>
                                        <p:tgtEl>
                                          <p:spTgt spid="25"/>
                                        </p:tgtEl>
                                        <p:attrNameLst>
                                          <p:attrName>ppt_x</p:attrName>
                                        </p:attrNameLst>
                                      </p:cBhvr>
                                      <p:tavLst>
                                        <p:tav tm="0">
                                          <p:val>
                                            <p:strVal val="#ppt_x"/>
                                          </p:val>
                                        </p:tav>
                                        <p:tav tm="100000">
                                          <p:val>
                                            <p:strVal val="#ppt_x"/>
                                          </p:val>
                                        </p:tav>
                                      </p:tavLst>
                                    </p:anim>
                                    <p:anim calcmode="lin" valueType="num">
                                      <p:cBhvr additive="base">
                                        <p:cTn id="98" dur="500" fill="hold"/>
                                        <p:tgtEl>
                                          <p:spTgt spid="25"/>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26"/>
                                        </p:tgtEl>
                                        <p:attrNameLst>
                                          <p:attrName>style.visibility</p:attrName>
                                        </p:attrNameLst>
                                      </p:cBhvr>
                                      <p:to>
                                        <p:strVal val="visible"/>
                                      </p:to>
                                    </p:set>
                                    <p:anim calcmode="lin" valueType="num">
                                      <p:cBhvr additive="base">
                                        <p:cTn id="101" dur="500" fill="hold"/>
                                        <p:tgtEl>
                                          <p:spTgt spid="26"/>
                                        </p:tgtEl>
                                        <p:attrNameLst>
                                          <p:attrName>ppt_x</p:attrName>
                                        </p:attrNameLst>
                                      </p:cBhvr>
                                      <p:tavLst>
                                        <p:tav tm="0">
                                          <p:val>
                                            <p:strVal val="#ppt_x"/>
                                          </p:val>
                                        </p:tav>
                                        <p:tav tm="100000">
                                          <p:val>
                                            <p:strVal val="#ppt_x"/>
                                          </p:val>
                                        </p:tav>
                                      </p:tavLst>
                                    </p:anim>
                                    <p:anim calcmode="lin" valueType="num">
                                      <p:cBhvr additive="base">
                                        <p:cTn id="102" dur="500" fill="hold"/>
                                        <p:tgtEl>
                                          <p:spTgt spid="26"/>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27"/>
                                        </p:tgtEl>
                                        <p:attrNameLst>
                                          <p:attrName>style.visibility</p:attrName>
                                        </p:attrNameLst>
                                      </p:cBhvr>
                                      <p:to>
                                        <p:strVal val="visible"/>
                                      </p:to>
                                    </p:set>
                                    <p:anim calcmode="lin" valueType="num">
                                      <p:cBhvr additive="base">
                                        <p:cTn id="105" dur="500" fill="hold"/>
                                        <p:tgtEl>
                                          <p:spTgt spid="27"/>
                                        </p:tgtEl>
                                        <p:attrNameLst>
                                          <p:attrName>ppt_x</p:attrName>
                                        </p:attrNameLst>
                                      </p:cBhvr>
                                      <p:tavLst>
                                        <p:tav tm="0">
                                          <p:val>
                                            <p:strVal val="#ppt_x"/>
                                          </p:val>
                                        </p:tav>
                                        <p:tav tm="100000">
                                          <p:val>
                                            <p:strVal val="#ppt_x"/>
                                          </p:val>
                                        </p:tav>
                                      </p:tavLst>
                                    </p:anim>
                                    <p:anim calcmode="lin" valueType="num">
                                      <p:cBhvr additive="base">
                                        <p:cTn id="10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ZONE 1</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Die linke Seitenleiste</a:t>
            </a:r>
            <a:endParaRPr lang="en-US" sz="2700" dirty="0"/>
          </a:p>
        </p:txBody>
      </p:sp>
      <p:sp>
        <p:nvSpPr>
          <p:cNvPr id="4" name="Shape 2"/>
          <p:cNvSpPr/>
          <p:nvPr/>
        </p:nvSpPr>
        <p:spPr>
          <a:xfrm>
            <a:off x="548640" y="1426464"/>
            <a:ext cx="365760" cy="365760"/>
          </a:xfrm>
          <a:prstGeom prst="ellipse">
            <a:avLst/>
          </a:prstGeom>
          <a:solidFill>
            <a:srgbClr val="FDEEE3"/>
          </a:solidFill>
          <a:ln w="6350">
            <a:solidFill>
              <a:srgbClr val="FDEEE3"/>
            </a:solidFill>
            <a:prstDash val="solid"/>
          </a:ln>
        </p:spPr>
        <p:txBody>
          <a:bodyPr/>
          <a:lstStyle/>
          <a:p>
            <a:endParaRPr lang="de-DE"/>
          </a:p>
        </p:txBody>
      </p:sp>
      <p:sp>
        <p:nvSpPr>
          <p:cNvPr id="5" name="Text 3"/>
          <p:cNvSpPr/>
          <p:nvPr/>
        </p:nvSpPr>
        <p:spPr>
          <a:xfrm>
            <a:off x="548640" y="1415491"/>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1</a:t>
            </a:r>
            <a:endParaRPr lang="en-US" sz="1300" dirty="0"/>
          </a:p>
        </p:txBody>
      </p:sp>
      <p:sp>
        <p:nvSpPr>
          <p:cNvPr id="6" name="Text 4"/>
          <p:cNvSpPr/>
          <p:nvPr/>
        </p:nvSpPr>
        <p:spPr>
          <a:xfrm>
            <a:off x="1097280" y="1389888"/>
            <a:ext cx="23774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Markiert</a:t>
            </a:r>
            <a:endParaRPr lang="en-US" sz="1350" dirty="0"/>
          </a:p>
        </p:txBody>
      </p:sp>
      <p:sp>
        <p:nvSpPr>
          <p:cNvPr id="7" name="Text 5"/>
          <p:cNvSpPr/>
          <p:nvPr/>
        </p:nvSpPr>
        <p:spPr>
          <a:xfrm>
            <a:off x="1097280" y="1645920"/>
            <a:ext cx="4937760" cy="36576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Wichtige Chats anheften - immer griffbereit</a:t>
            </a:r>
            <a:endParaRPr lang="en-US" sz="1150" dirty="0"/>
          </a:p>
        </p:txBody>
      </p:sp>
      <p:sp>
        <p:nvSpPr>
          <p:cNvPr id="8" name="Shape 6"/>
          <p:cNvSpPr/>
          <p:nvPr/>
        </p:nvSpPr>
        <p:spPr>
          <a:xfrm>
            <a:off x="548640" y="2084832"/>
            <a:ext cx="365760" cy="365760"/>
          </a:xfrm>
          <a:prstGeom prst="ellipse">
            <a:avLst/>
          </a:prstGeom>
          <a:solidFill>
            <a:srgbClr val="FDEEE3"/>
          </a:solidFill>
          <a:ln w="6350">
            <a:solidFill>
              <a:srgbClr val="FDEEE3"/>
            </a:solidFill>
            <a:prstDash val="solid"/>
          </a:ln>
        </p:spPr>
        <p:txBody>
          <a:bodyPr/>
          <a:lstStyle/>
          <a:p>
            <a:endParaRPr lang="de-DE"/>
          </a:p>
        </p:txBody>
      </p:sp>
      <p:sp>
        <p:nvSpPr>
          <p:cNvPr id="9" name="Text 7"/>
          <p:cNvSpPr/>
          <p:nvPr/>
        </p:nvSpPr>
        <p:spPr>
          <a:xfrm>
            <a:off x="548640" y="2073859"/>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2</a:t>
            </a:r>
            <a:endParaRPr lang="en-US" sz="1300" dirty="0"/>
          </a:p>
        </p:txBody>
      </p:sp>
      <p:sp>
        <p:nvSpPr>
          <p:cNvPr id="10" name="Text 8"/>
          <p:cNvSpPr/>
          <p:nvPr/>
        </p:nvSpPr>
        <p:spPr>
          <a:xfrm>
            <a:off x="1097280" y="2048256"/>
            <a:ext cx="23774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Projekte</a:t>
            </a:r>
            <a:endParaRPr lang="en-US" sz="1350" dirty="0"/>
          </a:p>
        </p:txBody>
      </p:sp>
      <p:sp>
        <p:nvSpPr>
          <p:cNvPr id="11" name="Text 9"/>
          <p:cNvSpPr/>
          <p:nvPr/>
        </p:nvSpPr>
        <p:spPr>
          <a:xfrm>
            <a:off x="1097280" y="2304288"/>
            <a:ext cx="4937760" cy="36576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Chats und Dateien zu einem Thema bündeln, z. B. „KIWS Vibe“</a:t>
            </a:r>
            <a:endParaRPr lang="en-US" sz="1150" dirty="0"/>
          </a:p>
        </p:txBody>
      </p:sp>
      <p:sp>
        <p:nvSpPr>
          <p:cNvPr id="12" name="Shape 10"/>
          <p:cNvSpPr/>
          <p:nvPr/>
        </p:nvSpPr>
        <p:spPr>
          <a:xfrm>
            <a:off x="548640" y="2743200"/>
            <a:ext cx="365760" cy="365760"/>
          </a:xfrm>
          <a:prstGeom prst="ellipse">
            <a:avLst/>
          </a:prstGeom>
          <a:solidFill>
            <a:srgbClr val="FDEEE3"/>
          </a:solidFill>
          <a:ln w="6350">
            <a:solidFill>
              <a:srgbClr val="FDEEE3"/>
            </a:solidFill>
            <a:prstDash val="solid"/>
          </a:ln>
        </p:spPr>
        <p:txBody>
          <a:bodyPr/>
          <a:lstStyle/>
          <a:p>
            <a:endParaRPr lang="de-DE"/>
          </a:p>
        </p:txBody>
      </p:sp>
      <p:sp>
        <p:nvSpPr>
          <p:cNvPr id="13" name="Text 11"/>
          <p:cNvSpPr/>
          <p:nvPr/>
        </p:nvSpPr>
        <p:spPr>
          <a:xfrm>
            <a:off x="548640" y="2732227"/>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3</a:t>
            </a:r>
            <a:endParaRPr lang="en-US" sz="1300" dirty="0"/>
          </a:p>
        </p:txBody>
      </p:sp>
      <p:sp>
        <p:nvSpPr>
          <p:cNvPr id="14" name="Text 12"/>
          <p:cNvSpPr/>
          <p:nvPr/>
        </p:nvSpPr>
        <p:spPr>
          <a:xfrm>
            <a:off x="1097280" y="2706624"/>
            <a:ext cx="23774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Chats</a:t>
            </a:r>
            <a:endParaRPr lang="en-US" sz="1350" dirty="0"/>
          </a:p>
        </p:txBody>
      </p:sp>
      <p:sp>
        <p:nvSpPr>
          <p:cNvPr id="15" name="Text 13"/>
          <p:cNvSpPr/>
          <p:nvPr/>
        </p:nvSpPr>
        <p:spPr>
          <a:xfrm>
            <a:off x="1097280" y="2962656"/>
            <a:ext cx="4937760" cy="36576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Der komplette Gesprächsverlauf</a:t>
            </a:r>
            <a:endParaRPr lang="en-US" sz="1150" dirty="0"/>
          </a:p>
        </p:txBody>
      </p:sp>
      <p:sp>
        <p:nvSpPr>
          <p:cNvPr id="16" name="Shape 14"/>
          <p:cNvSpPr/>
          <p:nvPr/>
        </p:nvSpPr>
        <p:spPr>
          <a:xfrm>
            <a:off x="548640" y="3401568"/>
            <a:ext cx="365760" cy="365760"/>
          </a:xfrm>
          <a:prstGeom prst="ellipse">
            <a:avLst/>
          </a:prstGeom>
          <a:solidFill>
            <a:srgbClr val="FDEEE3"/>
          </a:solidFill>
          <a:ln w="6350">
            <a:solidFill>
              <a:srgbClr val="FDEEE3"/>
            </a:solidFill>
            <a:prstDash val="solid"/>
          </a:ln>
        </p:spPr>
        <p:txBody>
          <a:bodyPr/>
          <a:lstStyle/>
          <a:p>
            <a:endParaRPr lang="de-DE"/>
          </a:p>
        </p:txBody>
      </p:sp>
      <p:sp>
        <p:nvSpPr>
          <p:cNvPr id="17" name="Text 15"/>
          <p:cNvSpPr/>
          <p:nvPr/>
        </p:nvSpPr>
        <p:spPr>
          <a:xfrm>
            <a:off x="548640" y="3390595"/>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4</a:t>
            </a:r>
            <a:endParaRPr lang="en-US" sz="1300" dirty="0"/>
          </a:p>
        </p:txBody>
      </p:sp>
      <p:sp>
        <p:nvSpPr>
          <p:cNvPr id="18" name="Text 16"/>
          <p:cNvSpPr/>
          <p:nvPr/>
        </p:nvSpPr>
        <p:spPr>
          <a:xfrm>
            <a:off x="1097280" y="3364992"/>
            <a:ext cx="23774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Unten: Konto &amp; Plan</a:t>
            </a:r>
            <a:endParaRPr lang="en-US" sz="1350" dirty="0"/>
          </a:p>
        </p:txBody>
      </p:sp>
      <p:sp>
        <p:nvSpPr>
          <p:cNvPr id="19" name="Text 17"/>
          <p:cNvSpPr/>
          <p:nvPr/>
        </p:nvSpPr>
        <p:spPr>
          <a:xfrm>
            <a:off x="1097280" y="3621024"/>
            <a:ext cx="4937760" cy="36576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Free oder Pro, Upgrade, Einstellungen</a:t>
            </a:r>
            <a:endParaRPr lang="en-US" sz="1150" dirty="0"/>
          </a:p>
        </p:txBody>
      </p:sp>
      <p:sp>
        <p:nvSpPr>
          <p:cNvPr id="20" name="Shape 18"/>
          <p:cNvSpPr/>
          <p:nvPr/>
        </p:nvSpPr>
        <p:spPr>
          <a:xfrm>
            <a:off x="6126480" y="1426464"/>
            <a:ext cx="2487168" cy="2560320"/>
          </a:xfrm>
          <a:prstGeom prst="roundRect">
            <a:avLst>
              <a:gd name="adj" fmla="val 2206"/>
            </a:avLst>
          </a:prstGeom>
          <a:solidFill>
            <a:srgbClr val="FDEEE3"/>
          </a:solidFill>
          <a:ln w="12700">
            <a:solidFill>
              <a:srgbClr val="E4E2DF"/>
            </a:solidFill>
            <a:prstDash val="solid"/>
          </a:ln>
        </p:spPr>
        <p:txBody>
          <a:bodyPr/>
          <a:lstStyle/>
          <a:p>
            <a:endParaRPr lang="de-DE"/>
          </a:p>
        </p:txBody>
      </p:sp>
      <p:sp>
        <p:nvSpPr>
          <p:cNvPr id="21" name="Text 19"/>
          <p:cNvSpPr/>
          <p:nvPr/>
        </p:nvSpPr>
        <p:spPr>
          <a:xfrm>
            <a:off x="6355080" y="1627632"/>
            <a:ext cx="2103120" cy="219456"/>
          </a:xfrm>
          <a:prstGeom prst="rect">
            <a:avLst/>
          </a:prstGeom>
          <a:noFill/>
          <a:ln/>
        </p:spPr>
        <p:txBody>
          <a:bodyPr wrap="square" lIns="0" tIns="0" rIns="0" bIns="0" rtlCol="0" anchor="ctr"/>
          <a:lstStyle/>
          <a:p>
            <a:pPr marL="0" indent="0">
              <a:buNone/>
            </a:pPr>
            <a:r>
              <a:rPr lang="en-US" sz="950" b="1" kern="0" spc="200" dirty="0">
                <a:solidFill>
                  <a:srgbClr val="E8590C"/>
                </a:solidFill>
                <a:latin typeface="Arial" pitchFamily="34" charset="0"/>
                <a:ea typeface="Arial" pitchFamily="34" charset="-122"/>
                <a:cs typeface="Arial" pitchFamily="34" charset="-120"/>
              </a:rPr>
              <a:t>GUT ZU WISSEN</a:t>
            </a:r>
            <a:endParaRPr lang="en-US" sz="950" dirty="0"/>
          </a:p>
        </p:txBody>
      </p:sp>
      <p:sp>
        <p:nvSpPr>
          <p:cNvPr id="22" name="Text 20"/>
          <p:cNvSpPr/>
          <p:nvPr/>
        </p:nvSpPr>
        <p:spPr>
          <a:xfrm>
            <a:off x="6355080" y="1901952"/>
            <a:ext cx="2103120" cy="1920240"/>
          </a:xfrm>
          <a:prstGeom prst="rect">
            <a:avLst/>
          </a:prstGeom>
          <a:noFill/>
          <a:ln/>
        </p:spPr>
        <p:txBody>
          <a:bodyPr wrap="square" lIns="0" tIns="0" rIns="0" bIns="0" rtlCol="0" anchor="ctr"/>
          <a:lstStyle/>
          <a:p>
            <a:pPr marL="0" indent="0">
              <a:buNone/>
            </a:pPr>
            <a:r>
              <a:rPr lang="en-US" sz="1100" dirty="0">
                <a:solidFill>
                  <a:srgbClr val="26262E"/>
                </a:solidFill>
                <a:latin typeface="Arial" pitchFamily="34" charset="0"/>
                <a:ea typeface="Arial" pitchFamily="34" charset="-122"/>
                <a:cs typeface="Arial" pitchFamily="34" charset="-120"/>
              </a:rPr>
              <a:t>Im Free-Plan sind Anzahl und Umfang von Projekten und gespeicherten Chats begrenzt.</a:t>
            </a:r>
            <a:endParaRPr lang="en-US" sz="1100" dirty="0"/>
          </a:p>
          <a:p>
            <a:pPr marL="0" indent="0">
              <a:buNone/>
            </a:pPr>
            <a:endParaRPr lang="en-US" sz="1100" dirty="0"/>
          </a:p>
          <a:p>
            <a:pPr marL="0" indent="0">
              <a:buNone/>
            </a:pPr>
            <a:r>
              <a:rPr lang="en-US" sz="1100" dirty="0">
                <a:solidFill>
                  <a:srgbClr val="26262E"/>
                </a:solidFill>
                <a:latin typeface="Arial" pitchFamily="34" charset="0"/>
                <a:ea typeface="Arial" pitchFamily="34" charset="-122"/>
                <a:cs typeface="Arial" pitchFamily="34" charset="-120"/>
              </a:rPr>
              <a:t>Projekt = Arbeitsraum.</a:t>
            </a:r>
            <a:endParaRPr lang="en-US" sz="1100" dirty="0"/>
          </a:p>
          <a:p>
            <a:pPr marL="0" indent="0">
              <a:buNone/>
            </a:pPr>
            <a:r>
              <a:rPr lang="en-US" sz="1100" dirty="0">
                <a:solidFill>
                  <a:srgbClr val="26262E"/>
                </a:solidFill>
                <a:latin typeface="Arial" pitchFamily="34" charset="0"/>
                <a:ea typeface="Arial" pitchFamily="34" charset="-122"/>
                <a:cs typeface="Arial" pitchFamily="34" charset="-120"/>
              </a:rPr>
              <a:t>Bibliothek = Wissensquelle.</a:t>
            </a:r>
            <a:endParaRPr lang="en-US" sz="1100" dirty="0"/>
          </a:p>
        </p:txBody>
      </p:sp>
      <p:sp>
        <p:nvSpPr>
          <p:cNvPr id="24" name="Text 21"/>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5" name="Text 22"/>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5</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ZONE 4</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Oben links: der Bereichs-Umschalter</a:t>
            </a:r>
            <a:endParaRPr lang="en-US" sz="2700" dirty="0"/>
          </a:p>
        </p:txBody>
      </p:sp>
      <p:sp>
        <p:nvSpPr>
          <p:cNvPr id="4" name="Shape 2"/>
          <p:cNvSpPr/>
          <p:nvPr/>
        </p:nvSpPr>
        <p:spPr>
          <a:xfrm>
            <a:off x="548640" y="1508760"/>
            <a:ext cx="100584" cy="100584"/>
          </a:xfrm>
          <a:prstGeom prst="ellipse">
            <a:avLst/>
          </a:prstGeom>
          <a:solidFill>
            <a:srgbClr val="E8590C"/>
          </a:solidFill>
          <a:ln w="12700">
            <a:solidFill>
              <a:srgbClr val="E8590C"/>
            </a:solidFill>
            <a:prstDash val="solid"/>
          </a:ln>
        </p:spPr>
        <p:txBody>
          <a:bodyPr/>
          <a:lstStyle/>
          <a:p>
            <a:endParaRPr lang="de-DE"/>
          </a:p>
        </p:txBody>
      </p:sp>
      <p:sp>
        <p:nvSpPr>
          <p:cNvPr id="5" name="Text 3"/>
          <p:cNvSpPr/>
          <p:nvPr/>
        </p:nvSpPr>
        <p:spPr>
          <a:xfrm>
            <a:off x="841248" y="1399032"/>
            <a:ext cx="1691640" cy="45720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Vibe</a:t>
            </a:r>
            <a:endParaRPr lang="en-US" sz="1300" dirty="0"/>
          </a:p>
        </p:txBody>
      </p:sp>
      <p:sp>
        <p:nvSpPr>
          <p:cNvPr id="6" name="Text 4"/>
          <p:cNvSpPr/>
          <p:nvPr/>
        </p:nvSpPr>
        <p:spPr>
          <a:xfrm>
            <a:off x="2468880" y="1399032"/>
            <a:ext cx="3657600" cy="45720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Das Endnutzer-Produkt - hier arbeitet ihr (chat.mistral.ai)</a:t>
            </a:r>
            <a:endParaRPr lang="en-US" sz="1150" dirty="0"/>
          </a:p>
        </p:txBody>
      </p:sp>
      <p:sp>
        <p:nvSpPr>
          <p:cNvPr id="7" name="Shape 5"/>
          <p:cNvSpPr/>
          <p:nvPr/>
        </p:nvSpPr>
        <p:spPr>
          <a:xfrm>
            <a:off x="548640" y="2057400"/>
            <a:ext cx="100584" cy="100584"/>
          </a:xfrm>
          <a:prstGeom prst="ellipse">
            <a:avLst/>
          </a:prstGeom>
          <a:solidFill>
            <a:srgbClr val="E8590C"/>
          </a:solidFill>
          <a:ln w="12700">
            <a:solidFill>
              <a:srgbClr val="E8590C"/>
            </a:solidFill>
            <a:prstDash val="solid"/>
          </a:ln>
        </p:spPr>
        <p:txBody>
          <a:bodyPr/>
          <a:lstStyle/>
          <a:p>
            <a:endParaRPr lang="de-DE"/>
          </a:p>
        </p:txBody>
      </p:sp>
      <p:sp>
        <p:nvSpPr>
          <p:cNvPr id="8" name="Text 6"/>
          <p:cNvSpPr/>
          <p:nvPr/>
        </p:nvSpPr>
        <p:spPr>
          <a:xfrm>
            <a:off x="841248" y="1947672"/>
            <a:ext cx="1691640" cy="45720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Studio</a:t>
            </a:r>
            <a:endParaRPr lang="en-US" sz="1300" dirty="0"/>
          </a:p>
        </p:txBody>
      </p:sp>
      <p:sp>
        <p:nvSpPr>
          <p:cNvPr id="9" name="Text 7"/>
          <p:cNvSpPr/>
          <p:nvPr/>
        </p:nvSpPr>
        <p:spPr>
          <a:xfrm>
            <a:off x="2468880" y="1947672"/>
            <a:ext cx="3657600" cy="45720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Entwickler-Konsole für die API (console.mistral.ai)</a:t>
            </a:r>
            <a:endParaRPr lang="en-US" sz="1150" dirty="0"/>
          </a:p>
        </p:txBody>
      </p:sp>
      <p:sp>
        <p:nvSpPr>
          <p:cNvPr id="10" name="Shape 8"/>
          <p:cNvSpPr/>
          <p:nvPr/>
        </p:nvSpPr>
        <p:spPr>
          <a:xfrm>
            <a:off x="548640" y="2606040"/>
            <a:ext cx="100584" cy="100584"/>
          </a:xfrm>
          <a:prstGeom prst="ellipse">
            <a:avLst/>
          </a:prstGeom>
          <a:solidFill>
            <a:srgbClr val="E8590C"/>
          </a:solidFill>
          <a:ln w="12700">
            <a:solidFill>
              <a:srgbClr val="E8590C"/>
            </a:solidFill>
            <a:prstDash val="solid"/>
          </a:ln>
        </p:spPr>
        <p:txBody>
          <a:bodyPr/>
          <a:lstStyle/>
          <a:p>
            <a:endParaRPr lang="de-DE"/>
          </a:p>
        </p:txBody>
      </p:sp>
      <p:sp>
        <p:nvSpPr>
          <p:cNvPr id="11" name="Text 9"/>
          <p:cNvSpPr/>
          <p:nvPr/>
        </p:nvSpPr>
        <p:spPr>
          <a:xfrm>
            <a:off x="841248" y="2496312"/>
            <a:ext cx="1691640" cy="45720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Dokumentation</a:t>
            </a:r>
            <a:endParaRPr lang="en-US" sz="1300" dirty="0"/>
          </a:p>
        </p:txBody>
      </p:sp>
      <p:sp>
        <p:nvSpPr>
          <p:cNvPr id="12" name="Text 10"/>
          <p:cNvSpPr/>
          <p:nvPr/>
        </p:nvSpPr>
        <p:spPr>
          <a:xfrm>
            <a:off x="2468880" y="2496312"/>
            <a:ext cx="3657600" cy="45720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Anleitungen und technische Doku (docs.mistral.ai)</a:t>
            </a:r>
            <a:endParaRPr lang="en-US" sz="1150" dirty="0"/>
          </a:p>
        </p:txBody>
      </p:sp>
      <p:sp>
        <p:nvSpPr>
          <p:cNvPr id="13" name="Shape 11"/>
          <p:cNvSpPr/>
          <p:nvPr/>
        </p:nvSpPr>
        <p:spPr>
          <a:xfrm>
            <a:off x="548640" y="3154680"/>
            <a:ext cx="100584" cy="100584"/>
          </a:xfrm>
          <a:prstGeom prst="ellipse">
            <a:avLst/>
          </a:prstGeom>
          <a:solidFill>
            <a:srgbClr val="E8590C"/>
          </a:solidFill>
          <a:ln w="12700">
            <a:solidFill>
              <a:srgbClr val="E8590C"/>
            </a:solidFill>
            <a:prstDash val="solid"/>
          </a:ln>
        </p:spPr>
        <p:txBody>
          <a:bodyPr/>
          <a:lstStyle/>
          <a:p>
            <a:endParaRPr lang="de-DE"/>
          </a:p>
        </p:txBody>
      </p:sp>
      <p:sp>
        <p:nvSpPr>
          <p:cNvPr id="14" name="Text 12"/>
          <p:cNvSpPr/>
          <p:nvPr/>
        </p:nvSpPr>
        <p:spPr>
          <a:xfrm>
            <a:off x="841248" y="3044952"/>
            <a:ext cx="1691640" cy="457200"/>
          </a:xfrm>
          <a:prstGeom prst="rect">
            <a:avLst/>
          </a:prstGeom>
          <a:noFill/>
          <a:ln/>
        </p:spPr>
        <p:txBody>
          <a:bodyPr wrap="square" lIns="0" tIns="0" rIns="0" bIns="0" rtlCol="0" anchor="ctr"/>
          <a:lstStyle/>
          <a:p>
            <a:pPr marL="0" indent="0">
              <a:buNone/>
            </a:pPr>
            <a:r>
              <a:rPr lang="en-US" sz="1300" b="1" dirty="0">
                <a:solidFill>
                  <a:srgbClr val="26262E"/>
                </a:solidFill>
                <a:latin typeface="Arial" pitchFamily="34" charset="0"/>
                <a:ea typeface="Arial" pitchFamily="34" charset="-122"/>
                <a:cs typeface="Arial" pitchFamily="34" charset="-120"/>
              </a:rPr>
              <a:t>Admin</a:t>
            </a:r>
            <a:endParaRPr lang="en-US" sz="1300" dirty="0"/>
          </a:p>
        </p:txBody>
      </p:sp>
      <p:sp>
        <p:nvSpPr>
          <p:cNvPr id="15" name="Text 13"/>
          <p:cNvSpPr/>
          <p:nvPr/>
        </p:nvSpPr>
        <p:spPr>
          <a:xfrm>
            <a:off x="2468880" y="3044952"/>
            <a:ext cx="3657600" cy="45720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Konto- und Team-Verwaltung</a:t>
            </a:r>
            <a:endParaRPr lang="en-US" sz="1150" dirty="0"/>
          </a:p>
        </p:txBody>
      </p:sp>
      <p:sp>
        <p:nvSpPr>
          <p:cNvPr id="16" name="Text 14"/>
          <p:cNvSpPr/>
          <p:nvPr/>
        </p:nvSpPr>
        <p:spPr>
          <a:xfrm>
            <a:off x="548640" y="3749040"/>
            <a:ext cx="566928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Hilfe im Alltag: help.mistral.ai (FAQ) · Tastaturkürzel · Changelog „Neuigkeiten“</a:t>
            </a:r>
            <a:endParaRPr lang="en-US" sz="1150" dirty="0"/>
          </a:p>
        </p:txBody>
      </p:sp>
      <p:sp>
        <p:nvSpPr>
          <p:cNvPr id="17" name="Shape 15"/>
          <p:cNvSpPr/>
          <p:nvPr/>
        </p:nvSpPr>
        <p:spPr>
          <a:xfrm>
            <a:off x="6400800" y="1444752"/>
            <a:ext cx="2212848" cy="2286000"/>
          </a:xfrm>
          <a:prstGeom prst="roundRect">
            <a:avLst>
              <a:gd name="adj" fmla="val 2479"/>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8" name="Text 16"/>
          <p:cNvSpPr/>
          <p:nvPr/>
        </p:nvSpPr>
        <p:spPr>
          <a:xfrm>
            <a:off x="6601968" y="1645920"/>
            <a:ext cx="1828800" cy="502920"/>
          </a:xfrm>
          <a:prstGeom prst="rect">
            <a:avLst/>
          </a:prstGeom>
          <a:noFill/>
          <a:ln/>
        </p:spPr>
        <p:txBody>
          <a:bodyPr wrap="square" lIns="0" tIns="0" rIns="0" bIns="0" rtlCol="0" anchor="ctr"/>
          <a:lstStyle/>
          <a:p>
            <a:pPr marL="0" indent="0">
              <a:buNone/>
            </a:pPr>
            <a:r>
              <a:rPr lang="en-US" sz="1050" b="1" kern="0" spc="100" dirty="0">
                <a:solidFill>
                  <a:srgbClr val="B3261E"/>
                </a:solidFill>
                <a:latin typeface="Arial" pitchFamily="34" charset="0"/>
                <a:ea typeface="Arial" pitchFamily="34" charset="-122"/>
                <a:cs typeface="Arial" pitchFamily="34" charset="-120"/>
              </a:rPr>
              <a:t>ACHTUNG,</a:t>
            </a:r>
            <a:endParaRPr lang="en-US" sz="1050" dirty="0"/>
          </a:p>
          <a:p>
            <a:pPr marL="0" indent="0">
              <a:buNone/>
            </a:pPr>
            <a:r>
              <a:rPr lang="en-US" sz="1050" b="1" kern="0" spc="100" dirty="0">
                <a:solidFill>
                  <a:srgbClr val="B3261E"/>
                </a:solidFill>
                <a:latin typeface="Arial" pitchFamily="34" charset="0"/>
                <a:ea typeface="Arial" pitchFamily="34" charset="-122"/>
                <a:cs typeface="Arial" pitchFamily="34" charset="-120"/>
              </a:rPr>
              <a:t>VERWECHSLUNG</a:t>
            </a:r>
            <a:endParaRPr lang="en-US" sz="1050" dirty="0"/>
          </a:p>
        </p:txBody>
      </p:sp>
      <p:sp>
        <p:nvSpPr>
          <p:cNvPr id="19" name="Text 17"/>
          <p:cNvSpPr/>
          <p:nvPr/>
        </p:nvSpPr>
        <p:spPr>
          <a:xfrm>
            <a:off x="6601968" y="2194560"/>
            <a:ext cx="1828800" cy="1463040"/>
          </a:xfrm>
          <a:prstGeom prst="rect">
            <a:avLst/>
          </a:prstGeom>
          <a:noFill/>
          <a:ln/>
        </p:spPr>
        <p:txBody>
          <a:bodyPr wrap="square" lIns="0" tIns="0" rIns="0" bIns="0" rtlCol="0" anchor="ctr"/>
          <a:lstStyle/>
          <a:p>
            <a:pPr marL="0" indent="0">
              <a:buNone/>
            </a:pPr>
            <a:r>
              <a:rPr lang="en-US" sz="1050" dirty="0">
                <a:solidFill>
                  <a:srgbClr val="26262E"/>
                </a:solidFill>
                <a:latin typeface="Arial" pitchFamily="34" charset="0"/>
                <a:ea typeface="Arial" pitchFamily="34" charset="-122"/>
                <a:cs typeface="Arial" pitchFamily="34" charset="-120"/>
              </a:rPr>
              <a:t>console.mistral.ai ist NICHT Vibe, sondern das Studio für Entwickler.</a:t>
            </a:r>
            <a:endParaRPr lang="en-US" sz="1050" dirty="0"/>
          </a:p>
          <a:p>
            <a:pPr marL="0" indent="0">
              <a:buNone/>
            </a:pPr>
            <a:endParaRPr lang="en-US" sz="1050" dirty="0"/>
          </a:p>
          <a:p>
            <a:pPr marL="0" indent="0">
              <a:buNone/>
            </a:pPr>
            <a:r>
              <a:rPr lang="en-US" sz="1050" dirty="0">
                <a:solidFill>
                  <a:srgbClr val="26262E"/>
                </a:solidFill>
                <a:latin typeface="Arial" pitchFamily="34" charset="0"/>
                <a:ea typeface="Arial" pitchFamily="34" charset="-122"/>
                <a:cs typeface="Arial" pitchFamily="34" charset="-120"/>
              </a:rPr>
              <a:t>Lesezeichen setzen:</a:t>
            </a:r>
            <a:endParaRPr lang="en-US" sz="1050" dirty="0"/>
          </a:p>
          <a:p>
            <a:pPr marL="0" indent="0">
              <a:buNone/>
            </a:pPr>
            <a:r>
              <a:rPr lang="en-US" sz="1050" dirty="0">
                <a:solidFill>
                  <a:srgbClr val="26262E"/>
                </a:solidFill>
                <a:latin typeface="Arial" pitchFamily="34" charset="0"/>
                <a:ea typeface="Arial" pitchFamily="34" charset="-122"/>
                <a:cs typeface="Arial" pitchFamily="34" charset="-120"/>
              </a:rPr>
              <a:t>chat.mistral.ai</a:t>
            </a:r>
            <a:endParaRPr lang="en-US" sz="1050" dirty="0"/>
          </a:p>
        </p:txBody>
      </p:sp>
      <p:sp>
        <p:nvSpPr>
          <p:cNvPr id="21" name="Text 18"/>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2" name="Text 19"/>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6</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MERKFOLIE</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In fünf Schritten startklar</a:t>
            </a:r>
            <a:endParaRPr lang="en-US" sz="2700" dirty="0"/>
          </a:p>
        </p:txBody>
      </p:sp>
      <p:sp>
        <p:nvSpPr>
          <p:cNvPr id="4" name="Shape 2"/>
          <p:cNvSpPr/>
          <p:nvPr/>
        </p:nvSpPr>
        <p:spPr>
          <a:xfrm>
            <a:off x="548640" y="1463040"/>
            <a:ext cx="365760" cy="365760"/>
          </a:xfrm>
          <a:prstGeom prst="ellipse">
            <a:avLst/>
          </a:prstGeom>
          <a:solidFill>
            <a:srgbClr val="FDEEE3"/>
          </a:solidFill>
          <a:ln w="6350">
            <a:solidFill>
              <a:srgbClr val="FDEEE3"/>
            </a:solidFill>
            <a:prstDash val="solid"/>
          </a:ln>
        </p:spPr>
        <p:txBody>
          <a:bodyPr/>
          <a:lstStyle/>
          <a:p>
            <a:endParaRPr lang="de-DE"/>
          </a:p>
        </p:txBody>
      </p:sp>
      <p:sp>
        <p:nvSpPr>
          <p:cNvPr id="5" name="Text 3"/>
          <p:cNvSpPr/>
          <p:nvPr/>
        </p:nvSpPr>
        <p:spPr>
          <a:xfrm>
            <a:off x="548640" y="1452067"/>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1</a:t>
            </a:r>
            <a:endParaRPr lang="en-US" sz="1300" dirty="0"/>
          </a:p>
        </p:txBody>
      </p:sp>
      <p:sp>
        <p:nvSpPr>
          <p:cNvPr id="6" name="Text 4"/>
          <p:cNvSpPr/>
          <p:nvPr/>
        </p:nvSpPr>
        <p:spPr>
          <a:xfrm>
            <a:off x="1115568" y="1417320"/>
            <a:ext cx="7315200" cy="603504"/>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Anmelden auf chat.mistral.ai</a:t>
            </a:r>
            <a:endParaRPr lang="en-US" sz="1500" dirty="0"/>
          </a:p>
        </p:txBody>
      </p:sp>
      <p:sp>
        <p:nvSpPr>
          <p:cNvPr id="7" name="Shape 5"/>
          <p:cNvSpPr/>
          <p:nvPr/>
        </p:nvSpPr>
        <p:spPr>
          <a:xfrm>
            <a:off x="548640" y="2066544"/>
            <a:ext cx="365760" cy="365760"/>
          </a:xfrm>
          <a:prstGeom prst="ellipse">
            <a:avLst/>
          </a:prstGeom>
          <a:solidFill>
            <a:srgbClr val="FDEEE3"/>
          </a:solidFill>
          <a:ln w="6350">
            <a:solidFill>
              <a:srgbClr val="FDEEE3"/>
            </a:solidFill>
            <a:prstDash val="solid"/>
          </a:ln>
        </p:spPr>
        <p:txBody>
          <a:bodyPr/>
          <a:lstStyle/>
          <a:p>
            <a:endParaRPr lang="de-DE"/>
          </a:p>
        </p:txBody>
      </p:sp>
      <p:sp>
        <p:nvSpPr>
          <p:cNvPr id="8" name="Text 6"/>
          <p:cNvSpPr/>
          <p:nvPr/>
        </p:nvSpPr>
        <p:spPr>
          <a:xfrm>
            <a:off x="548640" y="2055571"/>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2</a:t>
            </a:r>
            <a:endParaRPr lang="en-US" sz="1300" dirty="0"/>
          </a:p>
        </p:txBody>
      </p:sp>
      <p:sp>
        <p:nvSpPr>
          <p:cNvPr id="9" name="Text 7"/>
          <p:cNvSpPr/>
          <p:nvPr/>
        </p:nvSpPr>
        <p:spPr>
          <a:xfrm>
            <a:off x="1115568" y="2020824"/>
            <a:ext cx="7315200" cy="603504"/>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Datenschutz zuerst: Trainings-Opt-out setzen</a:t>
            </a:r>
            <a:endParaRPr lang="en-US" sz="1500" dirty="0"/>
          </a:p>
        </p:txBody>
      </p:sp>
      <p:sp>
        <p:nvSpPr>
          <p:cNvPr id="10" name="Shape 8"/>
          <p:cNvSpPr/>
          <p:nvPr/>
        </p:nvSpPr>
        <p:spPr>
          <a:xfrm>
            <a:off x="548640" y="2670048"/>
            <a:ext cx="365760" cy="365760"/>
          </a:xfrm>
          <a:prstGeom prst="ellipse">
            <a:avLst/>
          </a:prstGeom>
          <a:solidFill>
            <a:srgbClr val="FDEEE3"/>
          </a:solidFill>
          <a:ln w="6350">
            <a:solidFill>
              <a:srgbClr val="FDEEE3"/>
            </a:solidFill>
            <a:prstDash val="solid"/>
          </a:ln>
        </p:spPr>
        <p:txBody>
          <a:bodyPr/>
          <a:lstStyle/>
          <a:p>
            <a:endParaRPr lang="de-DE"/>
          </a:p>
        </p:txBody>
      </p:sp>
      <p:sp>
        <p:nvSpPr>
          <p:cNvPr id="11" name="Text 9"/>
          <p:cNvSpPr/>
          <p:nvPr/>
        </p:nvSpPr>
        <p:spPr>
          <a:xfrm>
            <a:off x="548640" y="2659075"/>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3</a:t>
            </a:r>
            <a:endParaRPr lang="en-US" sz="1300" dirty="0"/>
          </a:p>
        </p:txBody>
      </p:sp>
      <p:sp>
        <p:nvSpPr>
          <p:cNvPr id="12" name="Text 10"/>
          <p:cNvSpPr/>
          <p:nvPr/>
        </p:nvSpPr>
        <p:spPr>
          <a:xfrm>
            <a:off x="1115568" y="2624328"/>
            <a:ext cx="7315200" cy="603504"/>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Erste Frage ins Eingabefeld - ein echter Arbeitsfall</a:t>
            </a:r>
            <a:endParaRPr lang="en-US" sz="1500" dirty="0"/>
          </a:p>
        </p:txBody>
      </p:sp>
      <p:sp>
        <p:nvSpPr>
          <p:cNvPr id="13" name="Shape 11"/>
          <p:cNvSpPr/>
          <p:nvPr/>
        </p:nvSpPr>
        <p:spPr>
          <a:xfrm>
            <a:off x="548640" y="3273552"/>
            <a:ext cx="365760" cy="365760"/>
          </a:xfrm>
          <a:prstGeom prst="ellipse">
            <a:avLst/>
          </a:prstGeom>
          <a:solidFill>
            <a:srgbClr val="FDEEE3"/>
          </a:solidFill>
          <a:ln w="6350">
            <a:solidFill>
              <a:srgbClr val="FDEEE3"/>
            </a:solidFill>
            <a:prstDash val="solid"/>
          </a:ln>
        </p:spPr>
        <p:txBody>
          <a:bodyPr/>
          <a:lstStyle/>
          <a:p>
            <a:endParaRPr lang="de-DE"/>
          </a:p>
        </p:txBody>
      </p:sp>
      <p:sp>
        <p:nvSpPr>
          <p:cNvPr id="14" name="Text 12"/>
          <p:cNvSpPr/>
          <p:nvPr/>
        </p:nvSpPr>
        <p:spPr>
          <a:xfrm>
            <a:off x="548640" y="3262579"/>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4</a:t>
            </a:r>
            <a:endParaRPr lang="en-US" sz="1300" dirty="0"/>
          </a:p>
        </p:txBody>
      </p:sp>
      <p:sp>
        <p:nvSpPr>
          <p:cNvPr id="15" name="Text 13"/>
          <p:cNvSpPr/>
          <p:nvPr/>
        </p:nvSpPr>
        <p:spPr>
          <a:xfrm>
            <a:off x="1115568" y="3227832"/>
            <a:ext cx="7315200" cy="603504"/>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 ausprobieren und die Werkzeuge entdecken</a:t>
            </a:r>
            <a:endParaRPr lang="en-US" sz="1500" dirty="0"/>
          </a:p>
        </p:txBody>
      </p:sp>
      <p:sp>
        <p:nvSpPr>
          <p:cNvPr id="16" name="Shape 14"/>
          <p:cNvSpPr/>
          <p:nvPr/>
        </p:nvSpPr>
        <p:spPr>
          <a:xfrm>
            <a:off x="548640" y="3877056"/>
            <a:ext cx="365760" cy="365760"/>
          </a:xfrm>
          <a:prstGeom prst="ellipse">
            <a:avLst/>
          </a:prstGeom>
          <a:solidFill>
            <a:srgbClr val="FDEEE3"/>
          </a:solidFill>
          <a:ln w="6350">
            <a:solidFill>
              <a:srgbClr val="FDEEE3"/>
            </a:solidFill>
            <a:prstDash val="solid"/>
          </a:ln>
        </p:spPr>
        <p:txBody>
          <a:bodyPr/>
          <a:lstStyle/>
          <a:p>
            <a:endParaRPr lang="de-DE"/>
          </a:p>
        </p:txBody>
      </p:sp>
      <p:sp>
        <p:nvSpPr>
          <p:cNvPr id="17" name="Text 15"/>
          <p:cNvSpPr/>
          <p:nvPr/>
        </p:nvSpPr>
        <p:spPr>
          <a:xfrm>
            <a:off x="548640" y="3866083"/>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5</a:t>
            </a:r>
            <a:endParaRPr lang="en-US" sz="1300" dirty="0"/>
          </a:p>
        </p:txBody>
      </p:sp>
      <p:sp>
        <p:nvSpPr>
          <p:cNvPr id="18" name="Text 16"/>
          <p:cNvSpPr/>
          <p:nvPr/>
        </p:nvSpPr>
        <p:spPr>
          <a:xfrm>
            <a:off x="1115568" y="3831336"/>
            <a:ext cx="7315200" cy="603504"/>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Ein Projekt anlegen, z. B. „KIWS Vibe“</a:t>
            </a:r>
            <a:endParaRPr lang="en-US" sz="1500" dirty="0"/>
          </a:p>
        </p:txBody>
      </p:sp>
      <p:sp>
        <p:nvSpPr>
          <p:cNvPr id="19" name="Text 17"/>
          <p:cNvSpPr/>
          <p:nvPr/>
        </p:nvSpPr>
        <p:spPr>
          <a:xfrm>
            <a:off x="548640" y="4370578"/>
            <a:ext cx="8046720" cy="365760"/>
          </a:xfrm>
          <a:prstGeom prst="rect">
            <a:avLst/>
          </a:prstGeom>
          <a:noFill/>
          <a:ln/>
        </p:spPr>
        <p:txBody>
          <a:bodyPr wrap="square" lIns="0" tIns="0" rIns="0" bIns="0" rtlCol="0" anchor="ctr"/>
          <a:lstStyle/>
          <a:p>
            <a:pPr marL="0" indent="0">
              <a:buNone/>
            </a:pPr>
            <a:r>
              <a:rPr lang="en-US" sz="1300" i="1" dirty="0">
                <a:solidFill>
                  <a:srgbClr val="E8590C"/>
                </a:solidFill>
                <a:latin typeface="Arial" pitchFamily="34" charset="0"/>
                <a:ea typeface="Arial" pitchFamily="34" charset="-122"/>
                <a:cs typeface="Arial" pitchFamily="34" charset="-120"/>
              </a:rPr>
              <a:t>Genau das machen wir jetzt gemeinsam in der Live-Demo.</a:t>
            </a:r>
            <a:endParaRPr lang="en-US" sz="1300" dirty="0"/>
          </a:p>
        </p:txBody>
      </p:sp>
      <p:sp>
        <p:nvSpPr>
          <p:cNvPr id="21" name="Text 18"/>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2" name="Text 19"/>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7</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1659</Words>
  <Application>Microsoft Office PowerPoint</Application>
  <PresentationFormat>Bildschirmpräsentation (16:9)</PresentationFormat>
  <Paragraphs>135</Paragraphs>
  <Slides>7</Slides>
  <Notes>7</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7</vt:i4>
      </vt:variant>
    </vt:vector>
  </HeadingPairs>
  <TitlesOfParts>
    <vt:vector size="9" baseType="lpstr">
      <vt:lpstr>Arial</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Trainertreffen Deutschland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Benutzeroberfläche von VIBE</dc:title>
  <dc:subject>PptxGenJS Presentation</dc:subject>
  <dc:creator>Bernhard Siegfried Laukamp</dc:creator>
  <cp:lastModifiedBy>Bernhard Siegfried Laukamp</cp:lastModifiedBy>
  <cp:revision>5</cp:revision>
  <dcterms:created xsi:type="dcterms:W3CDTF">2026-07-05T06:28:31Z</dcterms:created>
  <dcterms:modified xsi:type="dcterms:W3CDTF">2026-07-08T14:21:16Z</dcterms:modified>
</cp:coreProperties>
</file>