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00" d="100"/>
          <a:sy n="100" d="100"/>
        </p:scale>
        <p:origin x="82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18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Einstieg in den Themenblock: Vibe ist seit Mai 2026 der Nachfolger von Le Chat und buendelt mehrere Arbeitsbereiche unter einem Dach. Ziel der naechsten 20 Minuten: Orientierung geben, welcher Bereich wofuer da ist - damit niemand in der falschen Umgebung landet. Schwerpunkt liegt auf Chat und Work; Code, Admin und Studio ordnen wir nur ein.
PRAXISBEISPIEL (TBC):
Bild fuer die Teilnehmer: Vibe ist wie ein Seminarhaus - ein Empfang (das Konto), dahinter verschiedene Raeume je nach Arbeitsform: Gespraechsraum (Chat), Projektbuero (Work), Werkstatt (Code), Hausverwaltung (Admin), Entwicklungslabor (Studio).
STORYTELLING:
Der Name Mistral stammt vom beruehmten kalten Fallwind Suedfrankreichs - schnell und kraftvoll. Genau dieses Versprechen gaben die drei Gruender 2023 ab: Mit einem nur wenige Seiten langen Memo sammelten sie in rund vier Wochen 105 Millionen Euro ein - damals Europas groesste Seed-Finanzierung. Aus diesem Start-up kommt das Werkzeug, das wir heute Abend kennenlernen.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Alle fuenf Bereiche teilen sich ein Konto, den Verlauf und die Memories - der Wechsel ist jederzeit oben in der Oberflaeche moeglich. Seit dem Vibe-Start sind die Bereiche klar getrennt: Chat fuer den Dialog, Work fuer mehrstufige Aufgaben, Code fuer Software, Admin fuer die Verwaltung, Studio fuer Entwickler. Fuer Einsteiger zaehlen vor allem die ersten beiden.
PRAXISBEISPIEL (TBC):
Einordnung fuer Trainer, Berater und Coaches: 90 Prozent des Alltags spielen sich in Chat und Work ab - Texte, Konzepte, Recherche, Organisation. Code und Studio sind fuer die meisten TBC optional, Admin wird erst mit einem Teamkonto interessant.
STORYTELLING:
Aus Le Chat wurde am 28.05.2026 Vibe. Solche Umbenennungen brauchen Zeit: Als Twitter 2023 zu X wurde, sagten Millionen Menschen monatelang weiter Twitter. Also keine Sorge, wenn ihr noch Le Chat sagt - die Funktionen sind geblieben, der Rahmen ist groesser geworden.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Der Chat ist der klassische Dialogmodus und der richtige Startpunkt fuer alle Einsteiger: eine Frage oder Aufgabe in natuerlicher Sprache eingeben, Antwort pruefen, nachschaerfen. Die bekannten Funktionen sind eingebaut - Denkmodus fuer gruendlichere Antworten, Tiefensuche, Bildgenerierung, Memories. Wichtig fuer Free-Nutzer: Es gibt Tageslimits fuer Nachrichten, Websuchen und Bilder.
PRAXISBEISPIEL (TBC):
Live-Beispiel fuer heute: 'Skizziere eine Agenda fuer einen eintaegigen Workshop zum Thema Feedback geben - Zielgruppe Fuehrungskraefte, 8 Teilnehmer, mit zwei interaktiven Uebungen.' In zwei Minuten steht ein brauchbarer Erstentwurf, den man dann verfeinert.
STORYTELLING:
Februar 2025, franzoesisches Fernsehen: Praesident Macron empfahl vor dem Pariser KI-Gipfel woertlich, Le Chat herunterzuladen. Ueber Nacht schoss die App auf Platz 1 des franzoesischen App Store - vor ChatGPT. Ein Staatschef als Produkttester: Das gab es vorher noch nie.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Work ist der grosse Unterschied zu einem klassischen Chatbot: Vibe zerlegt eine Aufgabe in Schritte, zeigt zuerst einen Plan, wartet auf die Freigabe und arbeitet dann selbststaendig - jeder Zwischenschritt bleibt sichtbar. Ueber Konnektoren greift Work auf Mail, Kalender und Dateien zu. Ergebnisse landen im Canvas und Auftraege lassen sich zeitlich planen. Wichtig: Work setzt den Pro-Plan voraus.
PRAXISBEISPIEL (TBC):
Praxisbeispiel: 'Sichte mein Postfach zum Seminar am 15.09., fasse alle offenen Teilnehmerfragen zusammen und entwirf Antwortmails.' Vibe zeigt erst den Plan - Postfach durchsuchen, Fragen buendeln, Entwuerfe schreiben - und legt erst nach dem OK los. Genau diese Kontrolle macht den Modus alltagstauglich.
STORYTELLING:
1979 erschien VisiCalc, die erste Tabellenkalkulation - die eine Anwendung, die aus dem Heimcomputer ein Arbeitsgeraet machte. Buchhalter sprachen von Wochenarbeit, die auf einen Nachmittag schrumpfte. Work will fuer KI derselbe Sprung sein: vom Antworten-Geben zum Mitarbeiten.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Der Code-Modus ist ein eigenstaendiger Coding-Agent, getrennt vom Chat: Er uebernimmt echte Entwicklungsarbeit - Features bauen, Fehler beheben, Tests schreiben - und laeuft in einer Sandbox. Besonders: Sessions koennen in der Cloud weiterlaufen, der Befehl /teleport verschiebt eine Sitzung zwischen Terminal und Cloud. Wir behandeln das heute bewusst nur an der Oberflaeche.
PRAXISBEISPIEL (TBC):
Fuer die meisten Trainer, Berater und Coaches ist Code kein Alltagswerkzeug. Interessant wird es punktuell: ein kleines Quiz-Tool fuer ein Seminar, ein Anmeldeformular, ein Mini-Rechner fuer die Website - solche Dinge kann man beschreiben und bauen lassen, ohne selbst zu programmieren.
STORYTELLING:
Warum kann Mistral Code so gut? Zwei der drei Gruender, Guillaume Lample und Timothee Lacroix, haben zuvor bei Meta das beruehmte LLaMA-Sprachmodell mitentwickelt, der dritte, Arthur Mensch, kam von Google DeepMind. Programmier-DNA seit Tag eins - 2023 gegruendet, heute Europas wichtigstes KI-Unternehmen.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Zwei Bereiche, die Einsteiger kennen, aber nicht koennen muessen. Admin ist die zentrale Verwaltung einer Organisation - fuer Solo-Nutzer genuegen die normalen Einstellungen. Das AI Studio ist die Entwickler-Konsole rund um die API. Wichtigste Erkenntnis: Studio wird getrennt vom Vibe-Abo abgerechnet. Das Pro-Abo ist eine Flatrate fuer die Oberflaeche, das Studio hat einen eigenen Zaehler nach Token-Verbrauch - zum Testen gibt es dort aber einen kostenlosen Experiment-Plan.
PRAXISBEISPIEL (TBC):
Faustregel fuer TBC: Wer als Einzelkaempfer mit Vibe arbeitet, braucht weder Admin noch Studio. Admin wird interessant, sobald ihr ein Teamkonto fuehrt oder Firmenkunden beratet, die Rollen und Datenschutzvorgaben zentral steuern wollen.
STORYTELLING:
Das Tuer-Verwechslungs-Phaenomen gab es schon einmal: 2023 landeten viele ChatGPT-Neulinge versehentlich im OpenAI-Playground fuer Entwickler und wunderten sich ueber Rechnungen nach Verbrauch. Genau dieselbe Verwechslung passiert heute mit console.mistral.ai - deshalb zeigen wir heute klar, wo Vibe aufhoert und das Studio anfaengt.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ERKLAERUNG:
Zusammenfassung als Entscheidungshilfe. Die Grenzen sind fliessend: Wer im Chat merkt, dass eine Aufgabe mehrere Schritte und App-Zugriffe braucht, wechselt in Work. Alle Bereiche teilen Konto, Verlauf und Memories - nichts geht beim Wechsel verloren.
PRAXISBEISPIEL (TBC):
Kurz gemeinsam durchspielen: Teilnehmer-Mail umformulieren? Chat. Feedbackboegen auswerten, Bericht schreiben und per Mail versenden? Work. Eine kleine Quiz-Webseite? Code. So praegt sich die Logik ein.
STORYTELLING:
Zurueck zum Namensgeber: Der Mistral-Wind hat feste Richtungen - aber welches Segel man setzt, entscheidet der Seemann. Genauso hier: Das Werkzeug gibt die Modi vor, ihr waehlt je nach Aufgabe. Ueberleitung: Wie diese Modi in der Oberflaeche aussehen, schauen wir uns jetzt 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1371600"/>
            <a:ext cx="4023360" cy="4023360"/>
          </a:xfrm>
          <a:prstGeom prst="ellipse">
            <a:avLst/>
          </a:prstGeom>
          <a:solidFill>
            <a:srgbClr val="FDEEE3"/>
          </a:solidFill>
          <a:ln w="1270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8138160" y="3566160"/>
            <a:ext cx="2194560" cy="2194560"/>
          </a:xfrm>
          <a:prstGeom prst="ellipse">
            <a:avLst/>
          </a:prstGeom>
          <a:solidFill>
            <a:srgbClr val="F7F6F4"/>
          </a:solidFill>
          <a:ln w="12700">
            <a:solidFill>
              <a:srgbClr val="F7F6F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548640" y="1298448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MI. 08.07.2026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VIBE-Modi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3054096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 Konto, fünf Bereiche: Chat, Work, Code, Admin und AI Studio - und wofür ihr sie wirklich braucht.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04164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Bernhard · 17:30 - 17:50 Uhr</a:t>
            </a:r>
            <a:endParaRPr lang="en-US" sz="12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ÜBERBLICK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Fünf Bereiche - ein Konto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26464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48640" y="1415491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115568" y="137160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</a:t>
            </a:r>
            <a:endParaRPr lang="en-US" sz="1550" dirty="0"/>
          </a:p>
        </p:txBody>
      </p:sp>
      <p:sp>
        <p:nvSpPr>
          <p:cNvPr id="7" name="Text 5"/>
          <p:cNvSpPr/>
          <p:nvPr/>
        </p:nvSpPr>
        <p:spPr>
          <a:xfrm>
            <a:off x="2395728" y="1371600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Dialogmodus: schnelle Frage-Antwort-Arbeit (das frühere Le Chat)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040880" y="1444752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Heute: Schwerpunkt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1984248"/>
            <a:ext cx="8046720" cy="0"/>
          </a:xfrm>
          <a:prstGeom prst="line">
            <a:avLst/>
          </a:prstGeom>
          <a:noFill/>
          <a:ln w="9525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548640" y="2103120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48640" y="2092147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15568" y="2048256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2395728" y="2048256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agentische Arbeitsbereich für mehrstufige Aufgaben mit Apps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7040880" y="2121408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Heute: ausführlich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2660904"/>
            <a:ext cx="8046720" cy="0"/>
          </a:xfrm>
          <a:prstGeom prst="line">
            <a:avLst/>
          </a:prstGeom>
          <a:noFill/>
          <a:ln w="9525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548640" y="2779776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548640" y="2768803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15568" y="2724912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</a:t>
            </a:r>
            <a:endParaRPr lang="en-US" sz="1550" dirty="0"/>
          </a:p>
        </p:txBody>
      </p:sp>
      <p:sp>
        <p:nvSpPr>
          <p:cNvPr id="19" name="Text 17"/>
          <p:cNvSpPr/>
          <p:nvPr/>
        </p:nvSpPr>
        <p:spPr>
          <a:xfrm>
            <a:off x="2395728" y="2724912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Coding-Agent: baut Software, behebt Fehler, schreibt Tests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7040880" y="2798064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Heute: nur Überblick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48640" y="3337560"/>
            <a:ext cx="8046720" cy="0"/>
          </a:xfrm>
          <a:prstGeom prst="line">
            <a:avLst/>
          </a:prstGeom>
          <a:noFill/>
          <a:ln w="9525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Shape 20"/>
          <p:cNvSpPr/>
          <p:nvPr/>
        </p:nvSpPr>
        <p:spPr>
          <a:xfrm>
            <a:off x="548640" y="3456432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1"/>
          <p:cNvSpPr/>
          <p:nvPr/>
        </p:nvSpPr>
        <p:spPr>
          <a:xfrm>
            <a:off x="548640" y="3445459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15568" y="340156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</a:t>
            </a:r>
            <a:endParaRPr lang="en-US" sz="1550" dirty="0"/>
          </a:p>
        </p:txBody>
      </p:sp>
      <p:sp>
        <p:nvSpPr>
          <p:cNvPr id="25" name="Text 23"/>
          <p:cNvSpPr/>
          <p:nvPr/>
        </p:nvSpPr>
        <p:spPr>
          <a:xfrm>
            <a:off x="2395728" y="3401568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Verwaltung der Organisation: Nutzer, Rollen, Abrechnung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7040880" y="347472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Heute: nur Überblick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" y="4014216"/>
            <a:ext cx="8046720" cy="0"/>
          </a:xfrm>
          <a:prstGeom prst="line">
            <a:avLst/>
          </a:prstGeom>
          <a:noFill/>
          <a:ln w="9525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Shape 26"/>
          <p:cNvSpPr/>
          <p:nvPr/>
        </p:nvSpPr>
        <p:spPr>
          <a:xfrm>
            <a:off x="548640" y="4133088"/>
            <a:ext cx="384048" cy="384048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548640" y="4122115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115568" y="4078224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Studio</a:t>
            </a:r>
            <a:endParaRPr lang="en-US" sz="1550" dirty="0"/>
          </a:p>
        </p:txBody>
      </p:sp>
      <p:sp>
        <p:nvSpPr>
          <p:cNvPr id="31" name="Text 29"/>
          <p:cNvSpPr/>
          <p:nvPr/>
        </p:nvSpPr>
        <p:spPr>
          <a:xfrm>
            <a:off x="2395728" y="4078224"/>
            <a:ext cx="4526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Entwickler-Konsole rund um die Mistral-API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7040880" y="4151376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Heute: nur Überblick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MODUS 1 · SCHWERPUNKT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 - der Dialogmodus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527048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841248" y="1371600"/>
            <a:ext cx="41605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frühere Le Chat: Frage stellen, Antwort erhalten, weiterfragen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093976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841248" y="1938528"/>
            <a:ext cx="41605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Enthält Think-Modus, Tiefensuche, Bildgenerierung und Memories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660904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841248" y="2505456"/>
            <a:ext cx="41605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Für alle Pläne - auch Free (mit Tageslimits für Nachrichten, Suchen, Bilder)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227832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841248" y="3072384"/>
            <a:ext cx="41605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Einfach anfangen: präzise formulieren, nachfragen, iterieren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120640" y="1353312"/>
            <a:ext cx="3474720" cy="3127248"/>
          </a:xfrm>
          <a:prstGeom prst="roundRect">
            <a:avLst>
              <a:gd name="adj" fmla="val 1754"/>
            </a:avLst>
          </a:prstGeom>
          <a:solidFill>
            <a:srgbClr val="F7F6F4"/>
          </a:solidFill>
          <a:ln w="12700">
            <a:solidFill>
              <a:srgbClr val="E4E2D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5394960" y="1554480"/>
            <a:ext cx="2926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TYPISCHE TBC-AUFGABEN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394960" y="1865376"/>
            <a:ext cx="29718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Seminarkonzept oder Agenda brainstormen</a:t>
            </a:r>
            <a:endParaRPr lang="en-US" sz="115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Teilnehmer-Mails und Einladungen formulieren</a:t>
            </a:r>
            <a:endParaRPr lang="en-US" sz="115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Angebotstext für ein Coaching-Paket entwerfen</a:t>
            </a:r>
            <a:endParaRPr lang="en-US" sz="115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Übungs- und Flipchart-Ideen sammeln</a:t>
            </a:r>
            <a:endParaRPr lang="en-US" sz="115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LinkedIn-Post zur Sichtbarkeit entwerfen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MODUS 2 · AUSFÜHRLICH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 - der agentische Arbeitsbereich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399032"/>
            <a:ext cx="178308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76656" y="148132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76656" y="1737360"/>
            <a:ext cx="1527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Auftrag geben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313432" y="1627632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624328" y="1399032"/>
            <a:ext cx="178308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2752344" y="148132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752344" y="1737360"/>
            <a:ext cx="1527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ansehen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389120" y="1627632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0016" y="1399032"/>
            <a:ext cx="178308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4828032" y="148132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828032" y="1737360"/>
            <a:ext cx="1527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Freigeben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64808" y="1627632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775704" y="1399032"/>
            <a:ext cx="1783080" cy="777240"/>
          </a:xfrm>
          <a:prstGeom prst="roundRect">
            <a:avLst>
              <a:gd name="adj" fmla="val 7059"/>
            </a:avLst>
          </a:prstGeom>
          <a:solidFill>
            <a:srgbClr val="FDEEE3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6903720" y="1481328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903720" y="1737360"/>
            <a:ext cx="15270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Vibe arbeitet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2532888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841248" y="2395728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Für mehrstufige Aufgaben: Postfach sichten, recherchieren, Berichte und Konzepte erstellen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3063240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841248" y="2926080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Nutzt Konnektoren (Google Workspace, Outlook, SharePoint, Slack ...) und eure Bibliotheken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48640" y="3593592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841248" y="3456432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Aufgaben sind planbar: einmalig, täglich, wöchentlich oder monatlich - Ergebnis im Canvas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4123944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841248" y="3986784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Braucht den Pro-Plan; verfügbar im Web und mobil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MODUS 3 · NUR ÜBERBLICK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- der Coding-Agent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563624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841248" y="1408176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Baut Features, behebt Bugs, schreibt Tests, erstellt Pull Requests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167128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841248" y="201168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Läuft im Web, in VS Code oder im Terminal - in einer geschützten Sandbox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770632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841248" y="2615184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Sessions laufen in der Cloud weiter, auch wenn der Rechner aus ist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374136"/>
            <a:ext cx="100584" cy="100584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841248" y="3218688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Meist Pro nötig - für Nicht-Entwickler heute nur zur Einordnung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623560" y="1444752"/>
            <a:ext cx="2971800" cy="2286000"/>
          </a:xfrm>
          <a:prstGeom prst="roundRect">
            <a:avLst>
              <a:gd name="adj" fmla="val 2400"/>
            </a:avLst>
          </a:prstGeom>
          <a:solidFill>
            <a:srgbClr val="2B2B33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5852160" y="1645920"/>
            <a:ext cx="109728" cy="109728"/>
          </a:xfrm>
          <a:prstGeom prst="ellipse">
            <a:avLst/>
          </a:prstGeom>
          <a:solidFill>
            <a:srgbClr val="E8590C"/>
          </a:solidFill>
          <a:ln w="12700">
            <a:solidFill>
              <a:srgbClr val="E8590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6035040" y="1645920"/>
            <a:ext cx="109728" cy="109728"/>
          </a:xfrm>
          <a:prstGeom prst="ellipse">
            <a:avLst/>
          </a:prstGeom>
          <a:solidFill>
            <a:srgbClr val="6B6B75"/>
          </a:solidFill>
          <a:ln w="12700">
            <a:solidFill>
              <a:srgbClr val="6B6B7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5870448" y="1920240"/>
            <a:ext cx="2560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F0E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vibe code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9A9A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Feature-Branch erstellt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9A9A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Tests: 12/12 bestanden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B27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/teleport cloud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9A9A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 Session läuft weiter ...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MODUS 4 + 5 · NUR ÜBERBLICK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und AI Studio - nur zur Einordnung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353312"/>
            <a:ext cx="3886200" cy="3063240"/>
          </a:xfrm>
          <a:prstGeom prst="roundRect">
            <a:avLst>
              <a:gd name="adj" fmla="val 1791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186537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VERWALTUNG DER ORGANISATION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822960" y="2212848"/>
            <a:ext cx="3364992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Nutzer, Rollen, Sitze, Abrechnung, Sicherheit</a:t>
            </a:r>
            <a:endParaRPr lang="en-US" sz="11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Erreichbar über das Logo oben links → Admin</a:t>
            </a:r>
            <a:endParaRPr lang="en-US" sz="11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Solo-Nutzer: die normalen Einstellungen reichen</a:t>
            </a:r>
            <a:endParaRPr lang="en-US" sz="11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Relevant erst mit Team- oder Enterprise-Konto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09160" y="1353312"/>
            <a:ext cx="3886200" cy="3063240"/>
          </a:xfrm>
          <a:prstGeom prst="roundRect">
            <a:avLst>
              <a:gd name="adj" fmla="val 1791"/>
            </a:avLst>
          </a:prstGeom>
          <a:solidFill>
            <a:srgbClr val="FFFFFF"/>
          </a:solidFill>
          <a:ln w="12700">
            <a:solidFill>
              <a:srgbClr val="E4E2DF"/>
            </a:solidFill>
            <a:prstDash val="solid"/>
          </a:ln>
          <a:effectLst>
            <a:outerShdw blurRad="889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983480" y="1554480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Studio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983480" y="186537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ENTWICKLER-KONSOLE (CONSOLE.MISTRAL.AI)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983480" y="2212848"/>
            <a:ext cx="3364992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API-Schlüssel, Modelle, Fine-Tuning, Document AI</a:t>
            </a:r>
            <a:endParaRPr lang="en-US" sz="11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Kostenloser Experiment-Plan zum Ausprobieren</a:t>
            </a:r>
            <a:endParaRPr lang="en-US" sz="11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Produktive Nutzung: Abrechnung nach Tokens</a:t>
            </a:r>
            <a:endParaRPr lang="en-US" sz="1150" dirty="0"/>
          </a:p>
          <a:p>
            <a:pPr marL="127000" indent="-1270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Getrennt vom Vibe-Abo - zwei eigene Kostenmodelle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300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MERKFOLIE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48640" y="566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Welcher Modus wofür?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48640" y="1452067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115568" y="1417320"/>
            <a:ext cx="7315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Eine schnelle Antwort genügt  →  Chat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066544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48640" y="2055571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2020824"/>
            <a:ext cx="7315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Mehrere Schritte, Apps oder Dateien  →  Work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2670048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48640" y="2659075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15568" y="2624328"/>
            <a:ext cx="7315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 bauen oder ändern  →  Code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48640" y="3273552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548640" y="3262579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15568" y="3227832"/>
            <a:ext cx="7315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Team, Rollen und Rechte verwalten  →  Admin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548640" y="3877056"/>
            <a:ext cx="365760" cy="365760"/>
          </a:xfrm>
          <a:prstGeom prst="ellipse">
            <a:avLst/>
          </a:prstGeom>
          <a:solidFill>
            <a:srgbClr val="FDEEE3"/>
          </a:solidFill>
          <a:ln w="6350">
            <a:solidFill>
              <a:srgbClr val="FDEEE3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548640" y="3866083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15568" y="3831336"/>
            <a:ext cx="7315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626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Eigene Anwendungen auf der API entwickeln  →  AI Studio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48640" y="437692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Faustregel: Im Zweifel im Chat starten - wechseln </a:t>
            </a:r>
            <a:r>
              <a:rPr lang="en-US" sz="1300" i="1" dirty="0" err="1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geht</a:t>
            </a:r>
            <a:r>
              <a:rPr lang="en-US" sz="1300" i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NICHT </a:t>
            </a:r>
            <a:r>
              <a:rPr lang="en-US" sz="1300" i="1" dirty="0" err="1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jederzeit</a:t>
            </a:r>
            <a:r>
              <a:rPr lang="en-US" sz="1300" i="1" dirty="0">
                <a:solidFill>
                  <a:srgbClr val="E859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!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48640" y="48463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KI-Workspace · Mistral Vibe · 08.07.2026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046720" y="4846320"/>
            <a:ext cx="548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6B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1733</Words>
  <Application>Microsoft Office PowerPoint</Application>
  <PresentationFormat>Bildschirmpräsentation (16:9)</PresentationFormat>
  <Paragraphs>119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Trainertreffen Deutschland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VIBE-Modi</dc:title>
  <dc:subject>PptxGenJS Presentation</dc:subject>
  <dc:creator>Bernhard Siegfried Laukamp</dc:creator>
  <cp:lastModifiedBy>Bernhard Siegfried Laukamp</cp:lastModifiedBy>
  <cp:revision>3</cp:revision>
  <dcterms:created xsi:type="dcterms:W3CDTF">2026-07-04T21:20:53Z</dcterms:created>
  <dcterms:modified xsi:type="dcterms:W3CDTF">2026-07-08T13:55:54Z</dcterms:modified>
</cp:coreProperties>
</file>