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27" d="100"/>
          <a:sy n="127" d="100"/>
        </p:scale>
        <p:origin x="84" y="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1"/>
    <c:plotArea>
      <c:layout/>
      <c:barChart>
        <c:barDir val="col"/>
        <c:grouping val="clustered"/>
        <c:varyColors val="0"/>
        <c:ser>
          <c:idx val="0"/>
          <c:order val="0"/>
          <c:tx>
            <c:strRef>
              <c:f>Sheet1!$B$1</c:f>
              <c:strCache>
                <c:ptCount val="1"/>
                <c:pt idx="0">
                  <c:v>Token pro Anfrage</c:v>
                </c:pt>
              </c:strCache>
            </c:strRef>
          </c:tx>
          <c:spPr>
            <a:solidFill>
              <a:srgbClr val="E36F1E"/>
            </a:solidFill>
            <a:effectLst/>
          </c:spPr>
          <c:invertIfNegative val="0"/>
          <c:cat>
            <c:strRef>
              <c:f>Sheet1!$A$2:$A$7</c:f>
              <c:strCache>
                <c:ptCount val="6"/>
                <c:pt idx="0">
                  <c:v>R 1</c:v>
                </c:pt>
                <c:pt idx="1">
                  <c:v>R 3</c:v>
                </c:pt>
                <c:pt idx="2">
                  <c:v>R 5</c:v>
                </c:pt>
                <c:pt idx="3">
                  <c:v>R 10</c:v>
                </c:pt>
                <c:pt idx="4">
                  <c:v>R 15</c:v>
                </c:pt>
                <c:pt idx="5">
                  <c:v>R 20</c:v>
                </c:pt>
              </c:strCache>
            </c:strRef>
          </c:cat>
          <c:val>
            <c:numRef>
              <c:f>Sheet1!$B$2:$B$7</c:f>
              <c:numCache>
                <c:formatCode>General</c:formatCode>
                <c:ptCount val="6"/>
                <c:pt idx="0">
                  <c:v>700</c:v>
                </c:pt>
                <c:pt idx="1">
                  <c:v>2100</c:v>
                </c:pt>
                <c:pt idx="2">
                  <c:v>3500</c:v>
                </c:pt>
                <c:pt idx="3">
                  <c:v>7000</c:v>
                </c:pt>
                <c:pt idx="4">
                  <c:v>10500</c:v>
                </c:pt>
                <c:pt idx="5">
                  <c:v>14000</c:v>
                </c:pt>
              </c:numCache>
            </c:numRef>
          </c:val>
          <c:extLst>
            <c:ext xmlns:c16="http://schemas.microsoft.com/office/drawing/2014/chart" uri="{C3380CC4-5D6E-409C-BE32-E72D297353CC}">
              <c16:uniqueId val="{00000000-8F6D-4FE9-AB1B-DF3227EBF65C}"/>
            </c:ext>
          </c:extLst>
        </c:ser>
        <c:dLbls>
          <c:showLegendKey val="0"/>
          <c:showVal val="0"/>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6B7B80"/>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6B7B80"/>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1727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Begrüßung der Teilnehmenden. Diese Präsentation begleitet den Workshop „PowerPoint-Präsentationen mit Claude erstellen". Sie behandelt die unsichtbare, aber zentrale Dimension hinter jeder Arbeit mit Claude: den Token-Verbrauch und die Konsequenzen, die sich daraus für die eigene Arbeitsweise ergeben. Ziel ist nicht, Token zu zählen, sondern eine Architektur zu entwickeln, in der Claude besser wird, weil wir klüger mit dem Kontext umgehen.</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Die Architektur, um die es ab jetzt geht. Drei Schichten, von allgemein zu spezifisch: Personal Preferences gelten für alles, was du mit Claude tust. Projekte bündeln Wissen für ein Thema oder eine Vorhabenart. Chats sind die konkrete Aufgabenebene. Wer diese Trennung sauber führt, hat ein robustes System — Wissen liegt dort, wo es hingehört, und wird nicht im Verlauf von Megachats versteckt. Die nächsten Folien gehen jede Schicht im Detail durch.</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Personal Preferences sind eine sehr nützliche Funktion, werden aber oft falsch genutzt. Viele packen alles dort hinein — Markeninfos, Kundenkontexte, Foliendesigns. Das ist problematisch, weil diese Inhalte dann in jedem Chat geladen werden, auch in solchen, wo sie irrelevant sind. Ergebnis: Token-Verschwendung und manchmal sogar irreführende Vermischung. Die Faustregel: unter 500 Wörter, und nur wirklich Universelles. Alles Themenbezogene gehört in Projekte (nächste Folie).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Projekte sind das wichtigste Werkzeug für mehrtägiges, themenbezogenes Arbeiten. Die Idee: Du legst Wissen, das für ein ganzes Vorhaben relevant ist, einmal zentral ab — in der Projekt-Knowledge. Jeder neue Chat im Projekt greift automatisch darauf zu. Konkret für Trainer: Ein Projekt 'Workshop Coaching' enthält deine Foliengrundvorlage, Markenfarben, frühere Workshop-Beispiele. Du kannst dann beliebig viele kurze, fokussierte Chats für einzelne Präsentationen starten. Jeder beginnt frisch, hat aber alles Wissen parat. Das ist der zentrale Hebel: kurze Chats UND Wissenskontinuität — beides gleichzeitig.</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Memory ist eine vergleichsweise neue Funktion — seit März 2026 für alle Nutzer verfügbar. Sie wird oft mit Projekten verwechselt, ist aber etwas grundsätzlich anderes. Memory speichert Erkenntnisse über DICH als Person, über alle Chats und Themen hinweg. Projekte speichern Wissen über ein bestimmtes Thema, scharf abgegrenzt. In der Praxis lohnt sich Memory für Solo-Arbeitende, die immer wieder Ähnliches tun. Für Berater mit klar getrennten Mandanten kann das Ausschalten sinnvoll sein. Wichtig: Memory ist optional, in den Einstellungen kontrollierbar, und kann jederzeit gelöscht werden.</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Die elegante Lösung für das Dilemma 'kurze Chats vs. Wissenskontinuität'. Statt einen langen Chat fortzuführen, lasse Claude am Ende eine strukturierte Zusammenfassung erstellen — Stand der Dinge, Entscheidungen, offene Punkte, nächste Schritte. Diese Zusammenfassung kommt in die Projekt-Knowledge. Beim nächsten Chat — auch Tage später — startest du frisch, hast aber den vollen Wissensstand verfügbar. Das ist die token-effizienteste Form der Kontinuität: 500 Token Zusammenfassung sind günstiger als 50.000 Token Chatverlauf — und die Qualität ist meist sogar besser, weil das Wesentliche herauskristallisiert ist.</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Eine sehr unterschätzte Funktion mit einer ebenso unterschätzten Falle. Die meisten Nutzer denken, Editieren sei ein einfaches Korrigieren — der Rest des Chats bleibt einfach so, nur die geänderte Stelle wird ersetzt. Das stimmt nicht. Editieren erzeugt eine Verzweigung: Der Chat wird ab dem Edit-Punkt abgeschnitten, alles Spätere ist für Claude im aktiven Kontext nicht mehr da. Die alten Versionen sind über die Pfeiltasten in der UI noch sichtbar — aber für Claude existieren sie nicht mehr. Sinnvoll ist Editieren, wenn die Konversation früh in eine falsche Richtung lief und man bewusst neu starten will. Vor jedem Edit also die Frage: Was würde verloren gehen?</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Ein oft unterschätzter Hebel. Tools und Connectors sind token-intensiv — nicht nur, wenn sie genutzt werden, sondern auch passiv: Allein ihre Definition wird in jeden Chat geladen. Wer für eine reine Textaufgabe alle möglichen Connectors aktiviert hat, verschwendet ständig Token. Die Empfehlung: Standardmäßig nur das aktiv lassen, was wirklich gebraucht wird. Für eine PowerPoint-Erstellung aus eigenem Material braucht es weder Web-Suche noch Connectors. Für eine recherchebasierte Präsentation sehr wohl. Die Steuerung erfolgt in den Einstellungen unter „Search and tools“.</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Beide Modelle sind ausgezeichnet — sie haben aber unterschiedliche Profile. Sonnet ist schnell, präzise, effizient und reicht für die meisten Aufgaben aus: Texte schreiben, einfache Recherchen, Routine-Präsentationen. Opus ist das schwerere Modell — geeignet für komplexe Argumentation, mehrschichtige Konzepte, anspruchsvolle Pitch-Decks. Die Faustregel: Sonnet als Standard, Opus für die anspruchsvollen 20 Prozent. Wer immer Opus nutzt, verbrennt Budget — und merkt oft nicht, dass Sonnet das Ergebnis gleich gut geliefert hätte.</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Eine der wichtigsten Techniken für effiziente Claude-Arbeit. Der Reflex der meisten Nutzer ist: viel Kontext in den ersten Prompt packen, dann das Ergebnis korrigieren. Das produziert lange Chats und mittelmäßige Ergebnisse. Die bessere Methode: Claude bitten, vor der Lieferung die Fragen zu stellen, die für ein gutes Ergebnis nötig sind. Claude kennt seine eigenen Wissenslücken oft besser als der Nutzer. Ergebnis: Der erste Wurf trifft besser, weniger Korrekturschleifen, weniger Token-Verbrauch, höhere Qualität. Diese Technik habe ich am Anfang dieses Workshops mit dir selbst angewendet — daher die Eingangsfragen.</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Diese Folie ist die didaktische Pointe der Präsentation für den Workshop-Kontext. Es gibt drei Werkzeuge von Anthropic, mit denen man PowerPoint-Präsentationen erstellen kann — und sie unterscheiden sich nicht nur in der Funktion, sondern auch in der Token-Logik. Claude.ai mit dem pptx-Skill ist die direkte Variante: hier im Chat, mit voller inhaltlicher Tiefe. Claude Design ist das visuelle Werkzeug — und hat ein eigenes wöchentliches Token-Kontingent, getrennt vom normalen Chat-Budget. Claude für PowerPoint ist das Add-In direkt in MS PowerPoint, das markenkonform mit deinem Folienmaster arbeitet. Die intelligente Strategie: alle drei kombinieren. Konzept im Chat, Veredelung in Claude Design, Feinarbeit im Add-In. So nutzt du zwei verschiedene Token-Töpfe und das jeweils beste Werkzeug für jeden Schritt.</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Einstieg über eine Erfahrung, die alle Teilnehmenden kennen: Sie arbeiten mit Claude an einer Aufgabe, und nach einer Weile wird die Qualität schlechter. Das ist kein Defekt von Claude — es ist eine direkte Folge davon, wie Sprachmodelle Kontext verarbeiten. Wer den Mechanismus dahinter versteht, kann seine Arbeitsweise anpassen und bekommt deutlich bessere Ergebnisse. Diese Präsentation macht den Mechanismus sichtbar und liefert konkrete Werkzeuge.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Die Übersicht aller wichtigen Praktiken auf einer Folie. Diese kann den Teilnehmenden auch als Handout mitgegeben werden — als Postkarte. Wichtig dabei: Es geht nicht darum, alle neun gleichzeitig perfekt umzusetzen. Es geht darum, ein Bewusstsein zu schaffen. Wer drei dieser Praktiken konsequent anwendet, arbeitet bereits deutlich besser. Wer sechs umsetzt, hat eine professionelle Architektur.</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Eine bewusste Gegenüberstellung. Die linke Spalte beschreibt, wie viele Nutzer Claude faktisch einsetzen — alles in einem langen, stetig wachsenden Chat. Das funktioniert, ist aber suboptimal: Wissen geht verloren, Qualität sinkt, Token-Verbrauch wächst. Die rechte Spalte beschreibt eine andere Architektur: Projekte als Wissensspeicher, kurze Chats als Werkzeug, Übergabe-Zusammenfassungen als Brücke. Das ist kein technischer Trick — das ist eine grundlegend andere Art, mit dem Werkzeug umzugehen. Wichtig: Niemand erreicht das nachher-Szenario auf einen Schlag. Es ist ein Prozess, der mit einer einzigen Entscheidung beginnt: Bei der nächsten neuen Aufgabe einen neuen Chat zu starten.</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Die Schlussbotschaft. Diese Präsentation ging nicht primär ums Token-Sparen — sondern um eine andere Haltung dem Werkzeug gegenüber. Wer Claude als Megachat-Maschine nutzt, verschwendet sowohl Token als auch Qualität. Wer Claude als Werkzeug in einer durchdachten Architektur nutzt — Projekte als Wissensspeicher, kurze Chats als Aufgabengefäße, bewusste Werkzeugwahl je nach Zweck — bekommt mehr Qualität bei weniger Aufwand. Das ist die eigentliche Pointe: Effizienz und Qualität sind hier keine Gegensätze. Sie sind dasselbe. Nun: Fragen, Diskussion, gemeinsamer Übergang in den praktischen Workshop-Teil.</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Drei Versprechen für die nächsten 35 Minuten. Die Reihenfolge ist bewusst: Erst verstehen, was unter der Haube passiert. Dann erkennen, welche Probleme daraus entstehen. Schließlich anwenden — eigene Arbeitsweise umstellen. Wichtig: Dies ist keine Theorie um der Theorie willen. Jeder Punkt hat unmittelbare praktische Konsequenz für die tägliche Arbeit. Die Teilnehmenden sollen am Ende konkrete Werkzeuge in der Hand haben, die sie sofort einsetzen können.</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Token sind das Maß, in dem Sprachmodelle Sprache verarbeiten. Ein Token ist nicht dasselbe wie ein Wort — manchmal größer, oft kleiner. Häufige Wörter werden als ein Token kodiert, seltene oder zusammengesetzte werden zerlegt. Diese Folie führt das Konzept ein. Auf der nächsten Folie wird konkreter, was das in Zahlen bedeutet — und warum Deutsch im Vergleich zu Englisch ungünstiger tokenisiert wird.</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Konkretes Rechenbeispiel: Eine durchschnittliche Inhaltsfolie mit Titel, Bullets, Sprechernotizen und Visualisierungs-Hinweis umfasst etwa 200 Wörter. Im Deutschen entspricht das grob 280 bis 350 Token. Eine 20-Folien-Präsentation produziert also rund 6.000 Token an reinem Output — und das ist nur die Spitze des Eisbergs, wie die nächste Folie zeigen wird. Eingaben, Verlauf, Systemprompt kommen noch dazu.</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Wichtige Differenzierung: Ja, Deutsch verbraucht mehr Token als Englisch — aber nicht, weil Claude intern übersetzt. Der Grund liegt im Tokenizer: deutsche Wörter werden wegen Komposita, Umlauten und Flexionsformen häufiger in mehrere Token zerlegt. Englische Wörter sind im Trainingsmaterial häufiger und werden oft als ein Token kodiert. Praktische Konsequenz: Auf Deutsch zu arbeiten, ist 30 bis 40 Prozent token-teurer als auf Englisch — aber der direkte deutsche Output ist meist die bessere Wahl, weil Browser-Übersetzung Nuancen kostet. Bei sehr langen, technischen Recherchen kann sich Englisch lohnen.</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Das wichtigste mentale Modell überhaupt: Was du in der Eingabezeile siehst, ist die Spitze des Eisbergs. Mit jeder Anfrage werden zusätzlich Systemprompt, Personal Preferences, Tool-Definitionen, hochgeladene Dateien und der gesamte bisherige Chatverlauf mitgeschickt. Das ist die Grundlage für das, was auf der nächsten Folie kommt: den Schneeball-Effekt. Wer das verinnerlicht hat, versteht intuitiv, warum lange Chats so teuer werden — und warum eine bestimmte Architektur sinnvoll ist.</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Die zentrale technische Tatsache: Claude hat kein Gedächtnis zwischen den Antworten. Jede neue Nachricht wird so behandelt, als wäre sie ein neuer Auftrag — mit dem Unterschied, dass der gesamte bisherige Verlauf als Kontext mitgegeben wird. Das Diagramm zeigt: Bei einem typischen Präsentations-Chat verdreifacht sich der Token-Verbrauch pro Anfrage zwischen Runde 5 und Runde 15. Eine kurze Frage am Ende einer langen Konversation kostet mehr als zehn kurze Fragen am Anfang. Das ist der Grund, warum die Empfehlung später sein wird: Bei jedem neuen Thema einen neuen Chat starten.</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Die wichtigste Verhaltensänderung, die diese Präsentation vermitteln will. Lange Chats sind nicht nur token-intensiver — sie produzieren auch schlechtere Ergebnisse. Anweisungen aus früheren Runden werden in der Masse des Kontextes verwässert. Die Konsequenz klingt zunächst paradox: Statt einen langen Arbeitschat zu pflegen, sollte man bei jedem neuen Teilaspekt einen neuen Chat starten. Das fühlt sich für viele zunächst falsch an — als würde man Wissen wegwerfen. Aber: Das Wissen liegt nicht im Chat, sondern sollte im Projekt liegen. Genau darum geht es im nächsten Abschnitt.</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3540"/>
        </a:solidFill>
        <a:effectLst/>
      </p:bgPr>
    </p:bg>
    <p:spTree>
      <p:nvGrpSpPr>
        <p:cNvPr id="1" name=""/>
        <p:cNvGrpSpPr/>
        <p:nvPr/>
      </p:nvGrpSpPr>
      <p:grpSpPr>
        <a:xfrm>
          <a:off x="0" y="0"/>
          <a:ext cx="0" cy="0"/>
          <a:chOff x="0" y="0"/>
          <a:chExt cx="0" cy="0"/>
        </a:xfrm>
      </p:grpSpPr>
      <p:sp>
        <p:nvSpPr>
          <p:cNvPr id="2" name="Shape 0"/>
          <p:cNvSpPr/>
          <p:nvPr/>
        </p:nvSpPr>
        <p:spPr>
          <a:xfrm>
            <a:off x="6858000" y="-1371600"/>
            <a:ext cx="3657600" cy="3657600"/>
          </a:xfrm>
          <a:prstGeom prst="ellipse">
            <a:avLst/>
          </a:prstGeom>
          <a:solidFill>
            <a:srgbClr val="E36F1E"/>
          </a:solidFill>
          <a:ln/>
        </p:spPr>
        <p:txBody>
          <a:bodyPr/>
          <a:lstStyle/>
          <a:p>
            <a:endParaRPr lang="de-DE"/>
          </a:p>
        </p:txBody>
      </p:sp>
      <p:sp>
        <p:nvSpPr>
          <p:cNvPr id="3" name="Shape 1"/>
          <p:cNvSpPr/>
          <p:nvPr/>
        </p:nvSpPr>
        <p:spPr>
          <a:xfrm>
            <a:off x="7772400" y="-457200"/>
            <a:ext cx="2286000" cy="2286000"/>
          </a:xfrm>
          <a:prstGeom prst="ellipse">
            <a:avLst/>
          </a:prstGeom>
          <a:solidFill>
            <a:srgbClr val="F4A261"/>
          </a:solidFill>
          <a:ln/>
        </p:spPr>
        <p:txBody>
          <a:bodyPr/>
          <a:lstStyle/>
          <a:p>
            <a:endParaRPr lang="de-DE"/>
          </a:p>
        </p:txBody>
      </p:sp>
      <p:pic>
        <p:nvPicPr>
          <p:cNvPr id="4" name="Image 0" descr="preencoded.png"/>
          <p:cNvPicPr>
            <a:picLocks noChangeAspect="1"/>
          </p:cNvPicPr>
          <p:nvPr/>
        </p:nvPicPr>
        <p:blipFill>
          <a:blip r:embed="rId3"/>
          <a:stretch>
            <a:fillRect/>
          </a:stretch>
        </p:blipFill>
        <p:spPr>
          <a:xfrm>
            <a:off x="548640" y="1188720"/>
            <a:ext cx="640080" cy="640080"/>
          </a:xfrm>
          <a:prstGeom prst="rect">
            <a:avLst/>
          </a:prstGeom>
        </p:spPr>
      </p:pic>
      <p:sp>
        <p:nvSpPr>
          <p:cNvPr id="5" name="Text 2"/>
          <p:cNvSpPr/>
          <p:nvPr/>
        </p:nvSpPr>
        <p:spPr>
          <a:xfrm>
            <a:off x="1371600" y="1234440"/>
            <a:ext cx="5486400" cy="457200"/>
          </a:xfrm>
          <a:prstGeom prst="rect">
            <a:avLst/>
          </a:prstGeom>
          <a:noFill/>
          <a:ln/>
        </p:spPr>
        <p:txBody>
          <a:bodyPr wrap="square" rtlCol="0" anchor="ctr"/>
          <a:lstStyle/>
          <a:p>
            <a:pPr marL="0" indent="0">
              <a:buNone/>
            </a:pPr>
            <a:r>
              <a:rPr lang="en-US" sz="1300" b="1" kern="0" spc="800" dirty="0">
                <a:solidFill>
                  <a:srgbClr val="F4A261"/>
                </a:solidFill>
                <a:latin typeface="Calibri" pitchFamily="34" charset="0"/>
                <a:ea typeface="Calibri" pitchFamily="34" charset="-122"/>
                <a:cs typeface="Calibri" pitchFamily="34" charset="-120"/>
              </a:rPr>
              <a:t>WORKSHOP-BEGLEITUNG</a:t>
            </a:r>
            <a:endParaRPr lang="en-US" sz="1300" dirty="0"/>
          </a:p>
        </p:txBody>
      </p:sp>
      <p:sp>
        <p:nvSpPr>
          <p:cNvPr id="6" name="Text 3"/>
          <p:cNvSpPr/>
          <p:nvPr/>
        </p:nvSpPr>
        <p:spPr>
          <a:xfrm>
            <a:off x="548640" y="1828800"/>
            <a:ext cx="8229600" cy="822960"/>
          </a:xfrm>
          <a:prstGeom prst="rect">
            <a:avLst/>
          </a:prstGeom>
          <a:noFill/>
          <a:ln/>
        </p:spPr>
        <p:txBody>
          <a:bodyPr wrap="square" lIns="0" tIns="0" rIns="0" bIns="0" rtlCol="0" anchor="ctr"/>
          <a:lstStyle/>
          <a:p>
            <a:pPr marL="0" indent="0">
              <a:buNone/>
            </a:pPr>
            <a:r>
              <a:rPr lang="en-US" sz="4400" b="1" dirty="0">
                <a:solidFill>
                  <a:srgbClr val="FFFFFF"/>
                </a:solidFill>
                <a:latin typeface="Calibri" pitchFamily="34" charset="0"/>
                <a:ea typeface="Calibri" pitchFamily="34" charset="-122"/>
                <a:cs typeface="Calibri" pitchFamily="34" charset="-120"/>
              </a:rPr>
              <a:t>Arbeiten mit Claude</a:t>
            </a:r>
            <a:endParaRPr lang="en-US" sz="4400" dirty="0"/>
          </a:p>
        </p:txBody>
      </p:sp>
      <p:sp>
        <p:nvSpPr>
          <p:cNvPr id="7" name="Text 4"/>
          <p:cNvSpPr/>
          <p:nvPr/>
        </p:nvSpPr>
        <p:spPr>
          <a:xfrm>
            <a:off x="548640" y="2606040"/>
            <a:ext cx="8229600" cy="640080"/>
          </a:xfrm>
          <a:prstGeom prst="rect">
            <a:avLst/>
          </a:prstGeom>
          <a:noFill/>
          <a:ln/>
        </p:spPr>
        <p:txBody>
          <a:bodyPr wrap="square" lIns="0" tIns="0" rIns="0" bIns="0" rtlCol="0" anchor="ctr"/>
          <a:lstStyle/>
          <a:p>
            <a:pPr marL="0" indent="0">
              <a:buNone/>
            </a:pPr>
            <a:r>
              <a:rPr lang="en-US" sz="2800" i="1" dirty="0">
                <a:solidFill>
                  <a:srgbClr val="F4A261"/>
                </a:solidFill>
                <a:latin typeface="Calibri" pitchFamily="34" charset="0"/>
                <a:ea typeface="Calibri" pitchFamily="34" charset="-122"/>
                <a:cs typeface="Calibri" pitchFamily="34" charset="-120"/>
              </a:rPr>
              <a:t>Token verstehen, klüger arbeiten.</a:t>
            </a:r>
            <a:endParaRPr lang="en-US" sz="2800" dirty="0"/>
          </a:p>
        </p:txBody>
      </p:sp>
      <p:sp>
        <p:nvSpPr>
          <p:cNvPr id="8" name="Shape 5"/>
          <p:cNvSpPr/>
          <p:nvPr/>
        </p:nvSpPr>
        <p:spPr>
          <a:xfrm>
            <a:off x="548640" y="3657600"/>
            <a:ext cx="73152" cy="914400"/>
          </a:xfrm>
          <a:prstGeom prst="rect">
            <a:avLst/>
          </a:prstGeom>
          <a:solidFill>
            <a:srgbClr val="E36F1E"/>
          </a:solidFill>
          <a:ln/>
        </p:spPr>
        <p:txBody>
          <a:bodyPr/>
          <a:lstStyle/>
          <a:p>
            <a:endParaRPr lang="de-DE"/>
          </a:p>
        </p:txBody>
      </p:sp>
      <p:sp>
        <p:nvSpPr>
          <p:cNvPr id="9" name="Text 6"/>
          <p:cNvSpPr/>
          <p:nvPr/>
        </p:nvSpPr>
        <p:spPr>
          <a:xfrm>
            <a:off x="777240" y="3657600"/>
            <a:ext cx="7315200" cy="1005840"/>
          </a:xfrm>
          <a:prstGeom prst="rect">
            <a:avLst/>
          </a:prstGeom>
          <a:noFill/>
          <a:ln/>
        </p:spPr>
        <p:txBody>
          <a:bodyPr wrap="square" lIns="0" tIns="0" rIns="0" bIns="0" rtlCol="0" anchor="ctr"/>
          <a:lstStyle/>
          <a:p>
            <a:pPr marL="0" indent="0">
              <a:buNone/>
            </a:pPr>
            <a:r>
              <a:rPr lang="en-US" sz="1300" dirty="0">
                <a:solidFill>
                  <a:srgbClr val="FAF6F1"/>
                </a:solidFill>
                <a:latin typeface="Calibri" pitchFamily="34" charset="0"/>
                <a:ea typeface="Calibri" pitchFamily="34" charset="-122"/>
                <a:cs typeface="Calibri" pitchFamily="34" charset="-120"/>
              </a:rPr>
              <a:t>Begleitend zum Workshop</a:t>
            </a:r>
            <a:endParaRPr lang="en-US" sz="1300" dirty="0"/>
          </a:p>
          <a:p>
            <a:pPr marL="0" indent="0">
              <a:buNone/>
            </a:pPr>
            <a:r>
              <a:rPr lang="en-US" sz="1300" i="1" dirty="0">
                <a:solidFill>
                  <a:srgbClr val="FFFFFF"/>
                </a:solidFill>
                <a:latin typeface="Calibri" pitchFamily="34" charset="0"/>
                <a:ea typeface="Calibri" pitchFamily="34" charset="-122"/>
                <a:cs typeface="Calibri" pitchFamily="34" charset="-120"/>
              </a:rPr>
              <a:t>„PowerPoint-Präsentationen mit Claude erstellen“</a:t>
            </a:r>
            <a:endParaRPr lang="en-US" sz="1300" dirty="0"/>
          </a:p>
          <a:p>
            <a:pPr marL="0" indent="0">
              <a:buNone/>
            </a:pPr>
            <a:endParaRPr lang="en-US" sz="1300" dirty="0"/>
          </a:p>
          <a:p>
            <a:pPr marL="0" indent="0">
              <a:buNone/>
            </a:pPr>
            <a:r>
              <a:rPr lang="en-US" sz="1100" dirty="0">
                <a:solidFill>
                  <a:srgbClr val="F4A261"/>
                </a:solidFill>
                <a:latin typeface="Calibri" pitchFamily="34" charset="0"/>
                <a:ea typeface="Calibri" pitchFamily="34" charset="-122"/>
                <a:cs typeface="Calibri" pitchFamily="34" charset="-120"/>
              </a:rPr>
              <a:t>Bernhard Laukamp · Trainertreffen Deutschland</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Drei Bausteine einer guten Claude-Architektur</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Wissen schichtweise organisieren — vom Allgemeinen zum Spezifischen</a:t>
            </a:r>
            <a:endParaRPr lang="en-US" sz="1400" dirty="0"/>
          </a:p>
        </p:txBody>
      </p:sp>
      <p:sp>
        <p:nvSpPr>
          <p:cNvPr id="4" name="Shape 2"/>
          <p:cNvSpPr/>
          <p:nvPr/>
        </p:nvSpPr>
        <p:spPr>
          <a:xfrm>
            <a:off x="914400" y="1645920"/>
            <a:ext cx="7315200" cy="868680"/>
          </a:xfrm>
          <a:prstGeom prst="rect">
            <a:avLst/>
          </a:prstGeom>
          <a:solidFill>
            <a:srgbClr val="0A3540"/>
          </a:solidFill>
          <a:ln/>
        </p:spPr>
        <p:txBody>
          <a:bodyPr/>
          <a:lstStyle/>
          <a:p>
            <a:endParaRPr lang="de-DE"/>
          </a:p>
        </p:txBody>
      </p:sp>
      <p:sp>
        <p:nvSpPr>
          <p:cNvPr id="5" name="Shape 3"/>
          <p:cNvSpPr/>
          <p:nvPr/>
        </p:nvSpPr>
        <p:spPr>
          <a:xfrm>
            <a:off x="1097280" y="1810512"/>
            <a:ext cx="548640" cy="548640"/>
          </a:xfrm>
          <a:prstGeom prst="ellipse">
            <a:avLst/>
          </a:prstGeom>
          <a:solidFill>
            <a:srgbClr val="FFFFFF"/>
          </a:solidFill>
          <a:ln w="12700">
            <a:solidFill>
              <a:srgbClr val="FFFFFF"/>
            </a:solidFill>
            <a:prstDash val="solid"/>
          </a:ln>
        </p:spPr>
        <p:txBody>
          <a:bodyPr/>
          <a:lstStyle/>
          <a:p>
            <a:endParaRPr lang="de-DE"/>
          </a:p>
        </p:txBody>
      </p:sp>
      <p:pic>
        <p:nvPicPr>
          <p:cNvPr id="6" name="Image 0" descr="preencoded.png"/>
          <p:cNvPicPr>
            <a:picLocks noChangeAspect="1"/>
          </p:cNvPicPr>
          <p:nvPr/>
        </p:nvPicPr>
        <p:blipFill>
          <a:blip r:embed="rId3"/>
          <a:stretch>
            <a:fillRect/>
          </a:stretch>
        </p:blipFill>
        <p:spPr>
          <a:xfrm>
            <a:off x="1188720" y="1901952"/>
            <a:ext cx="365760" cy="365760"/>
          </a:xfrm>
          <a:prstGeom prst="rect">
            <a:avLst/>
          </a:prstGeom>
        </p:spPr>
      </p:pic>
      <p:sp>
        <p:nvSpPr>
          <p:cNvPr id="7" name="Text 4"/>
          <p:cNvSpPr/>
          <p:nvPr/>
        </p:nvSpPr>
        <p:spPr>
          <a:xfrm>
            <a:off x="1828800" y="1783080"/>
            <a:ext cx="6217920" cy="365760"/>
          </a:xfrm>
          <a:prstGeom prst="rect">
            <a:avLst/>
          </a:prstGeom>
          <a:noFill/>
          <a:ln/>
        </p:spPr>
        <p:txBody>
          <a:bodyPr wrap="square" lIns="0" tIns="0" rIns="0" bIns="0" rtlCol="0" anchor="ctr"/>
          <a:lstStyle/>
          <a:p>
            <a:pPr marL="0" indent="0">
              <a:buNone/>
            </a:pPr>
            <a:r>
              <a:rPr lang="en-US" sz="1800" b="1" kern="0" spc="300" dirty="0">
                <a:solidFill>
                  <a:srgbClr val="FFFFFF"/>
                </a:solidFill>
                <a:latin typeface="Calibri" pitchFamily="34" charset="0"/>
                <a:ea typeface="Calibri" pitchFamily="34" charset="-122"/>
                <a:cs typeface="Calibri" pitchFamily="34" charset="-120"/>
              </a:rPr>
              <a:t>PERSONAL PREFERENCES</a:t>
            </a:r>
            <a:endParaRPr lang="en-US" sz="1800" dirty="0"/>
          </a:p>
        </p:txBody>
      </p:sp>
      <p:sp>
        <p:nvSpPr>
          <p:cNvPr id="8" name="Text 5"/>
          <p:cNvSpPr/>
          <p:nvPr/>
        </p:nvSpPr>
        <p:spPr>
          <a:xfrm>
            <a:off x="1828800" y="2103120"/>
            <a:ext cx="6217920" cy="320040"/>
          </a:xfrm>
          <a:prstGeom prst="rect">
            <a:avLst/>
          </a:prstGeom>
          <a:noFill/>
          <a:ln/>
        </p:spPr>
        <p:txBody>
          <a:bodyPr wrap="square" lIns="0" tIns="0" rIns="0" bIns="0" rtlCol="0" anchor="ctr"/>
          <a:lstStyle/>
          <a:p>
            <a:pPr marL="0" indent="0">
              <a:buNone/>
            </a:pPr>
            <a:r>
              <a:rPr lang="en-US" sz="1200" i="1" dirty="0">
                <a:solidFill>
                  <a:srgbClr val="FAF6F1"/>
                </a:solidFill>
                <a:latin typeface="Calibri" pitchFamily="34" charset="0"/>
                <a:ea typeface="Calibri" pitchFamily="34" charset="-122"/>
                <a:cs typeface="Calibri" pitchFamily="34" charset="-120"/>
              </a:rPr>
              <a:t>universelle Regeln · alle Chats</a:t>
            </a:r>
            <a:endParaRPr lang="en-US" sz="1200" dirty="0"/>
          </a:p>
        </p:txBody>
      </p:sp>
      <p:sp>
        <p:nvSpPr>
          <p:cNvPr id="9" name="Shape 6"/>
          <p:cNvSpPr/>
          <p:nvPr/>
        </p:nvSpPr>
        <p:spPr>
          <a:xfrm>
            <a:off x="914400" y="2606040"/>
            <a:ext cx="7315200" cy="868680"/>
          </a:xfrm>
          <a:prstGeom prst="rect">
            <a:avLst/>
          </a:prstGeom>
          <a:solidFill>
            <a:srgbClr val="0F4C5C"/>
          </a:solidFill>
          <a:ln/>
        </p:spPr>
        <p:txBody>
          <a:bodyPr/>
          <a:lstStyle/>
          <a:p>
            <a:endParaRPr lang="de-DE"/>
          </a:p>
        </p:txBody>
      </p:sp>
      <p:sp>
        <p:nvSpPr>
          <p:cNvPr id="10" name="Shape 7"/>
          <p:cNvSpPr/>
          <p:nvPr/>
        </p:nvSpPr>
        <p:spPr>
          <a:xfrm>
            <a:off x="1097280" y="2770632"/>
            <a:ext cx="548640" cy="548640"/>
          </a:xfrm>
          <a:prstGeom prst="ellipse">
            <a:avLst/>
          </a:prstGeom>
          <a:solidFill>
            <a:srgbClr val="FFFFFF"/>
          </a:solidFill>
          <a:ln w="12700">
            <a:solidFill>
              <a:srgbClr val="FFFFFF"/>
            </a:solidFill>
            <a:prstDash val="solid"/>
          </a:ln>
        </p:spPr>
        <p:txBody>
          <a:bodyPr/>
          <a:lstStyle/>
          <a:p>
            <a:endParaRPr lang="de-DE"/>
          </a:p>
        </p:txBody>
      </p:sp>
      <p:pic>
        <p:nvPicPr>
          <p:cNvPr id="11" name="Image 1" descr="preencoded.png"/>
          <p:cNvPicPr>
            <a:picLocks noChangeAspect="1"/>
          </p:cNvPicPr>
          <p:nvPr/>
        </p:nvPicPr>
        <p:blipFill>
          <a:blip r:embed="rId4"/>
          <a:stretch>
            <a:fillRect/>
          </a:stretch>
        </p:blipFill>
        <p:spPr>
          <a:xfrm>
            <a:off x="1188720" y="2862072"/>
            <a:ext cx="365760" cy="365760"/>
          </a:xfrm>
          <a:prstGeom prst="rect">
            <a:avLst/>
          </a:prstGeom>
        </p:spPr>
      </p:pic>
      <p:sp>
        <p:nvSpPr>
          <p:cNvPr id="12" name="Text 8"/>
          <p:cNvSpPr/>
          <p:nvPr/>
        </p:nvSpPr>
        <p:spPr>
          <a:xfrm>
            <a:off x="1828800" y="2743200"/>
            <a:ext cx="6217920" cy="365760"/>
          </a:xfrm>
          <a:prstGeom prst="rect">
            <a:avLst/>
          </a:prstGeom>
          <a:noFill/>
          <a:ln/>
        </p:spPr>
        <p:txBody>
          <a:bodyPr wrap="square" lIns="0" tIns="0" rIns="0" bIns="0" rtlCol="0" anchor="ctr"/>
          <a:lstStyle/>
          <a:p>
            <a:pPr marL="0" indent="0">
              <a:buNone/>
            </a:pPr>
            <a:r>
              <a:rPr lang="en-US" sz="1800" b="1" kern="0" spc="300" dirty="0">
                <a:solidFill>
                  <a:srgbClr val="FFFFFF"/>
                </a:solidFill>
                <a:latin typeface="Calibri" pitchFamily="34" charset="0"/>
                <a:ea typeface="Calibri" pitchFamily="34" charset="-122"/>
                <a:cs typeface="Calibri" pitchFamily="34" charset="-120"/>
              </a:rPr>
              <a:t>PROJEKTE</a:t>
            </a:r>
            <a:endParaRPr lang="en-US" sz="1800" dirty="0"/>
          </a:p>
        </p:txBody>
      </p:sp>
      <p:sp>
        <p:nvSpPr>
          <p:cNvPr id="13" name="Text 9"/>
          <p:cNvSpPr/>
          <p:nvPr/>
        </p:nvSpPr>
        <p:spPr>
          <a:xfrm>
            <a:off x="1828800" y="3063240"/>
            <a:ext cx="6217920" cy="320040"/>
          </a:xfrm>
          <a:prstGeom prst="rect">
            <a:avLst/>
          </a:prstGeom>
          <a:noFill/>
          <a:ln/>
        </p:spPr>
        <p:txBody>
          <a:bodyPr wrap="square" lIns="0" tIns="0" rIns="0" bIns="0" rtlCol="0" anchor="ctr"/>
          <a:lstStyle/>
          <a:p>
            <a:pPr marL="0" indent="0">
              <a:buNone/>
            </a:pPr>
            <a:r>
              <a:rPr lang="en-US" sz="1200" i="1" dirty="0">
                <a:solidFill>
                  <a:srgbClr val="FAF6F1"/>
                </a:solidFill>
                <a:latin typeface="Calibri" pitchFamily="34" charset="0"/>
                <a:ea typeface="Calibri" pitchFamily="34" charset="-122"/>
                <a:cs typeface="Calibri" pitchFamily="34" charset="-120"/>
              </a:rPr>
              <a:t>themenbezogenes Wissen · mehrere Chats</a:t>
            </a:r>
            <a:endParaRPr lang="en-US" sz="1200" dirty="0"/>
          </a:p>
        </p:txBody>
      </p:sp>
      <p:sp>
        <p:nvSpPr>
          <p:cNvPr id="14" name="Shape 10"/>
          <p:cNvSpPr/>
          <p:nvPr/>
        </p:nvSpPr>
        <p:spPr>
          <a:xfrm>
            <a:off x="914400" y="3566160"/>
            <a:ext cx="7315200" cy="868680"/>
          </a:xfrm>
          <a:prstGeom prst="rect">
            <a:avLst/>
          </a:prstGeom>
          <a:solidFill>
            <a:srgbClr val="5F8B95"/>
          </a:solidFill>
          <a:ln/>
        </p:spPr>
        <p:txBody>
          <a:bodyPr/>
          <a:lstStyle/>
          <a:p>
            <a:endParaRPr lang="de-DE"/>
          </a:p>
        </p:txBody>
      </p:sp>
      <p:sp>
        <p:nvSpPr>
          <p:cNvPr id="15" name="Shape 11"/>
          <p:cNvSpPr/>
          <p:nvPr/>
        </p:nvSpPr>
        <p:spPr>
          <a:xfrm>
            <a:off x="1097280" y="3730752"/>
            <a:ext cx="548640" cy="548640"/>
          </a:xfrm>
          <a:prstGeom prst="ellipse">
            <a:avLst/>
          </a:prstGeom>
          <a:solidFill>
            <a:srgbClr val="FFFFFF"/>
          </a:solidFill>
          <a:ln w="12700">
            <a:solidFill>
              <a:srgbClr val="FFFFFF"/>
            </a:solidFill>
            <a:prstDash val="solid"/>
          </a:ln>
        </p:spPr>
        <p:txBody>
          <a:bodyPr/>
          <a:lstStyle/>
          <a:p>
            <a:endParaRPr lang="de-DE"/>
          </a:p>
        </p:txBody>
      </p:sp>
      <p:pic>
        <p:nvPicPr>
          <p:cNvPr id="16" name="Image 2" descr="preencoded.png"/>
          <p:cNvPicPr>
            <a:picLocks noChangeAspect="1"/>
          </p:cNvPicPr>
          <p:nvPr/>
        </p:nvPicPr>
        <p:blipFill>
          <a:blip r:embed="rId5"/>
          <a:stretch>
            <a:fillRect/>
          </a:stretch>
        </p:blipFill>
        <p:spPr>
          <a:xfrm>
            <a:off x="1188720" y="3822192"/>
            <a:ext cx="365760" cy="365760"/>
          </a:xfrm>
          <a:prstGeom prst="rect">
            <a:avLst/>
          </a:prstGeom>
        </p:spPr>
      </p:pic>
      <p:sp>
        <p:nvSpPr>
          <p:cNvPr id="17" name="Text 12"/>
          <p:cNvSpPr/>
          <p:nvPr/>
        </p:nvSpPr>
        <p:spPr>
          <a:xfrm>
            <a:off x="1828800" y="3703320"/>
            <a:ext cx="6217920" cy="365760"/>
          </a:xfrm>
          <a:prstGeom prst="rect">
            <a:avLst/>
          </a:prstGeom>
          <a:noFill/>
          <a:ln/>
        </p:spPr>
        <p:txBody>
          <a:bodyPr wrap="square" lIns="0" tIns="0" rIns="0" bIns="0" rtlCol="0" anchor="ctr"/>
          <a:lstStyle/>
          <a:p>
            <a:pPr marL="0" indent="0">
              <a:buNone/>
            </a:pPr>
            <a:r>
              <a:rPr lang="en-US" sz="1800" b="1" kern="0" spc="300" dirty="0">
                <a:solidFill>
                  <a:srgbClr val="FFFFFF"/>
                </a:solidFill>
                <a:latin typeface="Calibri" pitchFamily="34" charset="0"/>
                <a:ea typeface="Calibri" pitchFamily="34" charset="-122"/>
                <a:cs typeface="Calibri" pitchFamily="34" charset="-120"/>
              </a:rPr>
              <a:t>CHATS</a:t>
            </a:r>
            <a:endParaRPr lang="en-US" sz="1800" dirty="0"/>
          </a:p>
        </p:txBody>
      </p:sp>
      <p:sp>
        <p:nvSpPr>
          <p:cNvPr id="18" name="Text 13"/>
          <p:cNvSpPr/>
          <p:nvPr/>
        </p:nvSpPr>
        <p:spPr>
          <a:xfrm>
            <a:off x="1828800" y="4023360"/>
            <a:ext cx="6217920" cy="320040"/>
          </a:xfrm>
          <a:prstGeom prst="rect">
            <a:avLst/>
          </a:prstGeom>
          <a:noFill/>
          <a:ln/>
        </p:spPr>
        <p:txBody>
          <a:bodyPr wrap="square" lIns="0" tIns="0" rIns="0" bIns="0" rtlCol="0" anchor="ctr"/>
          <a:lstStyle/>
          <a:p>
            <a:pPr marL="0" indent="0">
              <a:buNone/>
            </a:pPr>
            <a:r>
              <a:rPr lang="en-US" sz="1200" i="1" dirty="0">
                <a:solidFill>
                  <a:srgbClr val="FAF6F1"/>
                </a:solidFill>
                <a:latin typeface="Calibri" pitchFamily="34" charset="0"/>
                <a:ea typeface="Calibri" pitchFamily="34" charset="-122"/>
                <a:cs typeface="Calibri" pitchFamily="34" charset="-120"/>
              </a:rPr>
              <a:t>konkrete Aufgaben · einzelne Runden</a:t>
            </a:r>
            <a:endParaRPr lang="en-US" sz="1200" dirty="0"/>
          </a:p>
        </p:txBody>
      </p:sp>
      <p:sp>
        <p:nvSpPr>
          <p:cNvPr id="19" name="Text 14"/>
          <p:cNvSpPr/>
          <p:nvPr/>
        </p:nvSpPr>
        <p:spPr>
          <a:xfrm>
            <a:off x="8412480" y="2423160"/>
            <a:ext cx="457200" cy="457200"/>
          </a:xfrm>
          <a:prstGeom prst="rect">
            <a:avLst/>
          </a:prstGeom>
          <a:noFill/>
          <a:ln/>
        </p:spPr>
        <p:txBody>
          <a:bodyPr wrap="square" lIns="0" tIns="0" rIns="0" bIns="0" rtlCol="0" anchor="ctr"/>
          <a:lstStyle/>
          <a:p>
            <a:pPr marL="0" indent="0" algn="ctr">
              <a:buNone/>
            </a:pPr>
            <a:r>
              <a:rPr lang="en-US" sz="2800" b="1" dirty="0">
                <a:solidFill>
                  <a:srgbClr val="E36F1E"/>
                </a:solidFill>
                <a:latin typeface="Calibri" pitchFamily="34" charset="0"/>
                <a:ea typeface="Calibri" pitchFamily="34" charset="-122"/>
                <a:cs typeface="Calibri" pitchFamily="34" charset="-120"/>
              </a:rPr>
              <a:t>→</a:t>
            </a:r>
            <a:endParaRPr lang="en-US" sz="2800" dirty="0"/>
          </a:p>
        </p:txBody>
      </p:sp>
      <p:sp>
        <p:nvSpPr>
          <p:cNvPr id="20" name="Text 15"/>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21" name="Text 16"/>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Personal Preferences: schlank halten</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Was hier landet, wird in JEDEN Chat geladen — also Vorsicht mit dem Volumen</a:t>
            </a:r>
            <a:endParaRPr lang="en-US" sz="1400" dirty="0"/>
          </a:p>
        </p:txBody>
      </p:sp>
      <p:sp>
        <p:nvSpPr>
          <p:cNvPr id="4" name="Shape 2"/>
          <p:cNvSpPr/>
          <p:nvPr/>
        </p:nvSpPr>
        <p:spPr>
          <a:xfrm>
            <a:off x="457200" y="1554480"/>
            <a:ext cx="8229600" cy="548640"/>
          </a:xfrm>
          <a:prstGeom prst="rect">
            <a:avLst/>
          </a:prstGeom>
          <a:solidFill>
            <a:srgbClr val="E36F1E"/>
          </a:solidFill>
          <a:ln/>
        </p:spPr>
        <p:txBody>
          <a:bodyPr/>
          <a:lstStyle/>
          <a:p>
            <a:endParaRPr lang="de-DE"/>
          </a:p>
        </p:txBody>
      </p:sp>
      <p:sp>
        <p:nvSpPr>
          <p:cNvPr id="5" name="Text 3"/>
          <p:cNvSpPr/>
          <p:nvPr/>
        </p:nvSpPr>
        <p:spPr>
          <a:xfrm>
            <a:off x="457200" y="1554480"/>
            <a:ext cx="8229600" cy="548640"/>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pitchFamily="34" charset="0"/>
                <a:ea typeface="Calibri" pitchFamily="34" charset="-122"/>
                <a:cs typeface="Calibri" pitchFamily="34" charset="-120"/>
              </a:rPr>
              <a:t>Faustregel: unter 500 Wörter — nur wirklich Universelles</a:t>
            </a:r>
            <a:endParaRPr lang="en-US" sz="1600" dirty="0"/>
          </a:p>
        </p:txBody>
      </p:sp>
      <p:sp>
        <p:nvSpPr>
          <p:cNvPr id="6" name="Shape 4"/>
          <p:cNvSpPr/>
          <p:nvPr/>
        </p:nvSpPr>
        <p:spPr>
          <a:xfrm>
            <a:off x="457200" y="2331720"/>
            <a:ext cx="4023360" cy="2286000"/>
          </a:xfrm>
          <a:prstGeom prst="rect">
            <a:avLst/>
          </a:prstGeom>
          <a:solidFill>
            <a:srgbClr val="F5F0E8"/>
          </a:solidFill>
          <a:ln w="12700">
            <a:solidFill>
              <a:srgbClr val="F5F0E8"/>
            </a:solidFill>
            <a:prstDash val="solid"/>
          </a:ln>
        </p:spPr>
        <p:txBody>
          <a:bodyPr/>
          <a:lstStyle/>
          <a:p>
            <a:endParaRPr lang="de-DE"/>
          </a:p>
        </p:txBody>
      </p:sp>
      <p:pic>
        <p:nvPicPr>
          <p:cNvPr id="7" name="Image 0" descr="preencoded.png"/>
          <p:cNvPicPr>
            <a:picLocks noChangeAspect="1"/>
          </p:cNvPicPr>
          <p:nvPr/>
        </p:nvPicPr>
        <p:blipFill>
          <a:blip r:embed="rId3"/>
          <a:stretch>
            <a:fillRect/>
          </a:stretch>
        </p:blipFill>
        <p:spPr>
          <a:xfrm>
            <a:off x="640080" y="2468880"/>
            <a:ext cx="320040" cy="320040"/>
          </a:xfrm>
          <a:prstGeom prst="rect">
            <a:avLst/>
          </a:prstGeom>
        </p:spPr>
      </p:pic>
      <p:sp>
        <p:nvSpPr>
          <p:cNvPr id="8" name="Text 5"/>
          <p:cNvSpPr/>
          <p:nvPr/>
        </p:nvSpPr>
        <p:spPr>
          <a:xfrm>
            <a:off x="1051560" y="2423160"/>
            <a:ext cx="3291840" cy="365760"/>
          </a:xfrm>
          <a:prstGeom prst="rect">
            <a:avLst/>
          </a:prstGeom>
          <a:noFill/>
          <a:ln/>
        </p:spPr>
        <p:txBody>
          <a:bodyPr wrap="square" lIns="0" tIns="0" rIns="0" bIns="0" rtlCol="0" anchor="ctr"/>
          <a:lstStyle/>
          <a:p>
            <a:pPr marL="0" indent="0">
              <a:buNone/>
            </a:pPr>
            <a:r>
              <a:rPr lang="en-US" sz="1400" b="1" dirty="0">
                <a:solidFill>
                  <a:srgbClr val="5C8A6F"/>
                </a:solidFill>
                <a:latin typeface="Calibri" pitchFamily="34" charset="0"/>
                <a:ea typeface="Calibri" pitchFamily="34" charset="-122"/>
                <a:cs typeface="Calibri" pitchFamily="34" charset="-120"/>
              </a:rPr>
              <a:t>Gehört rein</a:t>
            </a:r>
            <a:endParaRPr lang="en-US" sz="1400" dirty="0"/>
          </a:p>
        </p:txBody>
      </p:sp>
      <p:sp>
        <p:nvSpPr>
          <p:cNvPr id="9" name="Text 6"/>
          <p:cNvSpPr/>
          <p:nvPr/>
        </p:nvSpPr>
        <p:spPr>
          <a:xfrm>
            <a:off x="640080" y="2834640"/>
            <a:ext cx="3657600" cy="1783080"/>
          </a:xfrm>
          <a:prstGeom prst="rect">
            <a:avLst/>
          </a:prstGeom>
          <a:noFill/>
          <a:ln/>
        </p:spPr>
        <p:txBody>
          <a:bodyPr wrap="square" lIns="0" tIns="0" rIns="0" bIns="0" rtlCol="0" anchor="ctr"/>
          <a:lstStyle/>
          <a:p>
            <a:pPr marL="0" indent="0">
              <a:buNone/>
            </a:pPr>
            <a:r>
              <a:rPr lang="en-US" sz="1200" dirty="0">
                <a:solidFill>
                  <a:srgbClr val="1A2B30"/>
                </a:solidFill>
                <a:latin typeface="Calibri" pitchFamily="34" charset="0"/>
                <a:ea typeface="Calibri" pitchFamily="34" charset="-122"/>
                <a:cs typeface="Calibri" pitchFamily="34" charset="-120"/>
              </a:rPr>
              <a:t>„Sprich mich mit Du an.“</a:t>
            </a:r>
            <a:endParaRPr lang="en-US" sz="1200" dirty="0"/>
          </a:p>
          <a:p>
            <a:pPr marL="0" indent="0">
              <a:buNone/>
            </a:pPr>
            <a:r>
              <a:rPr lang="en-US" sz="1200" dirty="0">
                <a:solidFill>
                  <a:srgbClr val="1A2B30"/>
                </a:solidFill>
                <a:latin typeface="Calibri" pitchFamily="34" charset="0"/>
                <a:ea typeface="Calibri" pitchFamily="34" charset="-122"/>
                <a:cs typeface="Calibri" pitchFamily="34" charset="-120"/>
              </a:rPr>
              <a:t>„Antworte auf Deutsch.“</a:t>
            </a:r>
            <a:endParaRPr lang="en-US" sz="1200" dirty="0"/>
          </a:p>
          <a:p>
            <a:pPr marL="0" indent="0">
              <a:buNone/>
            </a:pPr>
            <a:endParaRPr lang="en-US" sz="1200" dirty="0"/>
          </a:p>
          <a:p>
            <a:pPr marL="0" indent="0">
              <a:buNone/>
            </a:pPr>
            <a:r>
              <a:rPr lang="en-US" sz="1200" dirty="0">
                <a:solidFill>
                  <a:srgbClr val="1A2B30"/>
                </a:solidFill>
                <a:latin typeface="Calibri" pitchFamily="34" charset="0"/>
                <a:ea typeface="Calibri" pitchFamily="34" charset="-122"/>
                <a:cs typeface="Calibri" pitchFamily="34" charset="-120"/>
              </a:rPr>
              <a:t>„Ich arbeite als Trainer und Berater. Erkläre</a:t>
            </a:r>
            <a:endParaRPr lang="en-US" sz="1200" dirty="0"/>
          </a:p>
          <a:p>
            <a:pPr marL="0" indent="0">
              <a:buNone/>
            </a:pPr>
            <a:r>
              <a:rPr lang="en-US" sz="1200" dirty="0">
                <a:solidFill>
                  <a:srgbClr val="1A2B30"/>
                </a:solidFill>
                <a:latin typeface="Calibri" pitchFamily="34" charset="0"/>
                <a:ea typeface="Calibri" pitchFamily="34" charset="-122"/>
                <a:cs typeface="Calibri" pitchFamily="34" charset="-120"/>
              </a:rPr>
              <a:t>Konzepte mittlerer Tiefe, nicht oberflächlich.“</a:t>
            </a:r>
            <a:endParaRPr lang="en-US" sz="1200" dirty="0"/>
          </a:p>
          <a:p>
            <a:pPr marL="0" indent="0">
              <a:buNone/>
            </a:pPr>
            <a:endParaRPr lang="en-US" sz="1200" dirty="0"/>
          </a:p>
          <a:p>
            <a:pPr marL="0" indent="0">
              <a:buNone/>
            </a:pPr>
            <a:r>
              <a:rPr lang="en-US" sz="1200" dirty="0">
                <a:solidFill>
                  <a:srgbClr val="1A2B30"/>
                </a:solidFill>
                <a:latin typeface="Calibri" pitchFamily="34" charset="0"/>
                <a:ea typeface="Calibri" pitchFamily="34" charset="-122"/>
                <a:cs typeface="Calibri" pitchFamily="34" charset="-120"/>
              </a:rPr>
              <a:t>„Bevorzuge klare Struktur vor Aufzählungen.“</a:t>
            </a:r>
            <a:endParaRPr lang="en-US" sz="1200" dirty="0"/>
          </a:p>
        </p:txBody>
      </p:sp>
      <p:sp>
        <p:nvSpPr>
          <p:cNvPr id="10" name="Shape 7"/>
          <p:cNvSpPr/>
          <p:nvPr/>
        </p:nvSpPr>
        <p:spPr>
          <a:xfrm>
            <a:off x="4663440" y="2331720"/>
            <a:ext cx="4023360" cy="2286000"/>
          </a:xfrm>
          <a:prstGeom prst="rect">
            <a:avLst/>
          </a:prstGeom>
          <a:solidFill>
            <a:srgbClr val="F5F0E8"/>
          </a:solidFill>
          <a:ln w="12700">
            <a:solidFill>
              <a:srgbClr val="F5F0E8"/>
            </a:solidFill>
            <a:prstDash val="solid"/>
          </a:ln>
        </p:spPr>
        <p:txBody>
          <a:bodyPr/>
          <a:lstStyle/>
          <a:p>
            <a:endParaRPr lang="de-DE"/>
          </a:p>
        </p:txBody>
      </p:sp>
      <p:pic>
        <p:nvPicPr>
          <p:cNvPr id="11" name="Image 1" descr="preencoded.png"/>
          <p:cNvPicPr>
            <a:picLocks noChangeAspect="1"/>
          </p:cNvPicPr>
          <p:nvPr/>
        </p:nvPicPr>
        <p:blipFill>
          <a:blip r:embed="rId4"/>
          <a:stretch>
            <a:fillRect/>
          </a:stretch>
        </p:blipFill>
        <p:spPr>
          <a:xfrm>
            <a:off x="4846320" y="2468880"/>
            <a:ext cx="320040" cy="320040"/>
          </a:xfrm>
          <a:prstGeom prst="rect">
            <a:avLst/>
          </a:prstGeom>
        </p:spPr>
      </p:pic>
      <p:sp>
        <p:nvSpPr>
          <p:cNvPr id="12" name="Text 8"/>
          <p:cNvSpPr/>
          <p:nvPr/>
        </p:nvSpPr>
        <p:spPr>
          <a:xfrm>
            <a:off x="5257800" y="2423160"/>
            <a:ext cx="3291840" cy="365760"/>
          </a:xfrm>
          <a:prstGeom prst="rect">
            <a:avLst/>
          </a:prstGeom>
          <a:noFill/>
          <a:ln/>
        </p:spPr>
        <p:txBody>
          <a:bodyPr wrap="square" lIns="0" tIns="0" rIns="0" bIns="0" rtlCol="0" anchor="ctr"/>
          <a:lstStyle/>
          <a:p>
            <a:pPr marL="0" indent="0">
              <a:buNone/>
            </a:pPr>
            <a:r>
              <a:rPr lang="en-US" sz="1400" b="1" dirty="0">
                <a:solidFill>
                  <a:srgbClr val="C75D2C"/>
                </a:solidFill>
                <a:latin typeface="Calibri" pitchFamily="34" charset="0"/>
                <a:ea typeface="Calibri" pitchFamily="34" charset="-122"/>
                <a:cs typeface="Calibri" pitchFamily="34" charset="-120"/>
              </a:rPr>
              <a:t>Gehört NICHT rein</a:t>
            </a:r>
            <a:endParaRPr lang="en-US" sz="1400" dirty="0"/>
          </a:p>
        </p:txBody>
      </p:sp>
      <p:sp>
        <p:nvSpPr>
          <p:cNvPr id="13" name="Text 9"/>
          <p:cNvSpPr/>
          <p:nvPr/>
        </p:nvSpPr>
        <p:spPr>
          <a:xfrm>
            <a:off x="4846320" y="2834640"/>
            <a:ext cx="3657600" cy="1783080"/>
          </a:xfrm>
          <a:prstGeom prst="rect">
            <a:avLst/>
          </a:prstGeom>
          <a:noFill/>
          <a:ln/>
        </p:spPr>
        <p:txBody>
          <a:bodyPr wrap="square" lIns="0" tIns="0" rIns="0" bIns="0" rtlCol="0" anchor="ctr"/>
          <a:lstStyle/>
          <a:p>
            <a:pPr marL="0" indent="0">
              <a:buNone/>
            </a:pPr>
            <a:r>
              <a:rPr lang="en-US" sz="1200" dirty="0">
                <a:solidFill>
                  <a:srgbClr val="1A2B30"/>
                </a:solidFill>
                <a:latin typeface="Calibri" pitchFamily="34" charset="0"/>
                <a:ea typeface="Calibri" pitchFamily="34" charset="-122"/>
                <a:cs typeface="Calibri" pitchFamily="34" charset="-120"/>
              </a:rPr>
              <a:t>Spezifische Foliendesigns oder Vorlagen</a:t>
            </a:r>
            <a:endParaRPr lang="en-US" sz="1200" dirty="0"/>
          </a:p>
          <a:p>
            <a:pPr marL="0" indent="0">
              <a:buNone/>
            </a:pPr>
            <a:r>
              <a:rPr lang="en-US" sz="1100" i="1" dirty="0">
                <a:solidFill>
                  <a:srgbClr val="6B7B80"/>
                </a:solidFill>
                <a:latin typeface="Calibri" pitchFamily="34" charset="0"/>
                <a:ea typeface="Calibri" pitchFamily="34" charset="-122"/>
                <a:cs typeface="Calibri" pitchFamily="34" charset="-120"/>
              </a:rPr>
              <a:t>(→ ins Projekt)</a:t>
            </a:r>
            <a:endParaRPr lang="en-US" sz="1200" dirty="0"/>
          </a:p>
          <a:p>
            <a:pPr marL="0" indent="0">
              <a:buNone/>
            </a:pPr>
            <a:endParaRPr lang="en-US" sz="1200" dirty="0"/>
          </a:p>
          <a:p>
            <a:pPr marL="0" indent="0">
              <a:buNone/>
            </a:pPr>
            <a:r>
              <a:rPr lang="en-US" sz="1200" dirty="0">
                <a:solidFill>
                  <a:srgbClr val="1A2B30"/>
                </a:solidFill>
                <a:latin typeface="Calibri" pitchFamily="34" charset="0"/>
                <a:ea typeface="Calibri" pitchFamily="34" charset="-122"/>
                <a:cs typeface="Calibri" pitchFamily="34" charset="-120"/>
              </a:rPr>
              <a:t>Markenfarben, Schriften, Templates</a:t>
            </a:r>
            <a:endParaRPr lang="en-US" sz="1200" dirty="0"/>
          </a:p>
          <a:p>
            <a:pPr marL="0" indent="0">
              <a:buNone/>
            </a:pPr>
            <a:r>
              <a:rPr lang="en-US" sz="1100" i="1" dirty="0">
                <a:solidFill>
                  <a:srgbClr val="6B7B80"/>
                </a:solidFill>
                <a:latin typeface="Calibri" pitchFamily="34" charset="0"/>
                <a:ea typeface="Calibri" pitchFamily="34" charset="-122"/>
                <a:cs typeface="Calibri" pitchFamily="34" charset="-120"/>
              </a:rPr>
              <a:t>(→ ins Projekt)</a:t>
            </a:r>
            <a:endParaRPr lang="en-US" sz="1200" dirty="0"/>
          </a:p>
          <a:p>
            <a:pPr marL="0" indent="0">
              <a:buNone/>
            </a:pPr>
            <a:endParaRPr lang="en-US" sz="1200" dirty="0"/>
          </a:p>
          <a:p>
            <a:pPr marL="0" indent="0">
              <a:buNone/>
            </a:pPr>
            <a:r>
              <a:rPr lang="en-US" sz="1200" dirty="0">
                <a:solidFill>
                  <a:srgbClr val="1A2B30"/>
                </a:solidFill>
                <a:latin typeface="Calibri" pitchFamily="34" charset="0"/>
                <a:ea typeface="Calibri" pitchFamily="34" charset="-122"/>
                <a:cs typeface="Calibri" pitchFamily="34" charset="-120"/>
              </a:rPr>
              <a:t>Kundeninfos, Vertraulichkeiten, Kontexte</a:t>
            </a:r>
            <a:endParaRPr lang="en-US" sz="1200" dirty="0"/>
          </a:p>
          <a:p>
            <a:pPr marL="0" indent="0">
              <a:buNone/>
            </a:pPr>
            <a:r>
              <a:rPr lang="en-US" sz="1100" i="1" dirty="0">
                <a:solidFill>
                  <a:srgbClr val="6B7B80"/>
                </a:solidFill>
                <a:latin typeface="Calibri" pitchFamily="34" charset="0"/>
                <a:ea typeface="Calibri" pitchFamily="34" charset="-122"/>
                <a:cs typeface="Calibri" pitchFamily="34" charset="-120"/>
              </a:rPr>
              <a:t>(→ ins Projekt)</a:t>
            </a:r>
            <a:endParaRPr lang="en-US" sz="1200" dirty="0"/>
          </a:p>
        </p:txBody>
      </p:sp>
      <p:sp>
        <p:nvSpPr>
          <p:cNvPr id="14" name="Text 10"/>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15" name="Text 11"/>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Projekte: der Wissensspeicher</a:t>
            </a:r>
            <a:endParaRPr lang="en-US" sz="2800" dirty="0"/>
          </a:p>
        </p:txBody>
      </p:sp>
      <p:sp>
        <p:nvSpPr>
          <p:cNvPr id="3" name="Text 1"/>
          <p:cNvSpPr/>
          <p:nvPr/>
        </p:nvSpPr>
        <p:spPr>
          <a:xfrm>
            <a:off x="457200" y="960120"/>
            <a:ext cx="8686800" cy="365760"/>
          </a:xfrm>
          <a:prstGeom prst="rect">
            <a:avLst/>
          </a:prstGeom>
          <a:noFill/>
          <a:ln/>
        </p:spPr>
        <p:txBody>
          <a:bodyPr wrap="square" rtlCol="0" anchor="ctr"/>
          <a:lstStyle/>
          <a:p>
            <a:pPr marL="0" indent="0">
              <a:buNone/>
            </a:pPr>
            <a:r>
              <a:rPr lang="en-US" sz="1300" i="1" dirty="0">
                <a:solidFill>
                  <a:srgbClr val="6B7B80"/>
                </a:solidFill>
                <a:latin typeface="Calibri" pitchFamily="34" charset="0"/>
                <a:ea typeface="Calibri" pitchFamily="34" charset="-122"/>
                <a:cs typeface="Calibri" pitchFamily="34" charset="-120"/>
              </a:rPr>
              <a:t>Ein Aktenschrank für ein Thema — gespeist mit Knowledge, gemeinsam genutzt von vielen Chats</a:t>
            </a:r>
            <a:endParaRPr lang="en-US" sz="1300" dirty="0"/>
          </a:p>
        </p:txBody>
      </p:sp>
      <p:sp>
        <p:nvSpPr>
          <p:cNvPr id="4" name="Shape 2"/>
          <p:cNvSpPr/>
          <p:nvPr/>
        </p:nvSpPr>
        <p:spPr>
          <a:xfrm>
            <a:off x="3383280" y="1645920"/>
            <a:ext cx="2377440" cy="1554480"/>
          </a:xfrm>
          <a:prstGeom prst="roundRect">
            <a:avLst>
              <a:gd name="adj" fmla="val 5882"/>
            </a:avLst>
          </a:prstGeom>
          <a:solidFill>
            <a:srgbClr val="0F4C5C"/>
          </a:solidFill>
          <a:ln w="12700">
            <a:solidFill>
              <a:srgbClr val="0F4C5C"/>
            </a:solidFill>
            <a:prstDash val="solid"/>
          </a:ln>
        </p:spPr>
        <p:txBody>
          <a:bodyPr/>
          <a:lstStyle/>
          <a:p>
            <a:endParaRPr lang="de-DE"/>
          </a:p>
        </p:txBody>
      </p:sp>
      <p:pic>
        <p:nvPicPr>
          <p:cNvPr id="5" name="Image 0" descr="preencoded.png"/>
          <p:cNvPicPr>
            <a:picLocks noChangeAspect="1"/>
          </p:cNvPicPr>
          <p:nvPr/>
        </p:nvPicPr>
        <p:blipFill>
          <a:blip r:embed="rId3"/>
          <a:stretch>
            <a:fillRect/>
          </a:stretch>
        </p:blipFill>
        <p:spPr>
          <a:xfrm>
            <a:off x="4160520" y="1828800"/>
            <a:ext cx="640080" cy="640080"/>
          </a:xfrm>
          <a:prstGeom prst="rect">
            <a:avLst/>
          </a:prstGeom>
        </p:spPr>
      </p:pic>
      <p:sp>
        <p:nvSpPr>
          <p:cNvPr id="6" name="Text 3"/>
          <p:cNvSpPr/>
          <p:nvPr/>
        </p:nvSpPr>
        <p:spPr>
          <a:xfrm>
            <a:off x="3383280" y="2468880"/>
            <a:ext cx="2377440" cy="274320"/>
          </a:xfrm>
          <a:prstGeom prst="rect">
            <a:avLst/>
          </a:prstGeom>
          <a:noFill/>
          <a:ln/>
        </p:spPr>
        <p:txBody>
          <a:bodyPr wrap="square" lIns="0" tIns="0" rIns="0" bIns="0" rtlCol="0" anchor="ctr"/>
          <a:lstStyle/>
          <a:p>
            <a:pPr marL="0" indent="0" algn="ctr">
              <a:buNone/>
            </a:pPr>
            <a:r>
              <a:rPr lang="en-US" sz="1100" b="1" kern="0" spc="400" dirty="0">
                <a:solidFill>
                  <a:srgbClr val="F4A261"/>
                </a:solidFill>
                <a:latin typeface="Calibri" pitchFamily="34" charset="0"/>
                <a:ea typeface="Calibri" pitchFamily="34" charset="-122"/>
                <a:cs typeface="Calibri" pitchFamily="34" charset="-120"/>
              </a:rPr>
              <a:t>PROJEKT</a:t>
            </a:r>
            <a:endParaRPr lang="en-US" sz="1100" dirty="0"/>
          </a:p>
        </p:txBody>
      </p:sp>
      <p:sp>
        <p:nvSpPr>
          <p:cNvPr id="7" name="Text 4"/>
          <p:cNvSpPr/>
          <p:nvPr/>
        </p:nvSpPr>
        <p:spPr>
          <a:xfrm>
            <a:off x="3383280" y="2697480"/>
            <a:ext cx="2377440" cy="502920"/>
          </a:xfrm>
          <a:prstGeom prst="rect">
            <a:avLst/>
          </a:prstGeom>
          <a:noFill/>
          <a:ln/>
        </p:spPr>
        <p:txBody>
          <a:bodyPr wrap="square" lIns="0" tIns="0" rIns="0" bIns="0" rtlCol="0" anchor="ctr"/>
          <a:lstStyle/>
          <a:p>
            <a:pPr marL="0" indent="0" algn="ctr">
              <a:buNone/>
            </a:pPr>
            <a:r>
              <a:rPr lang="en-US" sz="1400" dirty="0">
                <a:solidFill>
                  <a:srgbClr val="FFFFFF"/>
                </a:solidFill>
                <a:latin typeface="Calibri" pitchFamily="34" charset="0"/>
                <a:ea typeface="Calibri" pitchFamily="34" charset="-122"/>
                <a:cs typeface="Calibri" pitchFamily="34" charset="-120"/>
              </a:rPr>
              <a:t>Workshop</a:t>
            </a:r>
            <a:endParaRPr lang="en-US" sz="1400" dirty="0"/>
          </a:p>
          <a:p>
            <a:pPr marL="0" indent="0" algn="ctr">
              <a:buNone/>
            </a:pPr>
            <a:r>
              <a:rPr lang="en-US" sz="1400" dirty="0">
                <a:solidFill>
                  <a:srgbClr val="FFFFFF"/>
                </a:solidFill>
                <a:latin typeface="Calibri" pitchFamily="34" charset="0"/>
                <a:ea typeface="Calibri" pitchFamily="34" charset="-122"/>
                <a:cs typeface="Calibri" pitchFamily="34" charset="-120"/>
              </a:rPr>
              <a:t>Coaching</a:t>
            </a:r>
            <a:endParaRPr lang="en-US" sz="1400" dirty="0"/>
          </a:p>
        </p:txBody>
      </p:sp>
      <p:sp>
        <p:nvSpPr>
          <p:cNvPr id="8" name="Text 5"/>
          <p:cNvSpPr/>
          <p:nvPr/>
        </p:nvSpPr>
        <p:spPr>
          <a:xfrm>
            <a:off x="457200" y="1691640"/>
            <a:ext cx="2560320" cy="274320"/>
          </a:xfrm>
          <a:prstGeom prst="rect">
            <a:avLst/>
          </a:prstGeom>
          <a:noFill/>
          <a:ln/>
        </p:spPr>
        <p:txBody>
          <a:bodyPr wrap="square" lIns="0" tIns="0" rIns="0" bIns="0" rtlCol="0" anchor="ctr"/>
          <a:lstStyle/>
          <a:p>
            <a:pPr marL="0" indent="0">
              <a:buNone/>
            </a:pPr>
            <a:r>
              <a:rPr lang="en-US" sz="1000" b="1" kern="0" spc="400" dirty="0">
                <a:solidFill>
                  <a:srgbClr val="E36F1E"/>
                </a:solidFill>
                <a:latin typeface="Calibri" pitchFamily="34" charset="0"/>
                <a:ea typeface="Calibri" pitchFamily="34" charset="-122"/>
                <a:cs typeface="Calibri" pitchFamily="34" charset="-120"/>
              </a:rPr>
              <a:t>KNOWLEDGE</a:t>
            </a:r>
            <a:endParaRPr lang="en-US" sz="1000" dirty="0"/>
          </a:p>
        </p:txBody>
      </p:sp>
      <p:sp>
        <p:nvSpPr>
          <p:cNvPr id="9" name="Shape 6"/>
          <p:cNvSpPr/>
          <p:nvPr/>
        </p:nvSpPr>
        <p:spPr>
          <a:xfrm>
            <a:off x="457200" y="2011680"/>
            <a:ext cx="2560320" cy="274320"/>
          </a:xfrm>
          <a:prstGeom prst="rect">
            <a:avLst/>
          </a:prstGeom>
          <a:solidFill>
            <a:srgbClr val="F5F0E8"/>
          </a:solidFill>
          <a:ln w="12700">
            <a:solidFill>
              <a:srgbClr val="F5F0E8"/>
            </a:solidFill>
            <a:prstDash val="solid"/>
          </a:ln>
        </p:spPr>
        <p:txBody>
          <a:bodyPr/>
          <a:lstStyle/>
          <a:p>
            <a:endParaRPr lang="de-DE"/>
          </a:p>
        </p:txBody>
      </p:sp>
      <p:sp>
        <p:nvSpPr>
          <p:cNvPr id="10" name="Text 7"/>
          <p:cNvSpPr/>
          <p:nvPr/>
        </p:nvSpPr>
        <p:spPr>
          <a:xfrm>
            <a:off x="548640" y="2011680"/>
            <a:ext cx="2468880" cy="2743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Foliengrundvorlage</a:t>
            </a:r>
            <a:endParaRPr lang="en-US" sz="1000" dirty="0"/>
          </a:p>
        </p:txBody>
      </p:sp>
      <p:sp>
        <p:nvSpPr>
          <p:cNvPr id="11" name="Shape 8"/>
          <p:cNvSpPr/>
          <p:nvPr/>
        </p:nvSpPr>
        <p:spPr>
          <a:xfrm>
            <a:off x="457200" y="2331720"/>
            <a:ext cx="2560320" cy="274320"/>
          </a:xfrm>
          <a:prstGeom prst="rect">
            <a:avLst/>
          </a:prstGeom>
          <a:solidFill>
            <a:srgbClr val="F5F0E8"/>
          </a:solidFill>
          <a:ln w="12700">
            <a:solidFill>
              <a:srgbClr val="F5F0E8"/>
            </a:solidFill>
            <a:prstDash val="solid"/>
          </a:ln>
        </p:spPr>
        <p:txBody>
          <a:bodyPr/>
          <a:lstStyle/>
          <a:p>
            <a:endParaRPr lang="de-DE"/>
          </a:p>
        </p:txBody>
      </p:sp>
      <p:sp>
        <p:nvSpPr>
          <p:cNvPr id="12" name="Text 9"/>
          <p:cNvSpPr/>
          <p:nvPr/>
        </p:nvSpPr>
        <p:spPr>
          <a:xfrm>
            <a:off x="548640" y="2331720"/>
            <a:ext cx="2468880" cy="2743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Markenfarben &amp; Schriften</a:t>
            </a:r>
            <a:endParaRPr lang="en-US" sz="1000" dirty="0"/>
          </a:p>
        </p:txBody>
      </p:sp>
      <p:sp>
        <p:nvSpPr>
          <p:cNvPr id="13" name="Shape 10"/>
          <p:cNvSpPr/>
          <p:nvPr/>
        </p:nvSpPr>
        <p:spPr>
          <a:xfrm>
            <a:off x="457200" y="2651760"/>
            <a:ext cx="2560320" cy="274320"/>
          </a:xfrm>
          <a:prstGeom prst="rect">
            <a:avLst/>
          </a:prstGeom>
          <a:solidFill>
            <a:srgbClr val="F5F0E8"/>
          </a:solidFill>
          <a:ln w="12700">
            <a:solidFill>
              <a:srgbClr val="F5F0E8"/>
            </a:solidFill>
            <a:prstDash val="solid"/>
          </a:ln>
        </p:spPr>
        <p:txBody>
          <a:bodyPr/>
          <a:lstStyle/>
          <a:p>
            <a:endParaRPr lang="de-DE"/>
          </a:p>
        </p:txBody>
      </p:sp>
      <p:sp>
        <p:nvSpPr>
          <p:cNvPr id="14" name="Text 11"/>
          <p:cNvSpPr/>
          <p:nvPr/>
        </p:nvSpPr>
        <p:spPr>
          <a:xfrm>
            <a:off x="548640" y="2651760"/>
            <a:ext cx="2468880" cy="2743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Workshop-Beispiele</a:t>
            </a:r>
            <a:endParaRPr lang="en-US" sz="1000" dirty="0"/>
          </a:p>
        </p:txBody>
      </p:sp>
      <p:sp>
        <p:nvSpPr>
          <p:cNvPr id="15" name="Shape 12"/>
          <p:cNvSpPr/>
          <p:nvPr/>
        </p:nvSpPr>
        <p:spPr>
          <a:xfrm>
            <a:off x="457200" y="2971800"/>
            <a:ext cx="2560320" cy="274320"/>
          </a:xfrm>
          <a:prstGeom prst="rect">
            <a:avLst/>
          </a:prstGeom>
          <a:solidFill>
            <a:srgbClr val="F5F0E8"/>
          </a:solidFill>
          <a:ln w="12700">
            <a:solidFill>
              <a:srgbClr val="F5F0E8"/>
            </a:solidFill>
            <a:prstDash val="solid"/>
          </a:ln>
        </p:spPr>
        <p:txBody>
          <a:bodyPr/>
          <a:lstStyle/>
          <a:p>
            <a:endParaRPr lang="de-DE"/>
          </a:p>
        </p:txBody>
      </p:sp>
      <p:sp>
        <p:nvSpPr>
          <p:cNvPr id="16" name="Text 13"/>
          <p:cNvSpPr/>
          <p:nvPr/>
        </p:nvSpPr>
        <p:spPr>
          <a:xfrm>
            <a:off x="548640" y="2971800"/>
            <a:ext cx="2468880" cy="2743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Handout-Format</a:t>
            </a:r>
            <a:endParaRPr lang="en-US" sz="1000" dirty="0"/>
          </a:p>
        </p:txBody>
      </p:sp>
      <p:sp>
        <p:nvSpPr>
          <p:cNvPr id="17" name="Shape 14"/>
          <p:cNvSpPr/>
          <p:nvPr/>
        </p:nvSpPr>
        <p:spPr>
          <a:xfrm>
            <a:off x="3017520" y="2560320"/>
            <a:ext cx="365760" cy="0"/>
          </a:xfrm>
          <a:prstGeom prst="line">
            <a:avLst/>
          </a:prstGeom>
          <a:noFill/>
          <a:ln w="25400">
            <a:solidFill>
              <a:srgbClr val="E36F1E"/>
            </a:solidFill>
            <a:prstDash val="solid"/>
          </a:ln>
        </p:spPr>
        <p:txBody>
          <a:bodyPr/>
          <a:lstStyle/>
          <a:p>
            <a:endParaRPr lang="de-DE"/>
          </a:p>
        </p:txBody>
      </p:sp>
      <p:sp>
        <p:nvSpPr>
          <p:cNvPr id="18" name="Text 15"/>
          <p:cNvSpPr/>
          <p:nvPr/>
        </p:nvSpPr>
        <p:spPr>
          <a:xfrm>
            <a:off x="6126480" y="1691640"/>
            <a:ext cx="2560320" cy="274320"/>
          </a:xfrm>
          <a:prstGeom prst="rect">
            <a:avLst/>
          </a:prstGeom>
          <a:noFill/>
          <a:ln/>
        </p:spPr>
        <p:txBody>
          <a:bodyPr wrap="square" lIns="0" tIns="0" rIns="0" bIns="0" rtlCol="0" anchor="ctr"/>
          <a:lstStyle/>
          <a:p>
            <a:pPr marL="0" indent="0">
              <a:buNone/>
            </a:pPr>
            <a:r>
              <a:rPr lang="en-US" sz="1000" b="1" kern="0" spc="400" dirty="0">
                <a:solidFill>
                  <a:srgbClr val="E36F1E"/>
                </a:solidFill>
                <a:latin typeface="Calibri" pitchFamily="34" charset="0"/>
                <a:ea typeface="Calibri" pitchFamily="34" charset="-122"/>
                <a:cs typeface="Calibri" pitchFamily="34" charset="-120"/>
              </a:rPr>
              <a:t>CHATS</a:t>
            </a:r>
            <a:endParaRPr lang="en-US" sz="1000" dirty="0"/>
          </a:p>
        </p:txBody>
      </p:sp>
      <p:sp>
        <p:nvSpPr>
          <p:cNvPr id="19" name="Shape 16"/>
          <p:cNvSpPr/>
          <p:nvPr/>
        </p:nvSpPr>
        <p:spPr>
          <a:xfrm>
            <a:off x="6126480" y="2011680"/>
            <a:ext cx="2560320" cy="274320"/>
          </a:xfrm>
          <a:prstGeom prst="rect">
            <a:avLst/>
          </a:prstGeom>
          <a:solidFill>
            <a:srgbClr val="F5F0E8"/>
          </a:solidFill>
          <a:ln w="12700">
            <a:solidFill>
              <a:srgbClr val="F5F0E8"/>
            </a:solidFill>
            <a:prstDash val="solid"/>
          </a:ln>
        </p:spPr>
        <p:txBody>
          <a:bodyPr/>
          <a:lstStyle/>
          <a:p>
            <a:endParaRPr lang="de-DE"/>
          </a:p>
        </p:txBody>
      </p:sp>
      <p:sp>
        <p:nvSpPr>
          <p:cNvPr id="20" name="Text 17"/>
          <p:cNvSpPr/>
          <p:nvPr/>
        </p:nvSpPr>
        <p:spPr>
          <a:xfrm>
            <a:off x="6217920" y="2011680"/>
            <a:ext cx="2468880" cy="2743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Pitch-Präsentation Kunde A</a:t>
            </a:r>
            <a:endParaRPr lang="en-US" sz="1000" dirty="0"/>
          </a:p>
        </p:txBody>
      </p:sp>
      <p:sp>
        <p:nvSpPr>
          <p:cNvPr id="21" name="Shape 18"/>
          <p:cNvSpPr/>
          <p:nvPr/>
        </p:nvSpPr>
        <p:spPr>
          <a:xfrm>
            <a:off x="6126480" y="2331720"/>
            <a:ext cx="2560320" cy="274320"/>
          </a:xfrm>
          <a:prstGeom prst="rect">
            <a:avLst/>
          </a:prstGeom>
          <a:solidFill>
            <a:srgbClr val="F5F0E8"/>
          </a:solidFill>
          <a:ln w="12700">
            <a:solidFill>
              <a:srgbClr val="F5F0E8"/>
            </a:solidFill>
            <a:prstDash val="solid"/>
          </a:ln>
        </p:spPr>
        <p:txBody>
          <a:bodyPr/>
          <a:lstStyle/>
          <a:p>
            <a:endParaRPr lang="de-DE"/>
          </a:p>
        </p:txBody>
      </p:sp>
      <p:sp>
        <p:nvSpPr>
          <p:cNvPr id="22" name="Text 19"/>
          <p:cNvSpPr/>
          <p:nvPr/>
        </p:nvSpPr>
        <p:spPr>
          <a:xfrm>
            <a:off x="6217920" y="2331720"/>
            <a:ext cx="2468880" cy="2743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60-Folien-Workshop</a:t>
            </a:r>
            <a:endParaRPr lang="en-US" sz="1000" dirty="0"/>
          </a:p>
        </p:txBody>
      </p:sp>
      <p:sp>
        <p:nvSpPr>
          <p:cNvPr id="23" name="Shape 20"/>
          <p:cNvSpPr/>
          <p:nvPr/>
        </p:nvSpPr>
        <p:spPr>
          <a:xfrm>
            <a:off x="6126480" y="2651760"/>
            <a:ext cx="2560320" cy="274320"/>
          </a:xfrm>
          <a:prstGeom prst="rect">
            <a:avLst/>
          </a:prstGeom>
          <a:solidFill>
            <a:srgbClr val="F5F0E8"/>
          </a:solidFill>
          <a:ln w="12700">
            <a:solidFill>
              <a:srgbClr val="F5F0E8"/>
            </a:solidFill>
            <a:prstDash val="solid"/>
          </a:ln>
        </p:spPr>
        <p:txBody>
          <a:bodyPr/>
          <a:lstStyle/>
          <a:p>
            <a:endParaRPr lang="de-DE"/>
          </a:p>
        </p:txBody>
      </p:sp>
      <p:sp>
        <p:nvSpPr>
          <p:cNvPr id="24" name="Text 21"/>
          <p:cNvSpPr/>
          <p:nvPr/>
        </p:nvSpPr>
        <p:spPr>
          <a:xfrm>
            <a:off x="6217920" y="2651760"/>
            <a:ext cx="2468880" cy="2743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10-Folien-Kurzvortrag</a:t>
            </a:r>
            <a:endParaRPr lang="en-US" sz="1000" dirty="0"/>
          </a:p>
        </p:txBody>
      </p:sp>
      <p:sp>
        <p:nvSpPr>
          <p:cNvPr id="25" name="Shape 22"/>
          <p:cNvSpPr/>
          <p:nvPr/>
        </p:nvSpPr>
        <p:spPr>
          <a:xfrm>
            <a:off x="6126480" y="2971800"/>
            <a:ext cx="2560320" cy="274320"/>
          </a:xfrm>
          <a:prstGeom prst="rect">
            <a:avLst/>
          </a:prstGeom>
          <a:solidFill>
            <a:srgbClr val="F5F0E8"/>
          </a:solidFill>
          <a:ln w="12700">
            <a:solidFill>
              <a:srgbClr val="F5F0E8"/>
            </a:solidFill>
            <a:prstDash val="solid"/>
          </a:ln>
        </p:spPr>
        <p:txBody>
          <a:bodyPr/>
          <a:lstStyle/>
          <a:p>
            <a:endParaRPr lang="de-DE"/>
          </a:p>
        </p:txBody>
      </p:sp>
      <p:sp>
        <p:nvSpPr>
          <p:cNvPr id="26" name="Text 23"/>
          <p:cNvSpPr/>
          <p:nvPr/>
        </p:nvSpPr>
        <p:spPr>
          <a:xfrm>
            <a:off x="6217920" y="2971800"/>
            <a:ext cx="2468880" cy="2743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Workshop-Handout</a:t>
            </a:r>
            <a:endParaRPr lang="en-US" sz="1000" dirty="0"/>
          </a:p>
        </p:txBody>
      </p:sp>
      <p:sp>
        <p:nvSpPr>
          <p:cNvPr id="27" name="Shape 24"/>
          <p:cNvSpPr/>
          <p:nvPr/>
        </p:nvSpPr>
        <p:spPr>
          <a:xfrm>
            <a:off x="5760720" y="2560320"/>
            <a:ext cx="365760" cy="0"/>
          </a:xfrm>
          <a:prstGeom prst="line">
            <a:avLst/>
          </a:prstGeom>
          <a:noFill/>
          <a:ln w="25400">
            <a:solidFill>
              <a:srgbClr val="E36F1E"/>
            </a:solidFill>
            <a:prstDash val="solid"/>
          </a:ln>
        </p:spPr>
        <p:txBody>
          <a:bodyPr/>
          <a:lstStyle/>
          <a:p>
            <a:endParaRPr lang="de-DE"/>
          </a:p>
        </p:txBody>
      </p:sp>
      <p:sp>
        <p:nvSpPr>
          <p:cNvPr id="28" name="Shape 25"/>
          <p:cNvSpPr/>
          <p:nvPr/>
        </p:nvSpPr>
        <p:spPr>
          <a:xfrm>
            <a:off x="457200" y="3794760"/>
            <a:ext cx="8229600" cy="777240"/>
          </a:xfrm>
          <a:prstGeom prst="rect">
            <a:avLst/>
          </a:prstGeom>
          <a:solidFill>
            <a:srgbClr val="0A3540"/>
          </a:solidFill>
          <a:ln/>
        </p:spPr>
        <p:txBody>
          <a:bodyPr/>
          <a:lstStyle/>
          <a:p>
            <a:endParaRPr lang="de-DE"/>
          </a:p>
        </p:txBody>
      </p:sp>
      <p:sp>
        <p:nvSpPr>
          <p:cNvPr id="29" name="Text 26"/>
          <p:cNvSpPr/>
          <p:nvPr/>
        </p:nvSpPr>
        <p:spPr>
          <a:xfrm>
            <a:off x="457200" y="3794760"/>
            <a:ext cx="8229600" cy="777240"/>
          </a:xfrm>
          <a:prstGeom prst="rect">
            <a:avLst/>
          </a:prstGeom>
          <a:noFill/>
          <a:ln/>
        </p:spPr>
        <p:txBody>
          <a:bodyPr wrap="square" lIns="0" tIns="0" rIns="0" bIns="0" rtlCol="0" anchor="ctr"/>
          <a:lstStyle/>
          <a:p>
            <a:pPr marL="0" indent="0" algn="ctr">
              <a:buNone/>
            </a:pPr>
            <a:r>
              <a:rPr lang="en-US" sz="1300" i="1" dirty="0">
                <a:solidFill>
                  <a:srgbClr val="FAF6F1"/>
                </a:solidFill>
                <a:latin typeface="Calibri" pitchFamily="34" charset="0"/>
                <a:ea typeface="Calibri" pitchFamily="34" charset="-122"/>
                <a:cs typeface="Calibri" pitchFamily="34" charset="-120"/>
              </a:rPr>
              <a:t>Jeder neue Chat im Projekt hat alle Knowledge-Inhalte automatisch parat — ohne dass du den Verlauf mitschleppen musst.</a:t>
            </a:r>
            <a:endParaRPr lang="en-US" sz="1300" dirty="0"/>
          </a:p>
        </p:txBody>
      </p:sp>
      <p:sp>
        <p:nvSpPr>
          <p:cNvPr id="30" name="Text 27"/>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31" name="Text 28"/>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Memory: Wissen über DICH, das mitwächst</a:t>
            </a:r>
            <a:endParaRPr lang="en-US" sz="2800" dirty="0"/>
          </a:p>
        </p:txBody>
      </p:sp>
      <p:sp>
        <p:nvSpPr>
          <p:cNvPr id="3" name="Text 1"/>
          <p:cNvSpPr/>
          <p:nvPr/>
        </p:nvSpPr>
        <p:spPr>
          <a:xfrm>
            <a:off x="457200" y="960120"/>
            <a:ext cx="8686800" cy="365760"/>
          </a:xfrm>
          <a:prstGeom prst="rect">
            <a:avLst/>
          </a:prstGeom>
          <a:noFill/>
          <a:ln/>
        </p:spPr>
        <p:txBody>
          <a:bodyPr wrap="square" rtlCol="0" anchor="ctr"/>
          <a:lstStyle/>
          <a:p>
            <a:pPr marL="0" indent="0">
              <a:buNone/>
            </a:pPr>
            <a:r>
              <a:rPr lang="en-US" sz="1300" i="1" dirty="0">
                <a:solidFill>
                  <a:srgbClr val="6B7B80"/>
                </a:solidFill>
                <a:latin typeface="Calibri" pitchFamily="34" charset="0"/>
                <a:ea typeface="Calibri" pitchFamily="34" charset="-122"/>
                <a:cs typeface="Calibri" pitchFamily="34" charset="-120"/>
              </a:rPr>
              <a:t>Verfügbar für alle Nutzer seit März 2026 — bewusst nutzen oder bewusst auslassen</a:t>
            </a:r>
            <a:endParaRPr lang="en-US" sz="1300" dirty="0"/>
          </a:p>
        </p:txBody>
      </p:sp>
      <p:sp>
        <p:nvSpPr>
          <p:cNvPr id="4" name="Shape 2"/>
          <p:cNvSpPr/>
          <p:nvPr/>
        </p:nvSpPr>
        <p:spPr>
          <a:xfrm>
            <a:off x="457200" y="1600200"/>
            <a:ext cx="4023360" cy="1280160"/>
          </a:xfrm>
          <a:prstGeom prst="rect">
            <a:avLst/>
          </a:prstGeom>
          <a:solidFill>
            <a:srgbClr val="0F4C5C"/>
          </a:solidFill>
          <a:ln/>
        </p:spPr>
        <p:txBody>
          <a:bodyPr/>
          <a:lstStyle/>
          <a:p>
            <a:endParaRPr lang="de-DE"/>
          </a:p>
        </p:txBody>
      </p:sp>
      <p:sp>
        <p:nvSpPr>
          <p:cNvPr id="5" name="Text 3"/>
          <p:cNvSpPr/>
          <p:nvPr/>
        </p:nvSpPr>
        <p:spPr>
          <a:xfrm>
            <a:off x="640080" y="1737360"/>
            <a:ext cx="3657600" cy="274320"/>
          </a:xfrm>
          <a:prstGeom prst="rect">
            <a:avLst/>
          </a:prstGeom>
          <a:noFill/>
          <a:ln/>
        </p:spPr>
        <p:txBody>
          <a:bodyPr wrap="square" lIns="0" tIns="0" rIns="0" bIns="0" rtlCol="0" anchor="ctr"/>
          <a:lstStyle/>
          <a:p>
            <a:pPr marL="0" indent="0">
              <a:buNone/>
            </a:pPr>
            <a:r>
              <a:rPr lang="en-US" sz="1100" b="1" kern="0" spc="400" dirty="0">
                <a:solidFill>
                  <a:srgbClr val="F4A261"/>
                </a:solidFill>
                <a:latin typeface="Calibri" pitchFamily="34" charset="0"/>
                <a:ea typeface="Calibri" pitchFamily="34" charset="-122"/>
                <a:cs typeface="Calibri" pitchFamily="34" charset="-120"/>
              </a:rPr>
              <a:t>MEMORY</a:t>
            </a:r>
            <a:endParaRPr lang="en-US" sz="1100" dirty="0"/>
          </a:p>
        </p:txBody>
      </p:sp>
      <p:sp>
        <p:nvSpPr>
          <p:cNvPr id="6" name="Text 4"/>
          <p:cNvSpPr/>
          <p:nvPr/>
        </p:nvSpPr>
        <p:spPr>
          <a:xfrm>
            <a:off x="640080" y="2011680"/>
            <a:ext cx="3657600" cy="457200"/>
          </a:xfrm>
          <a:prstGeom prst="rect">
            <a:avLst/>
          </a:prstGeom>
          <a:noFill/>
          <a:ln/>
        </p:spPr>
        <p:txBody>
          <a:bodyPr wrap="square" lIns="0" tIns="0" rIns="0" bIns="0" rtlCol="0" anchor="ctr"/>
          <a:lstStyle/>
          <a:p>
            <a:pPr marL="0" indent="0">
              <a:buNone/>
            </a:pPr>
            <a:r>
              <a:rPr lang="en-US" sz="1800" b="1" dirty="0">
                <a:solidFill>
                  <a:srgbClr val="FFFFFF"/>
                </a:solidFill>
                <a:latin typeface="Calibri" pitchFamily="34" charset="0"/>
                <a:ea typeface="Calibri" pitchFamily="34" charset="-122"/>
                <a:cs typeface="Calibri" pitchFamily="34" charset="-120"/>
              </a:rPr>
              <a:t>speichert Wissen über DICH</a:t>
            </a:r>
            <a:endParaRPr lang="en-US" sz="1800" dirty="0"/>
          </a:p>
        </p:txBody>
      </p:sp>
      <p:sp>
        <p:nvSpPr>
          <p:cNvPr id="7" name="Text 5"/>
          <p:cNvSpPr/>
          <p:nvPr/>
        </p:nvSpPr>
        <p:spPr>
          <a:xfrm>
            <a:off x="640080" y="2468880"/>
            <a:ext cx="3657600" cy="320040"/>
          </a:xfrm>
          <a:prstGeom prst="rect">
            <a:avLst/>
          </a:prstGeom>
          <a:noFill/>
          <a:ln/>
        </p:spPr>
        <p:txBody>
          <a:bodyPr wrap="square" lIns="0" tIns="0" rIns="0" bIns="0" rtlCol="0" anchor="ctr"/>
          <a:lstStyle/>
          <a:p>
            <a:pPr marL="0" indent="0">
              <a:buNone/>
            </a:pPr>
            <a:r>
              <a:rPr lang="en-US" sz="1100" i="1" dirty="0">
                <a:solidFill>
                  <a:srgbClr val="FAF6F1"/>
                </a:solidFill>
                <a:latin typeface="Calibri" pitchFamily="34" charset="0"/>
                <a:ea typeface="Calibri" pitchFamily="34" charset="-122"/>
                <a:cs typeface="Calibri" pitchFamily="34" charset="-120"/>
              </a:rPr>
              <a:t>über alle Chats hinweg, persönlich, allgemein</a:t>
            </a:r>
            <a:endParaRPr lang="en-US" sz="1100" dirty="0"/>
          </a:p>
        </p:txBody>
      </p:sp>
      <p:sp>
        <p:nvSpPr>
          <p:cNvPr id="8" name="Shape 6"/>
          <p:cNvSpPr/>
          <p:nvPr/>
        </p:nvSpPr>
        <p:spPr>
          <a:xfrm>
            <a:off x="4663440" y="1600200"/>
            <a:ext cx="4023360" cy="1280160"/>
          </a:xfrm>
          <a:prstGeom prst="rect">
            <a:avLst/>
          </a:prstGeom>
          <a:solidFill>
            <a:srgbClr val="5F8B95"/>
          </a:solidFill>
          <a:ln/>
        </p:spPr>
        <p:txBody>
          <a:bodyPr/>
          <a:lstStyle/>
          <a:p>
            <a:endParaRPr lang="de-DE"/>
          </a:p>
        </p:txBody>
      </p:sp>
      <p:sp>
        <p:nvSpPr>
          <p:cNvPr id="9" name="Text 7"/>
          <p:cNvSpPr/>
          <p:nvPr/>
        </p:nvSpPr>
        <p:spPr>
          <a:xfrm>
            <a:off x="4846320" y="1737360"/>
            <a:ext cx="3657600" cy="274320"/>
          </a:xfrm>
          <a:prstGeom prst="rect">
            <a:avLst/>
          </a:prstGeom>
          <a:noFill/>
          <a:ln/>
        </p:spPr>
        <p:txBody>
          <a:bodyPr wrap="square" lIns="0" tIns="0" rIns="0" bIns="0" rtlCol="0" anchor="ctr"/>
          <a:lstStyle/>
          <a:p>
            <a:pPr marL="0" indent="0">
              <a:buNone/>
            </a:pPr>
            <a:r>
              <a:rPr lang="en-US" sz="1100" b="1" kern="0" spc="400" dirty="0">
                <a:solidFill>
                  <a:srgbClr val="FAF6F1"/>
                </a:solidFill>
                <a:latin typeface="Calibri" pitchFamily="34" charset="0"/>
                <a:ea typeface="Calibri" pitchFamily="34" charset="-122"/>
                <a:cs typeface="Calibri" pitchFamily="34" charset="-120"/>
              </a:rPr>
              <a:t>PROJEKTE</a:t>
            </a:r>
            <a:endParaRPr lang="en-US" sz="1100" dirty="0"/>
          </a:p>
        </p:txBody>
      </p:sp>
      <p:sp>
        <p:nvSpPr>
          <p:cNvPr id="10" name="Text 8"/>
          <p:cNvSpPr/>
          <p:nvPr/>
        </p:nvSpPr>
        <p:spPr>
          <a:xfrm>
            <a:off x="4846320" y="2011680"/>
            <a:ext cx="3657600" cy="457200"/>
          </a:xfrm>
          <a:prstGeom prst="rect">
            <a:avLst/>
          </a:prstGeom>
          <a:noFill/>
          <a:ln/>
        </p:spPr>
        <p:txBody>
          <a:bodyPr wrap="square" lIns="0" tIns="0" rIns="0" bIns="0" rtlCol="0" anchor="ctr"/>
          <a:lstStyle/>
          <a:p>
            <a:pPr marL="0" indent="0">
              <a:buNone/>
            </a:pPr>
            <a:r>
              <a:rPr lang="en-US" sz="1800" b="1" dirty="0">
                <a:solidFill>
                  <a:srgbClr val="FFFFFF"/>
                </a:solidFill>
                <a:latin typeface="Calibri" pitchFamily="34" charset="0"/>
                <a:ea typeface="Calibri" pitchFamily="34" charset="-122"/>
                <a:cs typeface="Calibri" pitchFamily="34" charset="-120"/>
              </a:rPr>
              <a:t>speichern Wissen über THEMEN</a:t>
            </a:r>
            <a:endParaRPr lang="en-US" sz="1800" dirty="0"/>
          </a:p>
        </p:txBody>
      </p:sp>
      <p:sp>
        <p:nvSpPr>
          <p:cNvPr id="11" name="Text 9"/>
          <p:cNvSpPr/>
          <p:nvPr/>
        </p:nvSpPr>
        <p:spPr>
          <a:xfrm>
            <a:off x="4846320" y="2468880"/>
            <a:ext cx="3657600" cy="320040"/>
          </a:xfrm>
          <a:prstGeom prst="rect">
            <a:avLst/>
          </a:prstGeom>
          <a:noFill/>
          <a:ln/>
        </p:spPr>
        <p:txBody>
          <a:bodyPr wrap="square" lIns="0" tIns="0" rIns="0" bIns="0" rtlCol="0" anchor="ctr"/>
          <a:lstStyle/>
          <a:p>
            <a:pPr marL="0" indent="0">
              <a:buNone/>
            </a:pPr>
            <a:r>
              <a:rPr lang="en-US" sz="1100" i="1" dirty="0">
                <a:solidFill>
                  <a:srgbClr val="FAF6F1"/>
                </a:solidFill>
                <a:latin typeface="Calibri" pitchFamily="34" charset="0"/>
                <a:ea typeface="Calibri" pitchFamily="34" charset="-122"/>
                <a:cs typeface="Calibri" pitchFamily="34" charset="-120"/>
              </a:rPr>
              <a:t>themenbezogen, abgegrenzt, gemeinsam mit anderen</a:t>
            </a:r>
            <a:endParaRPr lang="en-US" sz="1100" dirty="0"/>
          </a:p>
        </p:txBody>
      </p:sp>
      <p:sp>
        <p:nvSpPr>
          <p:cNvPr id="12" name="Shape 10"/>
          <p:cNvSpPr/>
          <p:nvPr/>
        </p:nvSpPr>
        <p:spPr>
          <a:xfrm>
            <a:off x="457200" y="3108960"/>
            <a:ext cx="8229600" cy="1463040"/>
          </a:xfrm>
          <a:prstGeom prst="rect">
            <a:avLst/>
          </a:prstGeom>
          <a:solidFill>
            <a:srgbClr val="F5F0E8"/>
          </a:solidFill>
          <a:ln w="12700">
            <a:solidFill>
              <a:srgbClr val="F5F0E8"/>
            </a:solidFill>
            <a:prstDash val="solid"/>
          </a:ln>
        </p:spPr>
        <p:txBody>
          <a:bodyPr/>
          <a:lstStyle/>
          <a:p>
            <a:endParaRPr lang="de-DE"/>
          </a:p>
        </p:txBody>
      </p:sp>
      <p:sp>
        <p:nvSpPr>
          <p:cNvPr id="13" name="Shape 11"/>
          <p:cNvSpPr/>
          <p:nvPr/>
        </p:nvSpPr>
        <p:spPr>
          <a:xfrm>
            <a:off x="457200" y="3108960"/>
            <a:ext cx="91440" cy="1463040"/>
          </a:xfrm>
          <a:prstGeom prst="rect">
            <a:avLst/>
          </a:prstGeom>
          <a:solidFill>
            <a:srgbClr val="E36F1E"/>
          </a:solidFill>
          <a:ln/>
        </p:spPr>
        <p:txBody>
          <a:bodyPr/>
          <a:lstStyle/>
          <a:p>
            <a:endParaRPr lang="de-DE"/>
          </a:p>
        </p:txBody>
      </p:sp>
      <p:sp>
        <p:nvSpPr>
          <p:cNvPr id="14" name="Text 12"/>
          <p:cNvSpPr/>
          <p:nvPr/>
        </p:nvSpPr>
        <p:spPr>
          <a:xfrm>
            <a:off x="777240" y="3200400"/>
            <a:ext cx="7772400" cy="274320"/>
          </a:xfrm>
          <a:prstGeom prst="rect">
            <a:avLst/>
          </a:prstGeom>
          <a:noFill/>
          <a:ln/>
        </p:spPr>
        <p:txBody>
          <a:bodyPr wrap="square" lIns="0" tIns="0" rIns="0" bIns="0" rtlCol="0" anchor="ctr"/>
          <a:lstStyle/>
          <a:p>
            <a:pPr marL="0" indent="0">
              <a:buNone/>
            </a:pPr>
            <a:r>
              <a:rPr lang="en-US" sz="1300" b="1" dirty="0">
                <a:solidFill>
                  <a:srgbClr val="E36F1E"/>
                </a:solidFill>
                <a:latin typeface="Calibri" pitchFamily="34" charset="0"/>
                <a:ea typeface="Calibri" pitchFamily="34" charset="-122"/>
                <a:cs typeface="Calibri" pitchFamily="34" charset="-120"/>
              </a:rPr>
              <a:t>Wann ein, wann aus?</a:t>
            </a:r>
            <a:endParaRPr lang="en-US" sz="1300" dirty="0"/>
          </a:p>
        </p:txBody>
      </p:sp>
      <p:sp>
        <p:nvSpPr>
          <p:cNvPr id="15" name="Text 13"/>
          <p:cNvSpPr/>
          <p:nvPr/>
        </p:nvSpPr>
        <p:spPr>
          <a:xfrm>
            <a:off x="777240" y="3520440"/>
            <a:ext cx="7772400" cy="1005840"/>
          </a:xfrm>
          <a:prstGeom prst="rect">
            <a:avLst/>
          </a:prstGeom>
          <a:noFill/>
          <a:ln/>
        </p:spPr>
        <p:txBody>
          <a:bodyPr wrap="square" lIns="0" tIns="0" rIns="0" bIns="0" rtlCol="0" anchor="ctr"/>
          <a:lstStyle/>
          <a:p>
            <a:pPr marL="0" indent="0">
              <a:buNone/>
            </a:pPr>
            <a:r>
              <a:rPr lang="en-US" sz="1200" b="1" dirty="0">
                <a:solidFill>
                  <a:srgbClr val="5C8A6F"/>
                </a:solidFill>
                <a:latin typeface="Calibri" pitchFamily="34" charset="0"/>
                <a:ea typeface="Calibri" pitchFamily="34" charset="-122"/>
                <a:cs typeface="Calibri" pitchFamily="34" charset="-120"/>
              </a:rPr>
              <a:t>EIN: </a:t>
            </a:r>
            <a:r>
              <a:rPr lang="en-US" sz="1200" dirty="0">
                <a:solidFill>
                  <a:srgbClr val="1A2B30"/>
                </a:solidFill>
                <a:latin typeface="Calibri" pitchFamily="34" charset="0"/>
                <a:ea typeface="Calibri" pitchFamily="34" charset="-122"/>
                <a:cs typeface="Calibri" pitchFamily="34" charset="-120"/>
              </a:rPr>
              <a:t>wenn du oft mit ähnlichen Themen arbeitest. Claude weiß dann beim nächsten Präsentations-Chat schon, dass du Trainer bist — du musst es nicht jedes Mal sagen.</a:t>
            </a:r>
            <a:endParaRPr lang="en-US" sz="1200" dirty="0"/>
          </a:p>
          <a:p>
            <a:pPr marL="0" indent="0">
              <a:buNone/>
            </a:pPr>
            <a:endParaRPr lang="en-US" sz="1200" dirty="0"/>
          </a:p>
          <a:p>
            <a:pPr marL="0" indent="0">
              <a:buNone/>
            </a:pPr>
            <a:r>
              <a:rPr lang="en-US" sz="1200" b="1" dirty="0">
                <a:solidFill>
                  <a:srgbClr val="C75D2C"/>
                </a:solidFill>
                <a:latin typeface="Calibri" pitchFamily="34" charset="0"/>
                <a:ea typeface="Calibri" pitchFamily="34" charset="-122"/>
                <a:cs typeface="Calibri" pitchFamily="34" charset="-120"/>
              </a:rPr>
              <a:t>AUS: </a:t>
            </a:r>
            <a:r>
              <a:rPr lang="en-US" sz="1200" dirty="0">
                <a:solidFill>
                  <a:srgbClr val="1A2B30"/>
                </a:solidFill>
                <a:latin typeface="Calibri" pitchFamily="34" charset="0"/>
                <a:ea typeface="Calibri" pitchFamily="34" charset="-122"/>
                <a:cs typeface="Calibri" pitchFamily="34" charset="-120"/>
              </a:rPr>
              <a:t>wenn du saubere Trennung zwischen sehr unterschiedlichen Themen brauchst — etwa, wenn du parallel für mehrere Kunden arbeitest, deren Welten nicht vermischt werden sollen.</a:t>
            </a:r>
            <a:endParaRPr lang="en-US" sz="1200" dirty="0"/>
          </a:p>
        </p:txBody>
      </p:sp>
      <p:sp>
        <p:nvSpPr>
          <p:cNvPr id="16" name="Text 14"/>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17" name="Text 15"/>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Übergabe-Zusammenfassung als Brücke</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Vom flüchtigen Chat ins dauerhafte Projekt-Wissen</a:t>
            </a:r>
            <a:endParaRPr lang="en-US" sz="1400" dirty="0"/>
          </a:p>
        </p:txBody>
      </p:sp>
      <p:sp>
        <p:nvSpPr>
          <p:cNvPr id="4" name="Shape 2"/>
          <p:cNvSpPr/>
          <p:nvPr/>
        </p:nvSpPr>
        <p:spPr>
          <a:xfrm>
            <a:off x="457200" y="1828800"/>
            <a:ext cx="731520" cy="731520"/>
          </a:xfrm>
          <a:prstGeom prst="ellipse">
            <a:avLst/>
          </a:prstGeom>
          <a:solidFill>
            <a:srgbClr val="E36F1E"/>
          </a:solidFill>
          <a:ln/>
        </p:spPr>
        <p:txBody>
          <a:bodyPr/>
          <a:lstStyle/>
          <a:p>
            <a:endParaRPr lang="de-DE"/>
          </a:p>
        </p:txBody>
      </p:sp>
      <p:sp>
        <p:nvSpPr>
          <p:cNvPr id="5" name="Text 3"/>
          <p:cNvSpPr/>
          <p:nvPr/>
        </p:nvSpPr>
        <p:spPr>
          <a:xfrm>
            <a:off x="457200" y="1828800"/>
            <a:ext cx="731520" cy="73152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1</a:t>
            </a:r>
            <a:endParaRPr lang="en-US" sz="3200" dirty="0"/>
          </a:p>
        </p:txBody>
      </p:sp>
      <p:sp>
        <p:nvSpPr>
          <p:cNvPr id="6" name="Text 4"/>
          <p:cNvSpPr/>
          <p:nvPr/>
        </p:nvSpPr>
        <p:spPr>
          <a:xfrm>
            <a:off x="457200" y="2697480"/>
            <a:ext cx="2468880" cy="365760"/>
          </a:xfrm>
          <a:prstGeom prst="rect">
            <a:avLst/>
          </a:prstGeom>
          <a:noFill/>
          <a:ln/>
        </p:spPr>
        <p:txBody>
          <a:bodyPr wrap="square" lIns="0" tIns="0" rIns="0" bIns="0" rtlCol="0" anchor="ctr"/>
          <a:lstStyle/>
          <a:p>
            <a:pPr marL="0" indent="0">
              <a:buNone/>
            </a:pPr>
            <a:r>
              <a:rPr lang="en-US" sz="1400" b="1" dirty="0">
                <a:solidFill>
                  <a:srgbClr val="0F4C5C"/>
                </a:solidFill>
                <a:latin typeface="Calibri" pitchFamily="34" charset="0"/>
                <a:ea typeface="Calibri" pitchFamily="34" charset="-122"/>
                <a:cs typeface="Calibri" pitchFamily="34" charset="-120"/>
              </a:rPr>
              <a:t>Chat abschließen</a:t>
            </a:r>
            <a:endParaRPr lang="en-US" sz="1400" dirty="0"/>
          </a:p>
        </p:txBody>
      </p:sp>
      <p:sp>
        <p:nvSpPr>
          <p:cNvPr id="7" name="Text 5"/>
          <p:cNvSpPr/>
          <p:nvPr/>
        </p:nvSpPr>
        <p:spPr>
          <a:xfrm>
            <a:off x="457200" y="3108960"/>
            <a:ext cx="2468880" cy="1097280"/>
          </a:xfrm>
          <a:prstGeom prst="rect">
            <a:avLst/>
          </a:prstGeom>
          <a:noFill/>
          <a:ln/>
        </p:spPr>
        <p:txBody>
          <a:bodyPr wrap="square" lIns="0" tIns="0" rIns="0" bIns="0" rtlCol="0" anchor="ctr"/>
          <a:lstStyle/>
          <a:p>
            <a:pPr marL="0" indent="0">
              <a:buNone/>
            </a:pPr>
            <a:r>
              <a:rPr lang="en-US" sz="1100" dirty="0">
                <a:solidFill>
                  <a:srgbClr val="1A2B30"/>
                </a:solidFill>
                <a:latin typeface="Calibri" pitchFamily="34" charset="0"/>
                <a:ea typeface="Calibri" pitchFamily="34" charset="-122"/>
                <a:cs typeface="Calibri" pitchFamily="34" charset="-120"/>
              </a:rPr>
              <a:t>Ein Vorhaben ist fertig oder pausiert.</a:t>
            </a:r>
            <a:endParaRPr lang="en-US" sz="1100" dirty="0"/>
          </a:p>
        </p:txBody>
      </p:sp>
      <p:sp>
        <p:nvSpPr>
          <p:cNvPr id="8" name="Shape 6"/>
          <p:cNvSpPr/>
          <p:nvPr/>
        </p:nvSpPr>
        <p:spPr>
          <a:xfrm>
            <a:off x="3200400" y="1828800"/>
            <a:ext cx="731520" cy="731520"/>
          </a:xfrm>
          <a:prstGeom prst="ellipse">
            <a:avLst/>
          </a:prstGeom>
          <a:solidFill>
            <a:srgbClr val="E36F1E"/>
          </a:solidFill>
          <a:ln/>
        </p:spPr>
        <p:txBody>
          <a:bodyPr/>
          <a:lstStyle/>
          <a:p>
            <a:endParaRPr lang="de-DE"/>
          </a:p>
        </p:txBody>
      </p:sp>
      <p:sp>
        <p:nvSpPr>
          <p:cNvPr id="9" name="Text 7"/>
          <p:cNvSpPr/>
          <p:nvPr/>
        </p:nvSpPr>
        <p:spPr>
          <a:xfrm>
            <a:off x="3200400" y="1828800"/>
            <a:ext cx="731520" cy="73152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2</a:t>
            </a:r>
            <a:endParaRPr lang="en-US" sz="3200" dirty="0"/>
          </a:p>
        </p:txBody>
      </p:sp>
      <p:sp>
        <p:nvSpPr>
          <p:cNvPr id="10" name="Text 8"/>
          <p:cNvSpPr/>
          <p:nvPr/>
        </p:nvSpPr>
        <p:spPr>
          <a:xfrm>
            <a:off x="3200400" y="2697480"/>
            <a:ext cx="2468880" cy="365760"/>
          </a:xfrm>
          <a:prstGeom prst="rect">
            <a:avLst/>
          </a:prstGeom>
          <a:noFill/>
          <a:ln/>
        </p:spPr>
        <p:txBody>
          <a:bodyPr wrap="square" lIns="0" tIns="0" rIns="0" bIns="0" rtlCol="0" anchor="ctr"/>
          <a:lstStyle/>
          <a:p>
            <a:pPr marL="0" indent="0">
              <a:buNone/>
            </a:pPr>
            <a:r>
              <a:rPr lang="en-US" sz="1400" b="1" dirty="0">
                <a:solidFill>
                  <a:srgbClr val="0F4C5C"/>
                </a:solidFill>
                <a:latin typeface="Calibri" pitchFamily="34" charset="0"/>
                <a:ea typeface="Calibri" pitchFamily="34" charset="-122"/>
                <a:cs typeface="Calibri" pitchFamily="34" charset="-120"/>
              </a:rPr>
              <a:t>Zusammenfassung erbitten</a:t>
            </a:r>
            <a:endParaRPr lang="en-US" sz="1400" dirty="0"/>
          </a:p>
        </p:txBody>
      </p:sp>
      <p:sp>
        <p:nvSpPr>
          <p:cNvPr id="11" name="Text 9"/>
          <p:cNvSpPr/>
          <p:nvPr/>
        </p:nvSpPr>
        <p:spPr>
          <a:xfrm>
            <a:off x="3200400" y="3108960"/>
            <a:ext cx="2468880" cy="1097280"/>
          </a:xfrm>
          <a:prstGeom prst="rect">
            <a:avLst/>
          </a:prstGeom>
          <a:noFill/>
          <a:ln/>
        </p:spPr>
        <p:txBody>
          <a:bodyPr wrap="square" lIns="0" tIns="0" rIns="0" bIns="0" rtlCol="0" anchor="ctr"/>
          <a:lstStyle/>
          <a:p>
            <a:pPr marL="0" indent="0">
              <a:buNone/>
            </a:pPr>
            <a:r>
              <a:rPr lang="en-US" sz="1100" dirty="0">
                <a:solidFill>
                  <a:srgbClr val="1A2B30"/>
                </a:solidFill>
                <a:latin typeface="Calibri" pitchFamily="34" charset="0"/>
                <a:ea typeface="Calibri" pitchFamily="34" charset="-122"/>
                <a:cs typeface="Calibri" pitchFamily="34" charset="-120"/>
              </a:rPr>
              <a:t>„Fasse zusammen, was wir gemacht haben, welche Entscheidungen getroffen wurden, was offen ist.“</a:t>
            </a:r>
            <a:endParaRPr lang="en-US" sz="1100" dirty="0"/>
          </a:p>
        </p:txBody>
      </p:sp>
      <p:sp>
        <p:nvSpPr>
          <p:cNvPr id="12" name="Shape 10"/>
          <p:cNvSpPr/>
          <p:nvPr/>
        </p:nvSpPr>
        <p:spPr>
          <a:xfrm>
            <a:off x="5943600" y="1828800"/>
            <a:ext cx="731520" cy="731520"/>
          </a:xfrm>
          <a:prstGeom prst="ellipse">
            <a:avLst/>
          </a:prstGeom>
          <a:solidFill>
            <a:srgbClr val="E36F1E"/>
          </a:solidFill>
          <a:ln/>
        </p:spPr>
        <p:txBody>
          <a:bodyPr/>
          <a:lstStyle/>
          <a:p>
            <a:endParaRPr lang="de-DE"/>
          </a:p>
        </p:txBody>
      </p:sp>
      <p:sp>
        <p:nvSpPr>
          <p:cNvPr id="13" name="Text 11"/>
          <p:cNvSpPr/>
          <p:nvPr/>
        </p:nvSpPr>
        <p:spPr>
          <a:xfrm>
            <a:off x="5943600" y="1828800"/>
            <a:ext cx="731520" cy="731520"/>
          </a:xfrm>
          <a:prstGeom prst="rect">
            <a:avLst/>
          </a:prstGeom>
          <a:noFill/>
          <a:ln/>
        </p:spPr>
        <p:txBody>
          <a:bodyPr wrap="square" lIns="0" tIns="0" rIns="0" bIns="0" rtlCol="0" anchor="ctr"/>
          <a:lstStyle/>
          <a:p>
            <a:pPr marL="0" indent="0" algn="ctr">
              <a:buNone/>
            </a:pPr>
            <a:r>
              <a:rPr lang="en-US" sz="3200" b="1" dirty="0">
                <a:solidFill>
                  <a:srgbClr val="FFFFFF"/>
                </a:solidFill>
                <a:latin typeface="Georgia" pitchFamily="34" charset="0"/>
                <a:ea typeface="Georgia" pitchFamily="34" charset="-122"/>
                <a:cs typeface="Georgia" pitchFamily="34" charset="-120"/>
              </a:rPr>
              <a:t>3</a:t>
            </a:r>
            <a:endParaRPr lang="en-US" sz="3200" dirty="0"/>
          </a:p>
        </p:txBody>
      </p:sp>
      <p:sp>
        <p:nvSpPr>
          <p:cNvPr id="14" name="Text 12"/>
          <p:cNvSpPr/>
          <p:nvPr/>
        </p:nvSpPr>
        <p:spPr>
          <a:xfrm>
            <a:off x="5943600" y="2697480"/>
            <a:ext cx="2468880" cy="365760"/>
          </a:xfrm>
          <a:prstGeom prst="rect">
            <a:avLst/>
          </a:prstGeom>
          <a:noFill/>
          <a:ln/>
        </p:spPr>
        <p:txBody>
          <a:bodyPr wrap="square" lIns="0" tIns="0" rIns="0" bIns="0" rtlCol="0" anchor="ctr"/>
          <a:lstStyle/>
          <a:p>
            <a:pPr marL="0" indent="0">
              <a:buNone/>
            </a:pPr>
            <a:r>
              <a:rPr lang="en-US" sz="1400" b="1" dirty="0">
                <a:solidFill>
                  <a:srgbClr val="0F4C5C"/>
                </a:solidFill>
                <a:latin typeface="Calibri" pitchFamily="34" charset="0"/>
                <a:ea typeface="Calibri" pitchFamily="34" charset="-122"/>
                <a:cs typeface="Calibri" pitchFamily="34" charset="-120"/>
              </a:rPr>
              <a:t>In Projekt-Knowledge ablegen</a:t>
            </a:r>
            <a:endParaRPr lang="en-US" sz="1400" dirty="0"/>
          </a:p>
        </p:txBody>
      </p:sp>
      <p:sp>
        <p:nvSpPr>
          <p:cNvPr id="15" name="Text 13"/>
          <p:cNvSpPr/>
          <p:nvPr/>
        </p:nvSpPr>
        <p:spPr>
          <a:xfrm>
            <a:off x="5943600" y="3108960"/>
            <a:ext cx="2468880" cy="1097280"/>
          </a:xfrm>
          <a:prstGeom prst="rect">
            <a:avLst/>
          </a:prstGeom>
          <a:noFill/>
          <a:ln/>
        </p:spPr>
        <p:txBody>
          <a:bodyPr wrap="square" lIns="0" tIns="0" rIns="0" bIns="0" rtlCol="0" anchor="ctr"/>
          <a:lstStyle/>
          <a:p>
            <a:pPr marL="0" indent="0">
              <a:buNone/>
            </a:pPr>
            <a:r>
              <a:rPr lang="en-US" sz="1100" dirty="0">
                <a:solidFill>
                  <a:srgbClr val="1A2B30"/>
                </a:solidFill>
                <a:latin typeface="Calibri" pitchFamily="34" charset="0"/>
                <a:ea typeface="Calibri" pitchFamily="34" charset="-122"/>
                <a:cs typeface="Calibri" pitchFamily="34" charset="-120"/>
              </a:rPr>
              <a:t>Eine Datei. Beim nächsten Chat verfügbar — ohne langen Verlauf.</a:t>
            </a:r>
            <a:endParaRPr lang="en-US" sz="1100" dirty="0"/>
          </a:p>
        </p:txBody>
      </p:sp>
      <p:sp>
        <p:nvSpPr>
          <p:cNvPr id="16" name="Shape 14"/>
          <p:cNvSpPr/>
          <p:nvPr/>
        </p:nvSpPr>
        <p:spPr>
          <a:xfrm>
            <a:off x="1280160" y="2194560"/>
            <a:ext cx="1828800" cy="0"/>
          </a:xfrm>
          <a:prstGeom prst="line">
            <a:avLst/>
          </a:prstGeom>
          <a:noFill/>
          <a:ln w="25400">
            <a:solidFill>
              <a:srgbClr val="F4A261"/>
            </a:solidFill>
            <a:prstDash val="solid"/>
          </a:ln>
        </p:spPr>
        <p:txBody>
          <a:bodyPr/>
          <a:lstStyle/>
          <a:p>
            <a:endParaRPr lang="de-DE"/>
          </a:p>
        </p:txBody>
      </p:sp>
      <p:sp>
        <p:nvSpPr>
          <p:cNvPr id="17" name="Shape 15"/>
          <p:cNvSpPr/>
          <p:nvPr/>
        </p:nvSpPr>
        <p:spPr>
          <a:xfrm>
            <a:off x="4023360" y="2194560"/>
            <a:ext cx="1828800" cy="0"/>
          </a:xfrm>
          <a:prstGeom prst="line">
            <a:avLst/>
          </a:prstGeom>
          <a:noFill/>
          <a:ln w="25400">
            <a:solidFill>
              <a:srgbClr val="F4A261"/>
            </a:solidFill>
            <a:prstDash val="solid"/>
          </a:ln>
        </p:spPr>
        <p:txBody>
          <a:bodyPr/>
          <a:lstStyle/>
          <a:p>
            <a:endParaRPr lang="de-DE"/>
          </a:p>
        </p:txBody>
      </p:sp>
      <p:sp>
        <p:nvSpPr>
          <p:cNvPr id="18" name="Shape 16"/>
          <p:cNvSpPr/>
          <p:nvPr/>
        </p:nvSpPr>
        <p:spPr>
          <a:xfrm>
            <a:off x="457200" y="4023360"/>
            <a:ext cx="8229600" cy="640080"/>
          </a:xfrm>
          <a:prstGeom prst="rect">
            <a:avLst/>
          </a:prstGeom>
          <a:solidFill>
            <a:srgbClr val="0F4C5C"/>
          </a:solidFill>
          <a:ln/>
        </p:spPr>
        <p:txBody>
          <a:bodyPr/>
          <a:lstStyle/>
          <a:p>
            <a:endParaRPr lang="de-DE"/>
          </a:p>
        </p:txBody>
      </p:sp>
      <p:sp>
        <p:nvSpPr>
          <p:cNvPr id="19" name="Text 17"/>
          <p:cNvSpPr/>
          <p:nvPr/>
        </p:nvSpPr>
        <p:spPr>
          <a:xfrm>
            <a:off x="457200" y="4023360"/>
            <a:ext cx="8229600" cy="640080"/>
          </a:xfrm>
          <a:prstGeom prst="rect">
            <a:avLst/>
          </a:prstGeom>
          <a:noFill/>
          <a:ln/>
        </p:spPr>
        <p:txBody>
          <a:bodyPr wrap="square" lIns="0" tIns="0" rIns="0" bIns="0" rtlCol="0" anchor="ctr"/>
          <a:lstStyle/>
          <a:p>
            <a:pPr marL="0" indent="0" algn="ctr">
              <a:buNone/>
            </a:pPr>
            <a:r>
              <a:rPr lang="en-US" sz="1300" i="1" dirty="0">
                <a:solidFill>
                  <a:srgbClr val="FFFFFF"/>
                </a:solidFill>
                <a:latin typeface="Calibri" pitchFamily="34" charset="0"/>
                <a:ea typeface="Calibri" pitchFamily="34" charset="-122"/>
                <a:cs typeface="Calibri" pitchFamily="34" charset="-120"/>
              </a:rPr>
              <a:t>500 Token Zusammenfassung statt 50.000 Token Verlauf — und das Wissen bleibt.</a:t>
            </a:r>
            <a:endParaRPr lang="en-US" sz="1300" dirty="0"/>
          </a:p>
        </p:txBody>
      </p:sp>
      <p:sp>
        <p:nvSpPr>
          <p:cNvPr id="20" name="Text 18"/>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21" name="Text 19"/>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Die Edit-Funktion: Verzweigen statt Korrigieren</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Was viele nicht wissen — und was deshalb oft falsch eingesetzt wird</a:t>
            </a:r>
            <a:endParaRPr lang="en-US" sz="1400" dirty="0"/>
          </a:p>
        </p:txBody>
      </p:sp>
      <p:sp>
        <p:nvSpPr>
          <p:cNvPr id="4" name="Text 2"/>
          <p:cNvSpPr/>
          <p:nvPr/>
        </p:nvSpPr>
        <p:spPr>
          <a:xfrm>
            <a:off x="457200" y="1783080"/>
            <a:ext cx="3657600" cy="274320"/>
          </a:xfrm>
          <a:prstGeom prst="rect">
            <a:avLst/>
          </a:prstGeom>
          <a:noFill/>
          <a:ln/>
        </p:spPr>
        <p:txBody>
          <a:bodyPr wrap="square" lIns="0" tIns="0" rIns="0" bIns="0" rtlCol="0" anchor="ctr"/>
          <a:lstStyle/>
          <a:p>
            <a:pPr marL="0" indent="0">
              <a:buNone/>
            </a:pPr>
            <a:r>
              <a:rPr lang="en-US" sz="1100" b="1" dirty="0">
                <a:solidFill>
                  <a:srgbClr val="6B7B80"/>
                </a:solidFill>
                <a:latin typeface="Calibri" pitchFamily="34" charset="0"/>
                <a:ea typeface="Calibri" pitchFamily="34" charset="-122"/>
                <a:cs typeface="Calibri" pitchFamily="34" charset="-120"/>
              </a:rPr>
              <a:t>Originaler Chatverlauf</a:t>
            </a:r>
            <a:endParaRPr lang="en-US" sz="1100" dirty="0"/>
          </a:p>
        </p:txBody>
      </p:sp>
      <p:sp>
        <p:nvSpPr>
          <p:cNvPr id="5" name="Shape 3"/>
          <p:cNvSpPr/>
          <p:nvPr/>
        </p:nvSpPr>
        <p:spPr>
          <a:xfrm>
            <a:off x="457200" y="2148840"/>
            <a:ext cx="457200" cy="457200"/>
          </a:xfrm>
          <a:prstGeom prst="ellipse">
            <a:avLst/>
          </a:prstGeom>
          <a:solidFill>
            <a:srgbClr val="0F4C5C"/>
          </a:solidFill>
          <a:ln/>
        </p:spPr>
        <p:txBody>
          <a:bodyPr/>
          <a:lstStyle/>
          <a:p>
            <a:endParaRPr lang="de-DE"/>
          </a:p>
        </p:txBody>
      </p:sp>
      <p:sp>
        <p:nvSpPr>
          <p:cNvPr id="6" name="Text 4"/>
          <p:cNvSpPr/>
          <p:nvPr/>
        </p:nvSpPr>
        <p:spPr>
          <a:xfrm>
            <a:off x="457200" y="2148840"/>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7" name="Shape 5"/>
          <p:cNvSpPr/>
          <p:nvPr/>
        </p:nvSpPr>
        <p:spPr>
          <a:xfrm>
            <a:off x="914400" y="2377440"/>
            <a:ext cx="365760" cy="0"/>
          </a:xfrm>
          <a:prstGeom prst="line">
            <a:avLst/>
          </a:prstGeom>
          <a:noFill/>
          <a:ln w="25400">
            <a:solidFill>
              <a:srgbClr val="0F4C5C"/>
            </a:solidFill>
            <a:prstDash val="solid"/>
          </a:ln>
        </p:spPr>
        <p:txBody>
          <a:bodyPr/>
          <a:lstStyle/>
          <a:p>
            <a:endParaRPr lang="de-DE"/>
          </a:p>
        </p:txBody>
      </p:sp>
      <p:sp>
        <p:nvSpPr>
          <p:cNvPr id="8" name="Shape 6"/>
          <p:cNvSpPr/>
          <p:nvPr/>
        </p:nvSpPr>
        <p:spPr>
          <a:xfrm>
            <a:off x="1280160" y="2148840"/>
            <a:ext cx="457200" cy="457200"/>
          </a:xfrm>
          <a:prstGeom prst="ellipse">
            <a:avLst/>
          </a:prstGeom>
          <a:solidFill>
            <a:srgbClr val="0F4C5C"/>
          </a:solidFill>
          <a:ln/>
        </p:spPr>
        <p:txBody>
          <a:bodyPr/>
          <a:lstStyle/>
          <a:p>
            <a:endParaRPr lang="de-DE"/>
          </a:p>
        </p:txBody>
      </p:sp>
      <p:sp>
        <p:nvSpPr>
          <p:cNvPr id="9" name="Text 7"/>
          <p:cNvSpPr/>
          <p:nvPr/>
        </p:nvSpPr>
        <p:spPr>
          <a:xfrm>
            <a:off x="1280160" y="2148840"/>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10" name="Shape 8"/>
          <p:cNvSpPr/>
          <p:nvPr/>
        </p:nvSpPr>
        <p:spPr>
          <a:xfrm>
            <a:off x="1737360" y="2377440"/>
            <a:ext cx="365760" cy="0"/>
          </a:xfrm>
          <a:prstGeom prst="line">
            <a:avLst/>
          </a:prstGeom>
          <a:noFill/>
          <a:ln w="25400">
            <a:solidFill>
              <a:srgbClr val="0F4C5C"/>
            </a:solidFill>
            <a:prstDash val="solid"/>
          </a:ln>
        </p:spPr>
        <p:txBody>
          <a:bodyPr/>
          <a:lstStyle/>
          <a:p>
            <a:endParaRPr lang="de-DE"/>
          </a:p>
        </p:txBody>
      </p:sp>
      <p:sp>
        <p:nvSpPr>
          <p:cNvPr id="11" name="Shape 9"/>
          <p:cNvSpPr/>
          <p:nvPr/>
        </p:nvSpPr>
        <p:spPr>
          <a:xfrm>
            <a:off x="2103120" y="2148840"/>
            <a:ext cx="457200" cy="457200"/>
          </a:xfrm>
          <a:prstGeom prst="ellipse">
            <a:avLst/>
          </a:prstGeom>
          <a:solidFill>
            <a:srgbClr val="E36F1E"/>
          </a:solidFill>
          <a:ln/>
        </p:spPr>
        <p:txBody>
          <a:bodyPr/>
          <a:lstStyle/>
          <a:p>
            <a:endParaRPr lang="de-DE"/>
          </a:p>
        </p:txBody>
      </p:sp>
      <p:sp>
        <p:nvSpPr>
          <p:cNvPr id="12" name="Text 10"/>
          <p:cNvSpPr/>
          <p:nvPr/>
        </p:nvSpPr>
        <p:spPr>
          <a:xfrm>
            <a:off x="2103120" y="2148840"/>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13" name="Shape 11"/>
          <p:cNvSpPr/>
          <p:nvPr/>
        </p:nvSpPr>
        <p:spPr>
          <a:xfrm>
            <a:off x="2560320" y="2377440"/>
            <a:ext cx="365760" cy="0"/>
          </a:xfrm>
          <a:prstGeom prst="line">
            <a:avLst/>
          </a:prstGeom>
          <a:noFill/>
          <a:ln w="25400">
            <a:solidFill>
              <a:srgbClr val="E36F1E"/>
            </a:solidFill>
            <a:prstDash val="solid"/>
          </a:ln>
        </p:spPr>
        <p:txBody>
          <a:bodyPr/>
          <a:lstStyle/>
          <a:p>
            <a:endParaRPr lang="de-DE"/>
          </a:p>
        </p:txBody>
      </p:sp>
      <p:sp>
        <p:nvSpPr>
          <p:cNvPr id="14" name="Shape 12"/>
          <p:cNvSpPr/>
          <p:nvPr/>
        </p:nvSpPr>
        <p:spPr>
          <a:xfrm>
            <a:off x="2926080" y="2148840"/>
            <a:ext cx="457200" cy="457200"/>
          </a:xfrm>
          <a:prstGeom prst="ellipse">
            <a:avLst/>
          </a:prstGeom>
          <a:solidFill>
            <a:srgbClr val="0F4C5C"/>
          </a:solidFill>
          <a:ln/>
        </p:spPr>
        <p:txBody>
          <a:bodyPr/>
          <a:lstStyle/>
          <a:p>
            <a:endParaRPr lang="de-DE"/>
          </a:p>
        </p:txBody>
      </p:sp>
      <p:sp>
        <p:nvSpPr>
          <p:cNvPr id="15" name="Text 13"/>
          <p:cNvSpPr/>
          <p:nvPr/>
        </p:nvSpPr>
        <p:spPr>
          <a:xfrm>
            <a:off x="2926080" y="2148840"/>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16" name="Shape 14"/>
          <p:cNvSpPr/>
          <p:nvPr/>
        </p:nvSpPr>
        <p:spPr>
          <a:xfrm>
            <a:off x="3383280" y="2377440"/>
            <a:ext cx="365760" cy="0"/>
          </a:xfrm>
          <a:prstGeom prst="line">
            <a:avLst/>
          </a:prstGeom>
          <a:noFill/>
          <a:ln w="25400">
            <a:solidFill>
              <a:srgbClr val="0F4C5C"/>
            </a:solidFill>
            <a:prstDash val="solid"/>
          </a:ln>
        </p:spPr>
        <p:txBody>
          <a:bodyPr/>
          <a:lstStyle/>
          <a:p>
            <a:endParaRPr lang="de-DE"/>
          </a:p>
        </p:txBody>
      </p:sp>
      <p:sp>
        <p:nvSpPr>
          <p:cNvPr id="17" name="Shape 15"/>
          <p:cNvSpPr/>
          <p:nvPr/>
        </p:nvSpPr>
        <p:spPr>
          <a:xfrm>
            <a:off x="3749040" y="2148840"/>
            <a:ext cx="457200" cy="457200"/>
          </a:xfrm>
          <a:prstGeom prst="ellipse">
            <a:avLst/>
          </a:prstGeom>
          <a:solidFill>
            <a:srgbClr val="0F4C5C"/>
          </a:solidFill>
          <a:ln/>
        </p:spPr>
        <p:txBody>
          <a:bodyPr/>
          <a:lstStyle/>
          <a:p>
            <a:endParaRPr lang="de-DE"/>
          </a:p>
        </p:txBody>
      </p:sp>
      <p:sp>
        <p:nvSpPr>
          <p:cNvPr id="18" name="Text 16"/>
          <p:cNvSpPr/>
          <p:nvPr/>
        </p:nvSpPr>
        <p:spPr>
          <a:xfrm>
            <a:off x="3749040" y="2148840"/>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5</a:t>
            </a:r>
            <a:endParaRPr lang="en-US" sz="1400" dirty="0"/>
          </a:p>
        </p:txBody>
      </p:sp>
      <p:sp>
        <p:nvSpPr>
          <p:cNvPr id="19" name="Text 17"/>
          <p:cNvSpPr/>
          <p:nvPr/>
        </p:nvSpPr>
        <p:spPr>
          <a:xfrm>
            <a:off x="1828800" y="2651760"/>
            <a:ext cx="822960" cy="274320"/>
          </a:xfrm>
          <a:prstGeom prst="rect">
            <a:avLst/>
          </a:prstGeom>
          <a:noFill/>
          <a:ln/>
        </p:spPr>
        <p:txBody>
          <a:bodyPr wrap="square" lIns="0" tIns="0" rIns="0" bIns="0" rtlCol="0" anchor="ctr"/>
          <a:lstStyle/>
          <a:p>
            <a:pPr marL="0" indent="0" algn="ctr">
              <a:buNone/>
            </a:pPr>
            <a:r>
              <a:rPr lang="en-US" sz="900" b="1" i="1" dirty="0">
                <a:solidFill>
                  <a:srgbClr val="E36F1E"/>
                </a:solidFill>
                <a:latin typeface="Calibri" pitchFamily="34" charset="0"/>
                <a:ea typeface="Calibri" pitchFamily="34" charset="-122"/>
                <a:cs typeface="Calibri" pitchFamily="34" charset="-120"/>
              </a:rPr>
              <a:t>Edit hier</a:t>
            </a:r>
            <a:endParaRPr lang="en-US" sz="900" dirty="0"/>
          </a:p>
        </p:txBody>
      </p:sp>
      <p:sp>
        <p:nvSpPr>
          <p:cNvPr id="20" name="Shape 18"/>
          <p:cNvSpPr/>
          <p:nvPr/>
        </p:nvSpPr>
        <p:spPr>
          <a:xfrm>
            <a:off x="2286000" y="2377440"/>
            <a:ext cx="365760" cy="548640"/>
          </a:xfrm>
          <a:prstGeom prst="line">
            <a:avLst/>
          </a:prstGeom>
          <a:noFill/>
          <a:ln w="25400">
            <a:solidFill>
              <a:srgbClr val="C75D2C"/>
            </a:solidFill>
            <a:prstDash val="dash"/>
          </a:ln>
        </p:spPr>
        <p:txBody>
          <a:bodyPr/>
          <a:lstStyle/>
          <a:p>
            <a:endParaRPr lang="de-DE"/>
          </a:p>
        </p:txBody>
      </p:sp>
      <p:sp>
        <p:nvSpPr>
          <p:cNvPr id="21" name="Shape 19"/>
          <p:cNvSpPr/>
          <p:nvPr/>
        </p:nvSpPr>
        <p:spPr>
          <a:xfrm>
            <a:off x="2468880" y="3063240"/>
            <a:ext cx="457200" cy="457200"/>
          </a:xfrm>
          <a:prstGeom prst="ellipse">
            <a:avLst/>
          </a:prstGeom>
          <a:solidFill>
            <a:srgbClr val="C75D2C"/>
          </a:solidFill>
          <a:ln/>
        </p:spPr>
        <p:txBody>
          <a:bodyPr/>
          <a:lstStyle/>
          <a:p>
            <a:endParaRPr lang="de-DE"/>
          </a:p>
        </p:txBody>
      </p:sp>
      <p:sp>
        <p:nvSpPr>
          <p:cNvPr id="22" name="Text 20"/>
          <p:cNvSpPr/>
          <p:nvPr/>
        </p:nvSpPr>
        <p:spPr>
          <a:xfrm>
            <a:off x="2468880" y="3063240"/>
            <a:ext cx="457200" cy="457200"/>
          </a:xfrm>
          <a:prstGeom prst="rect">
            <a:avLst/>
          </a:prstGeom>
          <a:noFill/>
          <a:ln/>
        </p:spPr>
        <p:txBody>
          <a:bodyPr wrap="square" lIns="0" tIns="0" rIns="0" bIns="0"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23" name="Text 21"/>
          <p:cNvSpPr/>
          <p:nvPr/>
        </p:nvSpPr>
        <p:spPr>
          <a:xfrm>
            <a:off x="3108960" y="3154680"/>
            <a:ext cx="4572000" cy="274320"/>
          </a:xfrm>
          <a:prstGeom prst="rect">
            <a:avLst/>
          </a:prstGeom>
          <a:noFill/>
          <a:ln/>
        </p:spPr>
        <p:txBody>
          <a:bodyPr wrap="square" lIns="0" tIns="0" rIns="0" bIns="0" rtlCol="0" anchor="ctr"/>
          <a:lstStyle/>
          <a:p>
            <a:pPr marL="0" indent="0">
              <a:buNone/>
            </a:pPr>
            <a:r>
              <a:rPr lang="en-US" sz="1100" b="1" i="1" dirty="0">
                <a:solidFill>
                  <a:srgbClr val="C75D2C"/>
                </a:solidFill>
                <a:latin typeface="Calibri" pitchFamily="34" charset="0"/>
                <a:ea typeface="Calibri" pitchFamily="34" charset="-122"/>
                <a:cs typeface="Calibri" pitchFamily="34" charset="-120"/>
              </a:rPr>
              <a:t>Neuer Pfad — Runden 4 und 5 sind WEG</a:t>
            </a:r>
            <a:endParaRPr lang="en-US" sz="1100" dirty="0"/>
          </a:p>
        </p:txBody>
      </p:sp>
      <p:sp>
        <p:nvSpPr>
          <p:cNvPr id="24" name="Shape 22"/>
          <p:cNvSpPr/>
          <p:nvPr/>
        </p:nvSpPr>
        <p:spPr>
          <a:xfrm>
            <a:off x="5029200" y="1783080"/>
            <a:ext cx="3657600" cy="1188720"/>
          </a:xfrm>
          <a:prstGeom prst="rect">
            <a:avLst/>
          </a:prstGeom>
          <a:solidFill>
            <a:srgbClr val="F5F0E8"/>
          </a:solidFill>
          <a:ln w="12700">
            <a:solidFill>
              <a:srgbClr val="F5F0E8"/>
            </a:solidFill>
            <a:prstDash val="solid"/>
          </a:ln>
        </p:spPr>
        <p:txBody>
          <a:bodyPr/>
          <a:lstStyle/>
          <a:p>
            <a:endParaRPr lang="de-DE"/>
          </a:p>
        </p:txBody>
      </p:sp>
      <p:sp>
        <p:nvSpPr>
          <p:cNvPr id="25" name="Shape 23"/>
          <p:cNvSpPr/>
          <p:nvPr/>
        </p:nvSpPr>
        <p:spPr>
          <a:xfrm>
            <a:off x="5029200" y="1783080"/>
            <a:ext cx="91440" cy="1188720"/>
          </a:xfrm>
          <a:prstGeom prst="rect">
            <a:avLst/>
          </a:prstGeom>
          <a:solidFill>
            <a:srgbClr val="C75D2C"/>
          </a:solidFill>
          <a:ln/>
        </p:spPr>
        <p:txBody>
          <a:bodyPr/>
          <a:lstStyle/>
          <a:p>
            <a:endParaRPr lang="de-DE"/>
          </a:p>
        </p:txBody>
      </p:sp>
      <p:pic>
        <p:nvPicPr>
          <p:cNvPr id="26" name="Image 0" descr="preencoded.png"/>
          <p:cNvPicPr>
            <a:picLocks noChangeAspect="1"/>
          </p:cNvPicPr>
          <p:nvPr/>
        </p:nvPicPr>
        <p:blipFill>
          <a:blip r:embed="rId3"/>
          <a:stretch>
            <a:fillRect/>
          </a:stretch>
        </p:blipFill>
        <p:spPr>
          <a:xfrm>
            <a:off x="5257800" y="1874520"/>
            <a:ext cx="274320" cy="274320"/>
          </a:xfrm>
          <a:prstGeom prst="rect">
            <a:avLst/>
          </a:prstGeom>
        </p:spPr>
      </p:pic>
      <p:sp>
        <p:nvSpPr>
          <p:cNvPr id="27" name="Text 24"/>
          <p:cNvSpPr/>
          <p:nvPr/>
        </p:nvSpPr>
        <p:spPr>
          <a:xfrm>
            <a:off x="5623560" y="1874520"/>
            <a:ext cx="3017520" cy="274320"/>
          </a:xfrm>
          <a:prstGeom prst="rect">
            <a:avLst/>
          </a:prstGeom>
          <a:noFill/>
          <a:ln/>
        </p:spPr>
        <p:txBody>
          <a:bodyPr wrap="square" lIns="0" tIns="0" rIns="0" bIns="0" rtlCol="0" anchor="ctr"/>
          <a:lstStyle/>
          <a:p>
            <a:pPr marL="0" indent="0">
              <a:buNone/>
            </a:pPr>
            <a:r>
              <a:rPr lang="en-US" sz="1200" b="1" dirty="0">
                <a:solidFill>
                  <a:srgbClr val="C75D2C"/>
                </a:solidFill>
                <a:latin typeface="Calibri" pitchFamily="34" charset="0"/>
                <a:ea typeface="Calibri" pitchFamily="34" charset="-122"/>
                <a:cs typeface="Calibri" pitchFamily="34" charset="-120"/>
              </a:rPr>
              <a:t>PowerPoint-Falle</a:t>
            </a:r>
            <a:endParaRPr lang="en-US" sz="1200" dirty="0"/>
          </a:p>
        </p:txBody>
      </p:sp>
      <p:sp>
        <p:nvSpPr>
          <p:cNvPr id="28" name="Text 25"/>
          <p:cNvSpPr/>
          <p:nvPr/>
        </p:nvSpPr>
        <p:spPr>
          <a:xfrm>
            <a:off x="5257800" y="2194560"/>
            <a:ext cx="3337560" cy="77724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Du hast in Runde 5 die Folienzahl genannt und in Runde 12 die Struktur entwickelt. Wenn du Runde 5 editierst — Struktur weg.</a:t>
            </a:r>
            <a:endParaRPr lang="en-US" sz="1000" dirty="0"/>
          </a:p>
        </p:txBody>
      </p:sp>
      <p:sp>
        <p:nvSpPr>
          <p:cNvPr id="29" name="Shape 26"/>
          <p:cNvSpPr/>
          <p:nvPr/>
        </p:nvSpPr>
        <p:spPr>
          <a:xfrm>
            <a:off x="457200" y="3840480"/>
            <a:ext cx="8229600" cy="777240"/>
          </a:xfrm>
          <a:prstGeom prst="rect">
            <a:avLst/>
          </a:prstGeom>
          <a:solidFill>
            <a:srgbClr val="0A3540"/>
          </a:solidFill>
          <a:ln/>
        </p:spPr>
        <p:txBody>
          <a:bodyPr/>
          <a:lstStyle/>
          <a:p>
            <a:endParaRPr lang="de-DE"/>
          </a:p>
        </p:txBody>
      </p:sp>
      <p:sp>
        <p:nvSpPr>
          <p:cNvPr id="30" name="Text 27"/>
          <p:cNvSpPr/>
          <p:nvPr/>
        </p:nvSpPr>
        <p:spPr>
          <a:xfrm>
            <a:off x="457200" y="3840480"/>
            <a:ext cx="8229600" cy="777240"/>
          </a:xfrm>
          <a:prstGeom prst="rect">
            <a:avLst/>
          </a:prstGeom>
          <a:noFill/>
          <a:ln/>
        </p:spPr>
        <p:txBody>
          <a:bodyPr wrap="square" lIns="0" tIns="0" rIns="0" bIns="0" rtlCol="0" anchor="ctr"/>
          <a:lstStyle/>
          <a:p>
            <a:pPr marL="0" indent="0" algn="ctr">
              <a:buNone/>
            </a:pPr>
            <a:r>
              <a:rPr lang="en-US" sz="1400" b="1" dirty="0">
                <a:solidFill>
                  <a:srgbClr val="FAF6F1"/>
                </a:solidFill>
                <a:latin typeface="Calibri" pitchFamily="34" charset="0"/>
                <a:ea typeface="Calibri" pitchFamily="34" charset="-122"/>
                <a:cs typeface="Calibri" pitchFamily="34" charset="-120"/>
              </a:rPr>
              <a:t>Faustregel: Vor dem Edit überlegen — was wurde später Wichtiges erarbeitet?</a:t>
            </a:r>
            <a:endParaRPr lang="en-US" sz="1400" dirty="0"/>
          </a:p>
        </p:txBody>
      </p:sp>
      <p:sp>
        <p:nvSpPr>
          <p:cNvPr id="31" name="Text 28"/>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32" name="Text 29"/>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Tools und Connectors gezielt steuern</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Was du nicht brauchst, sollst du nicht laden</a:t>
            </a:r>
            <a:endParaRPr lang="en-US" sz="1400" dirty="0"/>
          </a:p>
        </p:txBody>
      </p:sp>
      <p:sp>
        <p:nvSpPr>
          <p:cNvPr id="4" name="Shape 2"/>
          <p:cNvSpPr/>
          <p:nvPr/>
        </p:nvSpPr>
        <p:spPr>
          <a:xfrm>
            <a:off x="457200" y="1554480"/>
            <a:ext cx="8229600" cy="685800"/>
          </a:xfrm>
          <a:prstGeom prst="rect">
            <a:avLst/>
          </a:prstGeom>
          <a:solidFill>
            <a:srgbClr val="F5F0E8"/>
          </a:solidFill>
          <a:ln w="12700">
            <a:solidFill>
              <a:srgbClr val="F5F0E8"/>
            </a:solidFill>
            <a:prstDash val="solid"/>
          </a:ln>
        </p:spPr>
        <p:txBody>
          <a:bodyPr/>
          <a:lstStyle/>
          <a:p>
            <a:endParaRPr lang="de-DE"/>
          </a:p>
        </p:txBody>
      </p:sp>
      <p:sp>
        <p:nvSpPr>
          <p:cNvPr id="5" name="Shape 3"/>
          <p:cNvSpPr/>
          <p:nvPr/>
        </p:nvSpPr>
        <p:spPr>
          <a:xfrm>
            <a:off x="457200" y="1554480"/>
            <a:ext cx="91440" cy="685800"/>
          </a:xfrm>
          <a:prstGeom prst="rect">
            <a:avLst/>
          </a:prstGeom>
          <a:solidFill>
            <a:srgbClr val="0F4C5C"/>
          </a:solidFill>
          <a:ln/>
        </p:spPr>
        <p:txBody>
          <a:bodyPr/>
          <a:lstStyle/>
          <a:p>
            <a:endParaRPr lang="de-DE"/>
          </a:p>
        </p:txBody>
      </p:sp>
      <p:sp>
        <p:nvSpPr>
          <p:cNvPr id="6" name="Text 4"/>
          <p:cNvSpPr/>
          <p:nvPr/>
        </p:nvSpPr>
        <p:spPr>
          <a:xfrm>
            <a:off x="731520" y="1645920"/>
            <a:ext cx="2743200" cy="27432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Web-Suche</a:t>
            </a:r>
            <a:endParaRPr lang="en-US" sz="1300" dirty="0"/>
          </a:p>
        </p:txBody>
      </p:sp>
      <p:sp>
        <p:nvSpPr>
          <p:cNvPr id="7" name="Text 5"/>
          <p:cNvSpPr/>
          <p:nvPr/>
        </p:nvSpPr>
        <p:spPr>
          <a:xfrm>
            <a:off x="731520" y="1920240"/>
            <a:ext cx="2743200" cy="274320"/>
          </a:xfrm>
          <a:prstGeom prst="rect">
            <a:avLst/>
          </a:prstGeom>
          <a:noFill/>
          <a:ln/>
        </p:spPr>
        <p:txBody>
          <a:bodyPr wrap="square" lIns="0" tIns="0" rIns="0" bIns="0" rtlCol="0" anchor="ctr"/>
          <a:lstStyle/>
          <a:p>
            <a:pPr marL="0" indent="0">
              <a:buNone/>
            </a:pPr>
            <a:r>
              <a:rPr lang="en-US" sz="1100" i="1" dirty="0">
                <a:solidFill>
                  <a:srgbClr val="1A2B30"/>
                </a:solidFill>
                <a:latin typeface="Calibri" pitchFamily="34" charset="0"/>
                <a:ea typeface="Calibri" pitchFamily="34" charset="-122"/>
                <a:cs typeface="Calibri" pitchFamily="34" charset="-120"/>
              </a:rPr>
              <a:t>Bei reiner Konzeptarbeit aus.</a:t>
            </a:r>
            <a:endParaRPr lang="en-US" sz="1100" dirty="0"/>
          </a:p>
        </p:txBody>
      </p:sp>
      <p:pic>
        <p:nvPicPr>
          <p:cNvPr id="8" name="Image 0" descr="preencoded.png"/>
          <p:cNvPicPr>
            <a:picLocks noChangeAspect="1"/>
          </p:cNvPicPr>
          <p:nvPr/>
        </p:nvPicPr>
        <p:blipFill>
          <a:blip r:embed="rId3"/>
          <a:stretch>
            <a:fillRect/>
          </a:stretch>
        </p:blipFill>
        <p:spPr>
          <a:xfrm>
            <a:off x="3657600" y="1755648"/>
            <a:ext cx="274320" cy="274320"/>
          </a:xfrm>
          <a:prstGeom prst="rect">
            <a:avLst/>
          </a:prstGeom>
        </p:spPr>
      </p:pic>
      <p:sp>
        <p:nvSpPr>
          <p:cNvPr id="9" name="Text 6"/>
          <p:cNvSpPr/>
          <p:nvPr/>
        </p:nvSpPr>
        <p:spPr>
          <a:xfrm>
            <a:off x="4023360" y="1645920"/>
            <a:ext cx="1371600" cy="274320"/>
          </a:xfrm>
          <a:prstGeom prst="rect">
            <a:avLst/>
          </a:prstGeom>
          <a:noFill/>
          <a:ln/>
        </p:spPr>
        <p:txBody>
          <a:bodyPr wrap="square" lIns="0" tIns="0" rIns="0" bIns="0" rtlCol="0" anchor="ctr"/>
          <a:lstStyle/>
          <a:p>
            <a:pPr marL="0" indent="0">
              <a:buNone/>
            </a:pPr>
            <a:r>
              <a:rPr lang="en-US" sz="1100" b="1" dirty="0">
                <a:solidFill>
                  <a:srgbClr val="5C8A6F"/>
                </a:solidFill>
                <a:latin typeface="Calibri" pitchFamily="34" charset="0"/>
                <a:ea typeface="Calibri" pitchFamily="34" charset="-122"/>
                <a:cs typeface="Calibri" pitchFamily="34" charset="-120"/>
              </a:rPr>
              <a:t>Ein, wenn:</a:t>
            </a:r>
            <a:endParaRPr lang="en-US" sz="1100" dirty="0"/>
          </a:p>
        </p:txBody>
      </p:sp>
      <p:sp>
        <p:nvSpPr>
          <p:cNvPr id="10" name="Text 7"/>
          <p:cNvSpPr/>
          <p:nvPr/>
        </p:nvSpPr>
        <p:spPr>
          <a:xfrm>
            <a:off x="4023360" y="1920240"/>
            <a:ext cx="4572000" cy="274320"/>
          </a:xfrm>
          <a:prstGeom prst="rect">
            <a:avLst/>
          </a:prstGeom>
          <a:noFill/>
          <a:ln/>
        </p:spPr>
        <p:txBody>
          <a:bodyPr wrap="square" lIns="0" tIns="0" rIns="0" bIns="0" rtlCol="0" anchor="ctr"/>
          <a:lstStyle/>
          <a:p>
            <a:pPr marL="0" indent="0">
              <a:buNone/>
            </a:pPr>
            <a:r>
              <a:rPr lang="en-US" sz="1100" i="1" dirty="0">
                <a:solidFill>
                  <a:srgbClr val="1A2B30"/>
                </a:solidFill>
                <a:latin typeface="Calibri" pitchFamily="34" charset="0"/>
                <a:ea typeface="Calibri" pitchFamily="34" charset="-122"/>
                <a:cs typeface="Calibri" pitchFamily="34" charset="-120"/>
              </a:rPr>
              <a:t>Recherche-Präsentationen</a:t>
            </a:r>
            <a:endParaRPr lang="en-US" sz="1100" dirty="0"/>
          </a:p>
        </p:txBody>
      </p:sp>
      <p:sp>
        <p:nvSpPr>
          <p:cNvPr id="11" name="Shape 8"/>
          <p:cNvSpPr/>
          <p:nvPr/>
        </p:nvSpPr>
        <p:spPr>
          <a:xfrm>
            <a:off x="457200" y="2331720"/>
            <a:ext cx="8229600" cy="685800"/>
          </a:xfrm>
          <a:prstGeom prst="rect">
            <a:avLst/>
          </a:prstGeom>
          <a:solidFill>
            <a:srgbClr val="F5F0E8"/>
          </a:solidFill>
          <a:ln w="12700">
            <a:solidFill>
              <a:srgbClr val="F5F0E8"/>
            </a:solidFill>
            <a:prstDash val="solid"/>
          </a:ln>
        </p:spPr>
        <p:txBody>
          <a:bodyPr/>
          <a:lstStyle/>
          <a:p>
            <a:endParaRPr lang="de-DE"/>
          </a:p>
        </p:txBody>
      </p:sp>
      <p:sp>
        <p:nvSpPr>
          <p:cNvPr id="12" name="Shape 9"/>
          <p:cNvSpPr/>
          <p:nvPr/>
        </p:nvSpPr>
        <p:spPr>
          <a:xfrm>
            <a:off x="457200" y="2331720"/>
            <a:ext cx="91440" cy="685800"/>
          </a:xfrm>
          <a:prstGeom prst="rect">
            <a:avLst/>
          </a:prstGeom>
          <a:solidFill>
            <a:srgbClr val="0F4C5C"/>
          </a:solidFill>
          <a:ln/>
        </p:spPr>
        <p:txBody>
          <a:bodyPr/>
          <a:lstStyle/>
          <a:p>
            <a:endParaRPr lang="de-DE"/>
          </a:p>
        </p:txBody>
      </p:sp>
      <p:sp>
        <p:nvSpPr>
          <p:cNvPr id="13" name="Text 10"/>
          <p:cNvSpPr/>
          <p:nvPr/>
        </p:nvSpPr>
        <p:spPr>
          <a:xfrm>
            <a:off x="731520" y="2423160"/>
            <a:ext cx="2743200" cy="27432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Extended Thinking</a:t>
            </a:r>
            <a:endParaRPr lang="en-US" sz="1300" dirty="0"/>
          </a:p>
        </p:txBody>
      </p:sp>
      <p:sp>
        <p:nvSpPr>
          <p:cNvPr id="14" name="Text 11"/>
          <p:cNvSpPr/>
          <p:nvPr/>
        </p:nvSpPr>
        <p:spPr>
          <a:xfrm>
            <a:off x="731520" y="2697480"/>
            <a:ext cx="2743200" cy="274320"/>
          </a:xfrm>
          <a:prstGeom prst="rect">
            <a:avLst/>
          </a:prstGeom>
          <a:noFill/>
          <a:ln/>
        </p:spPr>
        <p:txBody>
          <a:bodyPr wrap="square" lIns="0" tIns="0" rIns="0" bIns="0" rtlCol="0" anchor="ctr"/>
          <a:lstStyle/>
          <a:p>
            <a:pPr marL="0" indent="0">
              <a:buNone/>
            </a:pPr>
            <a:r>
              <a:rPr lang="en-US" sz="1100" i="1" dirty="0">
                <a:solidFill>
                  <a:srgbClr val="1A2B30"/>
                </a:solidFill>
                <a:latin typeface="Calibri" pitchFamily="34" charset="0"/>
                <a:ea typeface="Calibri" pitchFamily="34" charset="-122"/>
                <a:cs typeface="Calibri" pitchFamily="34" charset="-120"/>
              </a:rPr>
              <a:t>Bei Routine aus.</a:t>
            </a:r>
            <a:endParaRPr lang="en-US" sz="1100" dirty="0"/>
          </a:p>
        </p:txBody>
      </p:sp>
      <p:pic>
        <p:nvPicPr>
          <p:cNvPr id="15" name="Image 1" descr="preencoded.png"/>
          <p:cNvPicPr>
            <a:picLocks noChangeAspect="1"/>
          </p:cNvPicPr>
          <p:nvPr/>
        </p:nvPicPr>
        <p:blipFill>
          <a:blip r:embed="rId3"/>
          <a:stretch>
            <a:fillRect/>
          </a:stretch>
        </p:blipFill>
        <p:spPr>
          <a:xfrm>
            <a:off x="3657600" y="2532888"/>
            <a:ext cx="274320" cy="274320"/>
          </a:xfrm>
          <a:prstGeom prst="rect">
            <a:avLst/>
          </a:prstGeom>
        </p:spPr>
      </p:pic>
      <p:sp>
        <p:nvSpPr>
          <p:cNvPr id="16" name="Text 12"/>
          <p:cNvSpPr/>
          <p:nvPr/>
        </p:nvSpPr>
        <p:spPr>
          <a:xfrm>
            <a:off x="4023360" y="2423160"/>
            <a:ext cx="1371600" cy="274320"/>
          </a:xfrm>
          <a:prstGeom prst="rect">
            <a:avLst/>
          </a:prstGeom>
          <a:noFill/>
          <a:ln/>
        </p:spPr>
        <p:txBody>
          <a:bodyPr wrap="square" lIns="0" tIns="0" rIns="0" bIns="0" rtlCol="0" anchor="ctr"/>
          <a:lstStyle/>
          <a:p>
            <a:pPr marL="0" indent="0">
              <a:buNone/>
            </a:pPr>
            <a:r>
              <a:rPr lang="en-US" sz="1100" b="1" dirty="0">
                <a:solidFill>
                  <a:srgbClr val="5C8A6F"/>
                </a:solidFill>
                <a:latin typeface="Calibri" pitchFamily="34" charset="0"/>
                <a:ea typeface="Calibri" pitchFamily="34" charset="-122"/>
                <a:cs typeface="Calibri" pitchFamily="34" charset="-120"/>
              </a:rPr>
              <a:t>Ein, wenn:</a:t>
            </a:r>
            <a:endParaRPr lang="en-US" sz="1100" dirty="0"/>
          </a:p>
        </p:txBody>
      </p:sp>
      <p:sp>
        <p:nvSpPr>
          <p:cNvPr id="17" name="Text 13"/>
          <p:cNvSpPr/>
          <p:nvPr/>
        </p:nvSpPr>
        <p:spPr>
          <a:xfrm>
            <a:off x="4023360" y="2697480"/>
            <a:ext cx="4572000" cy="274320"/>
          </a:xfrm>
          <a:prstGeom prst="rect">
            <a:avLst/>
          </a:prstGeom>
          <a:noFill/>
          <a:ln/>
        </p:spPr>
        <p:txBody>
          <a:bodyPr wrap="square" lIns="0" tIns="0" rIns="0" bIns="0" rtlCol="0" anchor="ctr"/>
          <a:lstStyle/>
          <a:p>
            <a:pPr marL="0" indent="0">
              <a:buNone/>
            </a:pPr>
            <a:r>
              <a:rPr lang="en-US" sz="1100" i="1" dirty="0">
                <a:solidFill>
                  <a:srgbClr val="1A2B30"/>
                </a:solidFill>
                <a:latin typeface="Calibri" pitchFamily="34" charset="0"/>
                <a:ea typeface="Calibri" pitchFamily="34" charset="-122"/>
                <a:cs typeface="Calibri" pitchFamily="34" charset="-120"/>
              </a:rPr>
              <a:t>komplexe Analysen</a:t>
            </a:r>
            <a:endParaRPr lang="en-US" sz="1100" dirty="0"/>
          </a:p>
        </p:txBody>
      </p:sp>
      <p:sp>
        <p:nvSpPr>
          <p:cNvPr id="18" name="Shape 14"/>
          <p:cNvSpPr/>
          <p:nvPr/>
        </p:nvSpPr>
        <p:spPr>
          <a:xfrm>
            <a:off x="457200" y="3108960"/>
            <a:ext cx="8229600" cy="685800"/>
          </a:xfrm>
          <a:prstGeom prst="rect">
            <a:avLst/>
          </a:prstGeom>
          <a:solidFill>
            <a:srgbClr val="F5F0E8"/>
          </a:solidFill>
          <a:ln w="12700">
            <a:solidFill>
              <a:srgbClr val="F5F0E8"/>
            </a:solidFill>
            <a:prstDash val="solid"/>
          </a:ln>
        </p:spPr>
        <p:txBody>
          <a:bodyPr/>
          <a:lstStyle/>
          <a:p>
            <a:endParaRPr lang="de-DE"/>
          </a:p>
        </p:txBody>
      </p:sp>
      <p:sp>
        <p:nvSpPr>
          <p:cNvPr id="19" name="Shape 15"/>
          <p:cNvSpPr/>
          <p:nvPr/>
        </p:nvSpPr>
        <p:spPr>
          <a:xfrm>
            <a:off x="457200" y="3108960"/>
            <a:ext cx="91440" cy="685800"/>
          </a:xfrm>
          <a:prstGeom prst="rect">
            <a:avLst/>
          </a:prstGeom>
          <a:solidFill>
            <a:srgbClr val="0F4C5C"/>
          </a:solidFill>
          <a:ln/>
        </p:spPr>
        <p:txBody>
          <a:bodyPr/>
          <a:lstStyle/>
          <a:p>
            <a:endParaRPr lang="de-DE"/>
          </a:p>
        </p:txBody>
      </p:sp>
      <p:sp>
        <p:nvSpPr>
          <p:cNvPr id="20" name="Text 16"/>
          <p:cNvSpPr/>
          <p:nvPr/>
        </p:nvSpPr>
        <p:spPr>
          <a:xfrm>
            <a:off x="731520" y="3200400"/>
            <a:ext cx="2743200" cy="27432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Connectors (Gmail, Drive…)</a:t>
            </a:r>
            <a:endParaRPr lang="en-US" sz="1300" dirty="0"/>
          </a:p>
        </p:txBody>
      </p:sp>
      <p:sp>
        <p:nvSpPr>
          <p:cNvPr id="21" name="Text 17"/>
          <p:cNvSpPr/>
          <p:nvPr/>
        </p:nvSpPr>
        <p:spPr>
          <a:xfrm>
            <a:off x="731520" y="3474720"/>
            <a:ext cx="2743200" cy="274320"/>
          </a:xfrm>
          <a:prstGeom prst="rect">
            <a:avLst/>
          </a:prstGeom>
          <a:noFill/>
          <a:ln/>
        </p:spPr>
        <p:txBody>
          <a:bodyPr wrap="square" lIns="0" tIns="0" rIns="0" bIns="0" rtlCol="0" anchor="ctr"/>
          <a:lstStyle/>
          <a:p>
            <a:pPr marL="0" indent="0">
              <a:buNone/>
            </a:pPr>
            <a:r>
              <a:rPr lang="en-US" sz="1100" i="1" dirty="0">
                <a:solidFill>
                  <a:srgbClr val="1A2B30"/>
                </a:solidFill>
                <a:latin typeface="Calibri" pitchFamily="34" charset="0"/>
                <a:ea typeface="Calibri" pitchFamily="34" charset="-122"/>
                <a:cs typeface="Calibri" pitchFamily="34" charset="-120"/>
              </a:rPr>
              <a:t>Bei eigenständiger Arbeit aus.</a:t>
            </a:r>
            <a:endParaRPr lang="en-US" sz="1100" dirty="0"/>
          </a:p>
        </p:txBody>
      </p:sp>
      <p:pic>
        <p:nvPicPr>
          <p:cNvPr id="22" name="Image 2" descr="preencoded.png"/>
          <p:cNvPicPr>
            <a:picLocks noChangeAspect="1"/>
          </p:cNvPicPr>
          <p:nvPr/>
        </p:nvPicPr>
        <p:blipFill>
          <a:blip r:embed="rId3"/>
          <a:stretch>
            <a:fillRect/>
          </a:stretch>
        </p:blipFill>
        <p:spPr>
          <a:xfrm>
            <a:off x="3657600" y="3310128"/>
            <a:ext cx="274320" cy="274320"/>
          </a:xfrm>
          <a:prstGeom prst="rect">
            <a:avLst/>
          </a:prstGeom>
        </p:spPr>
      </p:pic>
      <p:sp>
        <p:nvSpPr>
          <p:cNvPr id="23" name="Text 18"/>
          <p:cNvSpPr/>
          <p:nvPr/>
        </p:nvSpPr>
        <p:spPr>
          <a:xfrm>
            <a:off x="4023360" y="3200400"/>
            <a:ext cx="1371600" cy="274320"/>
          </a:xfrm>
          <a:prstGeom prst="rect">
            <a:avLst/>
          </a:prstGeom>
          <a:noFill/>
          <a:ln/>
        </p:spPr>
        <p:txBody>
          <a:bodyPr wrap="square" lIns="0" tIns="0" rIns="0" bIns="0" rtlCol="0" anchor="ctr"/>
          <a:lstStyle/>
          <a:p>
            <a:pPr marL="0" indent="0">
              <a:buNone/>
            </a:pPr>
            <a:r>
              <a:rPr lang="en-US" sz="1100" b="1" dirty="0">
                <a:solidFill>
                  <a:srgbClr val="5C8A6F"/>
                </a:solidFill>
                <a:latin typeface="Calibri" pitchFamily="34" charset="0"/>
                <a:ea typeface="Calibri" pitchFamily="34" charset="-122"/>
                <a:cs typeface="Calibri" pitchFamily="34" charset="-120"/>
              </a:rPr>
              <a:t>Ein, wenn:</a:t>
            </a:r>
            <a:endParaRPr lang="en-US" sz="1100" dirty="0"/>
          </a:p>
        </p:txBody>
      </p:sp>
      <p:sp>
        <p:nvSpPr>
          <p:cNvPr id="24" name="Text 19"/>
          <p:cNvSpPr/>
          <p:nvPr/>
        </p:nvSpPr>
        <p:spPr>
          <a:xfrm>
            <a:off x="4023360" y="3474720"/>
            <a:ext cx="4572000" cy="274320"/>
          </a:xfrm>
          <a:prstGeom prst="rect">
            <a:avLst/>
          </a:prstGeom>
          <a:noFill/>
          <a:ln/>
        </p:spPr>
        <p:txBody>
          <a:bodyPr wrap="square" lIns="0" tIns="0" rIns="0" bIns="0" rtlCol="0" anchor="ctr"/>
          <a:lstStyle/>
          <a:p>
            <a:pPr marL="0" indent="0">
              <a:buNone/>
            </a:pPr>
            <a:r>
              <a:rPr lang="en-US" sz="1100" i="1" dirty="0">
                <a:solidFill>
                  <a:srgbClr val="1A2B30"/>
                </a:solidFill>
                <a:latin typeface="Calibri" pitchFamily="34" charset="0"/>
                <a:ea typeface="Calibri" pitchFamily="34" charset="-122"/>
                <a:cs typeface="Calibri" pitchFamily="34" charset="-120"/>
              </a:rPr>
              <a:t>wenn du auf eigene Daten zugreifen willst</a:t>
            </a:r>
            <a:endParaRPr lang="en-US" sz="1100" dirty="0"/>
          </a:p>
        </p:txBody>
      </p:sp>
      <p:sp>
        <p:nvSpPr>
          <p:cNvPr id="25" name="Shape 20"/>
          <p:cNvSpPr/>
          <p:nvPr/>
        </p:nvSpPr>
        <p:spPr>
          <a:xfrm>
            <a:off x="457200" y="3886200"/>
            <a:ext cx="8229600" cy="685800"/>
          </a:xfrm>
          <a:prstGeom prst="rect">
            <a:avLst/>
          </a:prstGeom>
          <a:solidFill>
            <a:srgbClr val="F5F0E8"/>
          </a:solidFill>
          <a:ln w="12700">
            <a:solidFill>
              <a:srgbClr val="F5F0E8"/>
            </a:solidFill>
            <a:prstDash val="solid"/>
          </a:ln>
        </p:spPr>
        <p:txBody>
          <a:bodyPr/>
          <a:lstStyle/>
          <a:p>
            <a:endParaRPr lang="de-DE"/>
          </a:p>
        </p:txBody>
      </p:sp>
      <p:sp>
        <p:nvSpPr>
          <p:cNvPr id="26" name="Shape 21"/>
          <p:cNvSpPr/>
          <p:nvPr/>
        </p:nvSpPr>
        <p:spPr>
          <a:xfrm>
            <a:off x="457200" y="3886200"/>
            <a:ext cx="91440" cy="685800"/>
          </a:xfrm>
          <a:prstGeom prst="rect">
            <a:avLst/>
          </a:prstGeom>
          <a:solidFill>
            <a:srgbClr val="0F4C5C"/>
          </a:solidFill>
          <a:ln/>
        </p:spPr>
        <p:txBody>
          <a:bodyPr/>
          <a:lstStyle/>
          <a:p>
            <a:endParaRPr lang="de-DE"/>
          </a:p>
        </p:txBody>
      </p:sp>
      <p:sp>
        <p:nvSpPr>
          <p:cNvPr id="27" name="Text 22"/>
          <p:cNvSpPr/>
          <p:nvPr/>
        </p:nvSpPr>
        <p:spPr>
          <a:xfrm>
            <a:off x="731520" y="3977640"/>
            <a:ext cx="2743200" cy="27432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Code Execution</a:t>
            </a:r>
            <a:endParaRPr lang="en-US" sz="1300" dirty="0"/>
          </a:p>
        </p:txBody>
      </p:sp>
      <p:sp>
        <p:nvSpPr>
          <p:cNvPr id="28" name="Text 23"/>
          <p:cNvSpPr/>
          <p:nvPr/>
        </p:nvSpPr>
        <p:spPr>
          <a:xfrm>
            <a:off x="731520" y="4251960"/>
            <a:ext cx="2743200" cy="274320"/>
          </a:xfrm>
          <a:prstGeom prst="rect">
            <a:avLst/>
          </a:prstGeom>
          <a:noFill/>
          <a:ln/>
        </p:spPr>
        <p:txBody>
          <a:bodyPr wrap="square" lIns="0" tIns="0" rIns="0" bIns="0" rtlCol="0" anchor="ctr"/>
          <a:lstStyle/>
          <a:p>
            <a:pPr marL="0" indent="0">
              <a:buNone/>
            </a:pPr>
            <a:r>
              <a:rPr lang="en-US" sz="1100" i="1" dirty="0">
                <a:solidFill>
                  <a:srgbClr val="1A2B30"/>
                </a:solidFill>
                <a:latin typeface="Calibri" pitchFamily="34" charset="0"/>
                <a:ea typeface="Calibri" pitchFamily="34" charset="-122"/>
                <a:cs typeface="Calibri" pitchFamily="34" charset="-120"/>
              </a:rPr>
              <a:t>Bei Texten aus.</a:t>
            </a:r>
            <a:endParaRPr lang="en-US" sz="1100" dirty="0"/>
          </a:p>
        </p:txBody>
      </p:sp>
      <p:pic>
        <p:nvPicPr>
          <p:cNvPr id="29" name="Image 3" descr="preencoded.png"/>
          <p:cNvPicPr>
            <a:picLocks noChangeAspect="1"/>
          </p:cNvPicPr>
          <p:nvPr/>
        </p:nvPicPr>
        <p:blipFill>
          <a:blip r:embed="rId3"/>
          <a:stretch>
            <a:fillRect/>
          </a:stretch>
        </p:blipFill>
        <p:spPr>
          <a:xfrm>
            <a:off x="3657600" y="4087368"/>
            <a:ext cx="274320" cy="274320"/>
          </a:xfrm>
          <a:prstGeom prst="rect">
            <a:avLst/>
          </a:prstGeom>
        </p:spPr>
      </p:pic>
      <p:sp>
        <p:nvSpPr>
          <p:cNvPr id="30" name="Text 24"/>
          <p:cNvSpPr/>
          <p:nvPr/>
        </p:nvSpPr>
        <p:spPr>
          <a:xfrm>
            <a:off x="4023360" y="3977640"/>
            <a:ext cx="1371600" cy="274320"/>
          </a:xfrm>
          <a:prstGeom prst="rect">
            <a:avLst/>
          </a:prstGeom>
          <a:noFill/>
          <a:ln/>
        </p:spPr>
        <p:txBody>
          <a:bodyPr wrap="square" lIns="0" tIns="0" rIns="0" bIns="0" rtlCol="0" anchor="ctr"/>
          <a:lstStyle/>
          <a:p>
            <a:pPr marL="0" indent="0">
              <a:buNone/>
            </a:pPr>
            <a:r>
              <a:rPr lang="en-US" sz="1100" b="1" dirty="0">
                <a:solidFill>
                  <a:srgbClr val="5C8A6F"/>
                </a:solidFill>
                <a:latin typeface="Calibri" pitchFamily="34" charset="0"/>
                <a:ea typeface="Calibri" pitchFamily="34" charset="-122"/>
                <a:cs typeface="Calibri" pitchFamily="34" charset="-120"/>
              </a:rPr>
              <a:t>Ein, wenn:</a:t>
            </a:r>
            <a:endParaRPr lang="en-US" sz="1100" dirty="0"/>
          </a:p>
        </p:txBody>
      </p:sp>
      <p:sp>
        <p:nvSpPr>
          <p:cNvPr id="31" name="Text 25"/>
          <p:cNvSpPr/>
          <p:nvPr/>
        </p:nvSpPr>
        <p:spPr>
          <a:xfrm>
            <a:off x="4023360" y="4251960"/>
            <a:ext cx="4572000" cy="274320"/>
          </a:xfrm>
          <a:prstGeom prst="rect">
            <a:avLst/>
          </a:prstGeom>
          <a:noFill/>
          <a:ln/>
        </p:spPr>
        <p:txBody>
          <a:bodyPr wrap="square" lIns="0" tIns="0" rIns="0" bIns="0" rtlCol="0" anchor="ctr"/>
          <a:lstStyle/>
          <a:p>
            <a:pPr marL="0" indent="0">
              <a:buNone/>
            </a:pPr>
            <a:r>
              <a:rPr lang="en-US" sz="1100" i="1" dirty="0">
                <a:solidFill>
                  <a:srgbClr val="1A2B30"/>
                </a:solidFill>
                <a:latin typeface="Calibri" pitchFamily="34" charset="0"/>
                <a:ea typeface="Calibri" pitchFamily="34" charset="-122"/>
                <a:cs typeface="Calibri" pitchFamily="34" charset="-120"/>
              </a:rPr>
              <a:t>Datenauswertung, PowerPoint-Erstellung</a:t>
            </a:r>
            <a:endParaRPr lang="en-US" sz="1100" dirty="0"/>
          </a:p>
        </p:txBody>
      </p:sp>
      <p:sp>
        <p:nvSpPr>
          <p:cNvPr id="32" name="Text 26"/>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33" name="Text 27"/>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Modell passend wählen</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Sonnet als Standard — Opus dann, wenn die Qualität es wirklich erfordert</a:t>
            </a:r>
            <a:endParaRPr lang="en-US" sz="1400" dirty="0"/>
          </a:p>
        </p:txBody>
      </p:sp>
      <p:sp>
        <p:nvSpPr>
          <p:cNvPr id="4" name="Shape 2"/>
          <p:cNvSpPr/>
          <p:nvPr/>
        </p:nvSpPr>
        <p:spPr>
          <a:xfrm>
            <a:off x="457200" y="1600200"/>
            <a:ext cx="4023360" cy="3017520"/>
          </a:xfrm>
          <a:prstGeom prst="rect">
            <a:avLst/>
          </a:prstGeom>
          <a:solidFill>
            <a:srgbClr val="5F8B95"/>
          </a:solidFill>
          <a:ln/>
        </p:spPr>
        <p:txBody>
          <a:bodyPr/>
          <a:lstStyle/>
          <a:p>
            <a:endParaRPr lang="de-DE"/>
          </a:p>
        </p:txBody>
      </p:sp>
      <p:sp>
        <p:nvSpPr>
          <p:cNvPr id="5" name="Text 3"/>
          <p:cNvSpPr/>
          <p:nvPr/>
        </p:nvSpPr>
        <p:spPr>
          <a:xfrm>
            <a:off x="640080" y="1783080"/>
            <a:ext cx="3657600" cy="365760"/>
          </a:xfrm>
          <a:prstGeom prst="rect">
            <a:avLst/>
          </a:prstGeom>
          <a:noFill/>
          <a:ln/>
        </p:spPr>
        <p:txBody>
          <a:bodyPr wrap="square" lIns="0" tIns="0" rIns="0" bIns="0" rtlCol="0" anchor="ctr"/>
          <a:lstStyle/>
          <a:p>
            <a:pPr marL="0" indent="0">
              <a:buNone/>
            </a:pPr>
            <a:r>
              <a:rPr lang="en-US" sz="1200" b="1" kern="0" spc="400" dirty="0">
                <a:solidFill>
                  <a:srgbClr val="FAF6F1"/>
                </a:solidFill>
                <a:latin typeface="Calibri" pitchFamily="34" charset="0"/>
                <a:ea typeface="Calibri" pitchFamily="34" charset="-122"/>
                <a:cs typeface="Calibri" pitchFamily="34" charset="-120"/>
              </a:rPr>
              <a:t>SONNET</a:t>
            </a:r>
            <a:endParaRPr lang="en-US" sz="1200" dirty="0"/>
          </a:p>
        </p:txBody>
      </p:sp>
      <p:sp>
        <p:nvSpPr>
          <p:cNvPr id="6" name="Text 4"/>
          <p:cNvSpPr/>
          <p:nvPr/>
        </p:nvSpPr>
        <p:spPr>
          <a:xfrm>
            <a:off x="640080" y="2194560"/>
            <a:ext cx="3657600" cy="457200"/>
          </a:xfrm>
          <a:prstGeom prst="rect">
            <a:avLst/>
          </a:prstGeom>
          <a:noFill/>
          <a:ln/>
        </p:spPr>
        <p:txBody>
          <a:bodyPr wrap="square" lIns="0" tIns="0" rIns="0" bIns="0" rtlCol="0" anchor="ctr"/>
          <a:lstStyle/>
          <a:p>
            <a:pPr marL="0" indent="0">
              <a:buNone/>
            </a:pPr>
            <a:r>
              <a:rPr lang="en-US" sz="2400" i="1" dirty="0">
                <a:solidFill>
                  <a:srgbClr val="FFFFFF"/>
                </a:solidFill>
                <a:latin typeface="Georgia" pitchFamily="34" charset="0"/>
                <a:ea typeface="Georgia" pitchFamily="34" charset="-122"/>
                <a:cs typeface="Georgia" pitchFamily="34" charset="-120"/>
              </a:rPr>
              <a:t>Stadtwagen</a:t>
            </a:r>
            <a:endParaRPr lang="en-US" sz="2400" dirty="0"/>
          </a:p>
        </p:txBody>
      </p:sp>
      <p:sp>
        <p:nvSpPr>
          <p:cNvPr id="7" name="Shape 5"/>
          <p:cNvSpPr/>
          <p:nvPr/>
        </p:nvSpPr>
        <p:spPr>
          <a:xfrm>
            <a:off x="640080" y="2697480"/>
            <a:ext cx="1371600" cy="0"/>
          </a:xfrm>
          <a:prstGeom prst="line">
            <a:avLst/>
          </a:prstGeom>
          <a:noFill/>
          <a:ln w="25400">
            <a:solidFill>
              <a:srgbClr val="F4A261"/>
            </a:solidFill>
            <a:prstDash val="solid"/>
          </a:ln>
        </p:spPr>
        <p:txBody>
          <a:bodyPr/>
          <a:lstStyle/>
          <a:p>
            <a:endParaRPr lang="de-DE"/>
          </a:p>
        </p:txBody>
      </p:sp>
      <p:sp>
        <p:nvSpPr>
          <p:cNvPr id="8" name="Text 6"/>
          <p:cNvSpPr/>
          <p:nvPr/>
        </p:nvSpPr>
        <p:spPr>
          <a:xfrm>
            <a:off x="640080" y="2834640"/>
            <a:ext cx="3657600" cy="169164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Standard für 80 % der Aufgaben</a:t>
            </a:r>
            <a:endParaRPr lang="en-US" sz="1200" dirty="0"/>
          </a:p>
          <a:p>
            <a:pPr marL="0" indent="0">
              <a:buNone/>
            </a:pPr>
            <a:endParaRPr lang="en-US" sz="1200" dirty="0"/>
          </a:p>
          <a:p>
            <a:pPr marL="0" indent="0">
              <a:buNone/>
            </a:pPr>
            <a:r>
              <a:rPr lang="en-US" sz="1200" dirty="0">
                <a:solidFill>
                  <a:srgbClr val="FFFFFF"/>
                </a:solidFill>
                <a:latin typeface="Calibri" pitchFamily="34" charset="0"/>
                <a:ea typeface="Calibri" pitchFamily="34" charset="-122"/>
                <a:cs typeface="Calibri" pitchFamily="34" charset="-120"/>
              </a:rPr>
              <a:t>Schnell, präzise, effizient</a:t>
            </a:r>
            <a:endParaRPr lang="en-US" sz="1200" dirty="0"/>
          </a:p>
          <a:p>
            <a:pPr marL="0" indent="0">
              <a:buNone/>
            </a:pPr>
            <a:endParaRPr lang="en-US" sz="1200" dirty="0"/>
          </a:p>
          <a:p>
            <a:pPr marL="0" indent="0">
              <a:buNone/>
            </a:pPr>
            <a:r>
              <a:rPr lang="en-US" sz="1200" dirty="0">
                <a:solidFill>
                  <a:srgbClr val="FFFFFF"/>
                </a:solidFill>
                <a:latin typeface="Calibri" pitchFamily="34" charset="0"/>
                <a:ea typeface="Calibri" pitchFamily="34" charset="-122"/>
                <a:cs typeface="Calibri" pitchFamily="34" charset="-120"/>
              </a:rPr>
              <a:t>Für Texte, Routinen, Präsentationen</a:t>
            </a:r>
            <a:endParaRPr lang="en-US" sz="1200" dirty="0"/>
          </a:p>
          <a:p>
            <a:pPr marL="0" indent="0">
              <a:buNone/>
            </a:pPr>
            <a:endParaRPr lang="en-US" sz="1200" dirty="0"/>
          </a:p>
          <a:p>
            <a:pPr marL="0" indent="0">
              <a:buNone/>
            </a:pPr>
            <a:r>
              <a:rPr lang="en-US" sz="1200" dirty="0">
                <a:solidFill>
                  <a:srgbClr val="FFFFFF"/>
                </a:solidFill>
                <a:latin typeface="Calibri" pitchFamily="34" charset="0"/>
                <a:ea typeface="Calibri" pitchFamily="34" charset="-122"/>
                <a:cs typeface="Calibri" pitchFamily="34" charset="-120"/>
              </a:rPr>
              <a:t>Verbraucht weniger Token-Budget</a:t>
            </a:r>
            <a:endParaRPr lang="en-US" sz="1200" dirty="0"/>
          </a:p>
        </p:txBody>
      </p:sp>
      <p:sp>
        <p:nvSpPr>
          <p:cNvPr id="9" name="Shape 7"/>
          <p:cNvSpPr/>
          <p:nvPr/>
        </p:nvSpPr>
        <p:spPr>
          <a:xfrm>
            <a:off x="4663440" y="1600200"/>
            <a:ext cx="4023360" cy="3017520"/>
          </a:xfrm>
          <a:prstGeom prst="rect">
            <a:avLst/>
          </a:prstGeom>
          <a:solidFill>
            <a:srgbClr val="0F4C5C"/>
          </a:solidFill>
          <a:ln/>
        </p:spPr>
        <p:txBody>
          <a:bodyPr/>
          <a:lstStyle/>
          <a:p>
            <a:endParaRPr lang="de-DE"/>
          </a:p>
        </p:txBody>
      </p:sp>
      <p:sp>
        <p:nvSpPr>
          <p:cNvPr id="10" name="Text 8"/>
          <p:cNvSpPr/>
          <p:nvPr/>
        </p:nvSpPr>
        <p:spPr>
          <a:xfrm>
            <a:off x="4846320" y="1783080"/>
            <a:ext cx="3657600" cy="365760"/>
          </a:xfrm>
          <a:prstGeom prst="rect">
            <a:avLst/>
          </a:prstGeom>
          <a:noFill/>
          <a:ln/>
        </p:spPr>
        <p:txBody>
          <a:bodyPr wrap="square" lIns="0" tIns="0" rIns="0" bIns="0" rtlCol="0" anchor="ctr"/>
          <a:lstStyle/>
          <a:p>
            <a:pPr marL="0" indent="0">
              <a:buNone/>
            </a:pPr>
            <a:r>
              <a:rPr lang="en-US" sz="1200" b="1" kern="0" spc="400" dirty="0">
                <a:solidFill>
                  <a:srgbClr val="F4A261"/>
                </a:solidFill>
                <a:latin typeface="Calibri" pitchFamily="34" charset="0"/>
                <a:ea typeface="Calibri" pitchFamily="34" charset="-122"/>
                <a:cs typeface="Calibri" pitchFamily="34" charset="-120"/>
              </a:rPr>
              <a:t>OPUS</a:t>
            </a:r>
            <a:endParaRPr lang="en-US" sz="1200" dirty="0"/>
          </a:p>
        </p:txBody>
      </p:sp>
      <p:sp>
        <p:nvSpPr>
          <p:cNvPr id="11" name="Text 9"/>
          <p:cNvSpPr/>
          <p:nvPr/>
        </p:nvSpPr>
        <p:spPr>
          <a:xfrm>
            <a:off x="4846320" y="2194560"/>
            <a:ext cx="3657600" cy="457200"/>
          </a:xfrm>
          <a:prstGeom prst="rect">
            <a:avLst/>
          </a:prstGeom>
          <a:noFill/>
          <a:ln/>
        </p:spPr>
        <p:txBody>
          <a:bodyPr wrap="square" lIns="0" tIns="0" rIns="0" bIns="0" rtlCol="0" anchor="ctr"/>
          <a:lstStyle/>
          <a:p>
            <a:pPr marL="0" indent="0">
              <a:buNone/>
            </a:pPr>
            <a:r>
              <a:rPr lang="en-US" sz="2400" i="1" dirty="0">
                <a:solidFill>
                  <a:srgbClr val="FFFFFF"/>
                </a:solidFill>
                <a:latin typeface="Georgia" pitchFamily="34" charset="0"/>
                <a:ea typeface="Georgia" pitchFamily="34" charset="-122"/>
                <a:cs typeface="Georgia" pitchFamily="34" charset="-120"/>
              </a:rPr>
              <a:t>SUV</a:t>
            </a:r>
            <a:endParaRPr lang="en-US" sz="2400" dirty="0"/>
          </a:p>
        </p:txBody>
      </p:sp>
      <p:sp>
        <p:nvSpPr>
          <p:cNvPr id="12" name="Shape 10"/>
          <p:cNvSpPr/>
          <p:nvPr/>
        </p:nvSpPr>
        <p:spPr>
          <a:xfrm>
            <a:off x="4846320" y="2697480"/>
            <a:ext cx="1371600" cy="0"/>
          </a:xfrm>
          <a:prstGeom prst="line">
            <a:avLst/>
          </a:prstGeom>
          <a:noFill/>
          <a:ln w="25400">
            <a:solidFill>
              <a:srgbClr val="E36F1E"/>
            </a:solidFill>
            <a:prstDash val="solid"/>
          </a:ln>
        </p:spPr>
        <p:txBody>
          <a:bodyPr/>
          <a:lstStyle/>
          <a:p>
            <a:endParaRPr lang="de-DE"/>
          </a:p>
        </p:txBody>
      </p:sp>
      <p:sp>
        <p:nvSpPr>
          <p:cNvPr id="13" name="Text 11"/>
          <p:cNvSpPr/>
          <p:nvPr/>
        </p:nvSpPr>
        <p:spPr>
          <a:xfrm>
            <a:off x="4846320" y="2834640"/>
            <a:ext cx="3657600" cy="1691640"/>
          </a:xfrm>
          <a:prstGeom prst="rect">
            <a:avLst/>
          </a:prstGeom>
          <a:noFill/>
          <a:ln/>
        </p:spPr>
        <p:txBody>
          <a:bodyPr wrap="square" lIns="0" tIns="0" rIns="0" bIns="0" rtlCol="0" anchor="ctr"/>
          <a:lstStyle/>
          <a:p>
            <a:pPr marL="0" indent="0">
              <a:buNone/>
            </a:pPr>
            <a:r>
              <a:rPr lang="en-US" sz="1200" dirty="0">
                <a:solidFill>
                  <a:srgbClr val="FFFFFF"/>
                </a:solidFill>
                <a:latin typeface="Calibri" pitchFamily="34" charset="0"/>
                <a:ea typeface="Calibri" pitchFamily="34" charset="-122"/>
                <a:cs typeface="Calibri" pitchFamily="34" charset="-120"/>
              </a:rPr>
              <a:t>Für die anspruchsvollen 20 %</a:t>
            </a:r>
            <a:endParaRPr lang="en-US" sz="1200" dirty="0"/>
          </a:p>
          <a:p>
            <a:pPr marL="0" indent="0">
              <a:buNone/>
            </a:pPr>
            <a:endParaRPr lang="en-US" sz="1200" dirty="0"/>
          </a:p>
          <a:p>
            <a:pPr marL="0" indent="0">
              <a:buNone/>
            </a:pPr>
            <a:r>
              <a:rPr lang="en-US" sz="1200" dirty="0">
                <a:solidFill>
                  <a:srgbClr val="FFFFFF"/>
                </a:solidFill>
                <a:latin typeface="Calibri" pitchFamily="34" charset="0"/>
                <a:ea typeface="Calibri" pitchFamily="34" charset="-122"/>
                <a:cs typeface="Calibri" pitchFamily="34" charset="-120"/>
              </a:rPr>
              <a:t>Tiefere Reflexion, stärkere Synthese</a:t>
            </a:r>
            <a:endParaRPr lang="en-US" sz="1200" dirty="0"/>
          </a:p>
          <a:p>
            <a:pPr marL="0" indent="0">
              <a:buNone/>
            </a:pPr>
            <a:endParaRPr lang="en-US" sz="1200" dirty="0"/>
          </a:p>
          <a:p>
            <a:pPr marL="0" indent="0">
              <a:buNone/>
            </a:pPr>
            <a:r>
              <a:rPr lang="en-US" sz="1200" dirty="0">
                <a:solidFill>
                  <a:srgbClr val="FFFFFF"/>
                </a:solidFill>
                <a:latin typeface="Calibri" pitchFamily="34" charset="0"/>
                <a:ea typeface="Calibri" pitchFamily="34" charset="-122"/>
                <a:cs typeface="Calibri" pitchFamily="34" charset="-120"/>
              </a:rPr>
              <a:t>Für komplexe Konzepte, Pitch-Decks</a:t>
            </a:r>
            <a:endParaRPr lang="en-US" sz="1200" dirty="0"/>
          </a:p>
          <a:p>
            <a:pPr marL="0" indent="0">
              <a:buNone/>
            </a:pPr>
            <a:endParaRPr lang="en-US" sz="1200" dirty="0"/>
          </a:p>
          <a:p>
            <a:pPr marL="0" indent="0">
              <a:buNone/>
            </a:pPr>
            <a:r>
              <a:rPr lang="en-US" sz="1200" dirty="0">
                <a:solidFill>
                  <a:srgbClr val="FFFFFF"/>
                </a:solidFill>
                <a:latin typeface="Calibri" pitchFamily="34" charset="0"/>
                <a:ea typeface="Calibri" pitchFamily="34" charset="-122"/>
                <a:cs typeface="Calibri" pitchFamily="34" charset="-120"/>
              </a:rPr>
              <a:t>Verbraucht mehr — bewusst einsetzen</a:t>
            </a:r>
            <a:endParaRPr lang="en-US" sz="1200" dirty="0"/>
          </a:p>
        </p:txBody>
      </p:sp>
      <p:sp>
        <p:nvSpPr>
          <p:cNvPr id="14" name="Text 12"/>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15" name="Text 13"/>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Lass dich interviewen</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Der Profi-Tipp, der drei Korrekturschleifen spart</a:t>
            </a:r>
            <a:endParaRPr lang="en-US" sz="1400" dirty="0"/>
          </a:p>
        </p:txBody>
      </p:sp>
      <p:sp>
        <p:nvSpPr>
          <p:cNvPr id="4" name="Shape 2"/>
          <p:cNvSpPr/>
          <p:nvPr/>
        </p:nvSpPr>
        <p:spPr>
          <a:xfrm>
            <a:off x="457200" y="1600200"/>
            <a:ext cx="4023360" cy="3017520"/>
          </a:xfrm>
          <a:prstGeom prst="rect">
            <a:avLst/>
          </a:prstGeom>
          <a:solidFill>
            <a:srgbClr val="F5F0E8"/>
          </a:solidFill>
          <a:ln w="12700">
            <a:solidFill>
              <a:srgbClr val="F5F0E8"/>
            </a:solidFill>
            <a:prstDash val="solid"/>
          </a:ln>
        </p:spPr>
        <p:txBody>
          <a:bodyPr/>
          <a:lstStyle/>
          <a:p>
            <a:endParaRPr lang="de-DE"/>
          </a:p>
        </p:txBody>
      </p:sp>
      <p:sp>
        <p:nvSpPr>
          <p:cNvPr id="5" name="Text 3"/>
          <p:cNvSpPr/>
          <p:nvPr/>
        </p:nvSpPr>
        <p:spPr>
          <a:xfrm>
            <a:off x="640080" y="1737360"/>
            <a:ext cx="3657600" cy="274320"/>
          </a:xfrm>
          <a:prstGeom prst="rect">
            <a:avLst/>
          </a:prstGeom>
          <a:noFill/>
          <a:ln/>
        </p:spPr>
        <p:txBody>
          <a:bodyPr wrap="square" lIns="0" tIns="0" rIns="0" bIns="0" rtlCol="0" anchor="ctr"/>
          <a:lstStyle/>
          <a:p>
            <a:pPr marL="0" indent="0">
              <a:buNone/>
            </a:pPr>
            <a:r>
              <a:rPr lang="en-US" sz="1100" b="1" kern="0" spc="400" dirty="0">
                <a:solidFill>
                  <a:srgbClr val="C75D2C"/>
                </a:solidFill>
                <a:latin typeface="Calibri" pitchFamily="34" charset="0"/>
                <a:ea typeface="Calibri" pitchFamily="34" charset="-122"/>
                <a:cs typeface="Calibri" pitchFamily="34" charset="-120"/>
              </a:rPr>
              <a:t>VORHER</a:t>
            </a:r>
            <a:endParaRPr lang="en-US" sz="1100" dirty="0"/>
          </a:p>
        </p:txBody>
      </p:sp>
      <p:sp>
        <p:nvSpPr>
          <p:cNvPr id="6" name="Text 4"/>
          <p:cNvSpPr/>
          <p:nvPr/>
        </p:nvSpPr>
        <p:spPr>
          <a:xfrm>
            <a:off x="640080" y="2011680"/>
            <a:ext cx="3657600" cy="365760"/>
          </a:xfrm>
          <a:prstGeom prst="rect">
            <a:avLst/>
          </a:prstGeom>
          <a:noFill/>
          <a:ln/>
        </p:spPr>
        <p:txBody>
          <a:bodyPr wrap="square" lIns="0" tIns="0" rIns="0" bIns="0" rtlCol="0" anchor="ctr"/>
          <a:lstStyle/>
          <a:p>
            <a:pPr marL="0" indent="0">
              <a:buNone/>
            </a:pPr>
            <a:r>
              <a:rPr lang="en-US" sz="1400" b="1" dirty="0">
                <a:solidFill>
                  <a:srgbClr val="1A2B30"/>
                </a:solidFill>
                <a:latin typeface="Calibri" pitchFamily="34" charset="0"/>
                <a:ea typeface="Calibri" pitchFamily="34" charset="-122"/>
                <a:cs typeface="Calibri" pitchFamily="34" charset="-120"/>
              </a:rPr>
              <a:t>Großer Prompt — viele Schleifen</a:t>
            </a:r>
            <a:endParaRPr lang="en-US" sz="1400" dirty="0"/>
          </a:p>
        </p:txBody>
      </p:sp>
      <p:sp>
        <p:nvSpPr>
          <p:cNvPr id="7" name="Text 5"/>
          <p:cNvSpPr/>
          <p:nvPr/>
        </p:nvSpPr>
        <p:spPr>
          <a:xfrm>
            <a:off x="640080" y="2468880"/>
            <a:ext cx="3657600" cy="2057400"/>
          </a:xfrm>
          <a:prstGeom prst="rect">
            <a:avLst/>
          </a:prstGeom>
          <a:noFill/>
          <a:ln/>
        </p:spPr>
        <p:txBody>
          <a:bodyPr wrap="square" lIns="0" tIns="0" rIns="0" bIns="0" rtlCol="0" anchor="ctr"/>
          <a:lstStyle/>
          <a:p>
            <a:pPr marL="0" indent="0">
              <a:buNone/>
            </a:pPr>
            <a:r>
              <a:rPr lang="en-US" sz="1100" dirty="0">
                <a:solidFill>
                  <a:srgbClr val="1A2B30"/>
                </a:solidFill>
                <a:latin typeface="Calibri" pitchFamily="34" charset="0"/>
                <a:ea typeface="Calibri" pitchFamily="34" charset="-122"/>
                <a:cs typeface="Calibri" pitchFamily="34" charset="-120"/>
              </a:rPr>
              <a:t>Du schreibst einen langen Prompt mit allem, was dir einfällt.</a:t>
            </a:r>
            <a:endParaRPr lang="en-US" sz="1100" dirty="0"/>
          </a:p>
          <a:p>
            <a:pPr marL="0" indent="0">
              <a:buNone/>
            </a:pPr>
            <a:endParaRPr lang="en-US" sz="1100" dirty="0"/>
          </a:p>
          <a:p>
            <a:pPr marL="0" indent="0">
              <a:buNone/>
            </a:pPr>
            <a:r>
              <a:rPr lang="en-US" sz="1100" dirty="0">
                <a:solidFill>
                  <a:srgbClr val="1A2B30"/>
                </a:solidFill>
                <a:latin typeface="Calibri" pitchFamily="34" charset="0"/>
                <a:ea typeface="Calibri" pitchFamily="34" charset="-122"/>
                <a:cs typeface="Calibri" pitchFamily="34" charset="-120"/>
              </a:rPr>
              <a:t>Claude liefert eine Version, die viele Annahmen trifft.</a:t>
            </a:r>
            <a:endParaRPr lang="en-US" sz="1100" dirty="0"/>
          </a:p>
          <a:p>
            <a:pPr marL="0" indent="0">
              <a:buNone/>
            </a:pPr>
            <a:endParaRPr lang="en-US" sz="1100" dirty="0"/>
          </a:p>
          <a:p>
            <a:pPr marL="0" indent="0">
              <a:buNone/>
            </a:pPr>
            <a:r>
              <a:rPr lang="en-US" sz="1100" dirty="0">
                <a:solidFill>
                  <a:srgbClr val="1A2B30"/>
                </a:solidFill>
                <a:latin typeface="Calibri" pitchFamily="34" charset="0"/>
                <a:ea typeface="Calibri" pitchFamily="34" charset="-122"/>
                <a:cs typeface="Calibri" pitchFamily="34" charset="-120"/>
              </a:rPr>
              <a:t>Du korrigierst. Iterierst. Korrigierst nochmal.</a:t>
            </a:r>
            <a:endParaRPr lang="en-US" sz="1100" dirty="0"/>
          </a:p>
          <a:p>
            <a:pPr marL="0" indent="0">
              <a:buNone/>
            </a:pPr>
            <a:endParaRPr lang="en-US" sz="1100" dirty="0"/>
          </a:p>
          <a:p>
            <a:pPr marL="0" indent="0">
              <a:buNone/>
            </a:pPr>
            <a:r>
              <a:rPr lang="en-US" sz="1100" i="1" dirty="0">
                <a:solidFill>
                  <a:srgbClr val="C75D2C"/>
                </a:solidFill>
                <a:latin typeface="Calibri" pitchFamily="34" charset="0"/>
                <a:ea typeface="Calibri" pitchFamily="34" charset="-122"/>
                <a:cs typeface="Calibri" pitchFamily="34" charset="-120"/>
              </a:rPr>
              <a:t>Drei bis fünf Schleifen — und der Chat wird lang.</a:t>
            </a:r>
            <a:endParaRPr lang="en-US" sz="1100" dirty="0"/>
          </a:p>
        </p:txBody>
      </p:sp>
      <p:sp>
        <p:nvSpPr>
          <p:cNvPr id="8" name="Shape 6"/>
          <p:cNvSpPr/>
          <p:nvPr/>
        </p:nvSpPr>
        <p:spPr>
          <a:xfrm>
            <a:off x="4663440" y="1600200"/>
            <a:ext cx="4023360" cy="3017520"/>
          </a:xfrm>
          <a:prstGeom prst="rect">
            <a:avLst/>
          </a:prstGeom>
          <a:solidFill>
            <a:srgbClr val="0A3540"/>
          </a:solidFill>
          <a:ln/>
        </p:spPr>
        <p:txBody>
          <a:bodyPr/>
          <a:lstStyle/>
          <a:p>
            <a:endParaRPr lang="de-DE"/>
          </a:p>
        </p:txBody>
      </p:sp>
      <p:sp>
        <p:nvSpPr>
          <p:cNvPr id="9" name="Text 7"/>
          <p:cNvSpPr/>
          <p:nvPr/>
        </p:nvSpPr>
        <p:spPr>
          <a:xfrm>
            <a:off x="4846320" y="1737360"/>
            <a:ext cx="3657600" cy="274320"/>
          </a:xfrm>
          <a:prstGeom prst="rect">
            <a:avLst/>
          </a:prstGeom>
          <a:noFill/>
          <a:ln/>
        </p:spPr>
        <p:txBody>
          <a:bodyPr wrap="square" lIns="0" tIns="0" rIns="0" bIns="0" rtlCol="0" anchor="ctr"/>
          <a:lstStyle/>
          <a:p>
            <a:pPr marL="0" indent="0">
              <a:buNone/>
            </a:pPr>
            <a:r>
              <a:rPr lang="en-US" sz="1100" b="1" kern="0" spc="400" dirty="0">
                <a:solidFill>
                  <a:srgbClr val="F4A261"/>
                </a:solidFill>
                <a:latin typeface="Calibri" pitchFamily="34" charset="0"/>
                <a:ea typeface="Calibri" pitchFamily="34" charset="-122"/>
                <a:cs typeface="Calibri" pitchFamily="34" charset="-120"/>
              </a:rPr>
              <a:t>NACHHER</a:t>
            </a:r>
            <a:endParaRPr lang="en-US" sz="1100" dirty="0"/>
          </a:p>
        </p:txBody>
      </p:sp>
      <p:sp>
        <p:nvSpPr>
          <p:cNvPr id="10" name="Text 8"/>
          <p:cNvSpPr/>
          <p:nvPr/>
        </p:nvSpPr>
        <p:spPr>
          <a:xfrm>
            <a:off x="4846320" y="2011680"/>
            <a:ext cx="3657600" cy="3657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Erst fragen lassen, dann liefern</a:t>
            </a:r>
            <a:endParaRPr lang="en-US" sz="1400" dirty="0"/>
          </a:p>
        </p:txBody>
      </p:sp>
      <p:sp>
        <p:nvSpPr>
          <p:cNvPr id="11" name="Text 9"/>
          <p:cNvSpPr/>
          <p:nvPr/>
        </p:nvSpPr>
        <p:spPr>
          <a:xfrm>
            <a:off x="4846320" y="2468880"/>
            <a:ext cx="3657600" cy="2057400"/>
          </a:xfrm>
          <a:prstGeom prst="rect">
            <a:avLst/>
          </a:prstGeom>
          <a:noFill/>
          <a:ln/>
        </p:spPr>
        <p:txBody>
          <a:bodyPr wrap="square" lIns="0" tIns="0" rIns="0" bIns="0" rtlCol="0" anchor="ctr"/>
          <a:lstStyle/>
          <a:p>
            <a:pPr marL="0" indent="0">
              <a:buNone/>
            </a:pPr>
            <a:r>
              <a:rPr lang="en-US" sz="1100" i="1" dirty="0">
                <a:solidFill>
                  <a:srgbClr val="FAF6F1"/>
                </a:solidFill>
                <a:latin typeface="Calibri" pitchFamily="34" charset="0"/>
                <a:ea typeface="Calibri" pitchFamily="34" charset="-122"/>
                <a:cs typeface="Calibri" pitchFamily="34" charset="-120"/>
              </a:rPr>
              <a:t>„Ich möchte X für Zielgruppe Y. Bevor du anfängst —</a:t>
            </a:r>
            <a:endParaRPr lang="en-US" sz="1100" dirty="0"/>
          </a:p>
          <a:p>
            <a:pPr marL="0" indent="0">
              <a:buNone/>
            </a:pPr>
            <a:r>
              <a:rPr lang="en-US" sz="1100" i="1" dirty="0">
                <a:solidFill>
                  <a:srgbClr val="FAF6F1"/>
                </a:solidFill>
                <a:latin typeface="Calibri" pitchFamily="34" charset="0"/>
                <a:ea typeface="Calibri" pitchFamily="34" charset="-122"/>
                <a:cs typeface="Calibri" pitchFamily="34" charset="-120"/>
              </a:rPr>
              <a:t>stell mir die Fragen, die du brauchst.“</a:t>
            </a:r>
            <a:endParaRPr lang="en-US" sz="1100" dirty="0"/>
          </a:p>
          <a:p>
            <a:pPr marL="0" indent="0">
              <a:buNone/>
            </a:pP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Claude fragt nach Punkten, die du nicht bedacht hast.</a:t>
            </a:r>
            <a:endParaRPr lang="en-US" sz="1100" dirty="0"/>
          </a:p>
          <a:p>
            <a:pPr marL="0" indent="0">
              <a:buNone/>
            </a:pP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Erst dann liefert Claude — passend, fokussiert.</a:t>
            </a:r>
            <a:endParaRPr lang="en-US" sz="1100" dirty="0"/>
          </a:p>
          <a:p>
            <a:pPr marL="0" indent="0">
              <a:buNone/>
            </a:pPr>
            <a:endParaRPr lang="en-US" sz="1100" dirty="0"/>
          </a:p>
          <a:p>
            <a:pPr marL="0" indent="0">
              <a:buNone/>
            </a:pPr>
            <a:r>
              <a:rPr lang="en-US" sz="1100" i="1" dirty="0">
                <a:solidFill>
                  <a:srgbClr val="F4A261"/>
                </a:solidFill>
                <a:latin typeface="Calibri" pitchFamily="34" charset="0"/>
                <a:ea typeface="Calibri" pitchFamily="34" charset="-122"/>
                <a:cs typeface="Calibri" pitchFamily="34" charset="-120"/>
              </a:rPr>
              <a:t>Eine bis zwei Schleifen reichen.</a:t>
            </a:r>
            <a:endParaRPr lang="en-US" sz="1100" dirty="0"/>
          </a:p>
        </p:txBody>
      </p:sp>
      <p:sp>
        <p:nvSpPr>
          <p:cNvPr id="12" name="Text 10"/>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13" name="Text 11"/>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Drei Wege zur PowerPoint mit Claude</a:t>
            </a:r>
            <a:endParaRPr lang="en-US" sz="2800" dirty="0"/>
          </a:p>
        </p:txBody>
      </p:sp>
      <p:sp>
        <p:nvSpPr>
          <p:cNvPr id="3" name="Text 1"/>
          <p:cNvSpPr/>
          <p:nvPr/>
        </p:nvSpPr>
        <p:spPr>
          <a:xfrm>
            <a:off x="457200" y="960120"/>
            <a:ext cx="8686800" cy="365760"/>
          </a:xfrm>
          <a:prstGeom prst="rect">
            <a:avLst/>
          </a:prstGeom>
          <a:noFill/>
          <a:ln/>
        </p:spPr>
        <p:txBody>
          <a:bodyPr wrap="square" rtlCol="0" anchor="ctr"/>
          <a:lstStyle/>
          <a:p>
            <a:pPr marL="0" indent="0">
              <a:buNone/>
            </a:pPr>
            <a:r>
              <a:rPr lang="en-US" sz="1300" i="1" dirty="0">
                <a:solidFill>
                  <a:srgbClr val="6B7B80"/>
                </a:solidFill>
                <a:latin typeface="Calibri" pitchFamily="34" charset="0"/>
                <a:ea typeface="Calibri" pitchFamily="34" charset="-122"/>
                <a:cs typeface="Calibri" pitchFamily="34" charset="-120"/>
              </a:rPr>
              <a:t>Spezialwerkzeuge mit unterschiedlicher Token-Logik — clever kombinieren</a:t>
            </a:r>
            <a:endParaRPr lang="en-US" sz="1300" dirty="0"/>
          </a:p>
        </p:txBody>
      </p:sp>
      <p:sp>
        <p:nvSpPr>
          <p:cNvPr id="4" name="Shape 2"/>
          <p:cNvSpPr/>
          <p:nvPr/>
        </p:nvSpPr>
        <p:spPr>
          <a:xfrm>
            <a:off x="457200" y="1554480"/>
            <a:ext cx="2606040" cy="2743200"/>
          </a:xfrm>
          <a:prstGeom prst="rect">
            <a:avLst/>
          </a:prstGeom>
          <a:solidFill>
            <a:srgbClr val="0F4C5C"/>
          </a:solidFill>
          <a:ln/>
        </p:spPr>
        <p:txBody>
          <a:bodyPr/>
          <a:lstStyle/>
          <a:p>
            <a:endParaRPr lang="de-DE"/>
          </a:p>
        </p:txBody>
      </p:sp>
      <p:sp>
        <p:nvSpPr>
          <p:cNvPr id="5" name="Text 3"/>
          <p:cNvSpPr/>
          <p:nvPr/>
        </p:nvSpPr>
        <p:spPr>
          <a:xfrm>
            <a:off x="594360" y="1737360"/>
            <a:ext cx="2331720" cy="36576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Claude.ai</a:t>
            </a:r>
            <a:endParaRPr lang="en-US" sz="1600" dirty="0"/>
          </a:p>
        </p:txBody>
      </p:sp>
      <p:sp>
        <p:nvSpPr>
          <p:cNvPr id="6" name="Text 4"/>
          <p:cNvSpPr/>
          <p:nvPr/>
        </p:nvSpPr>
        <p:spPr>
          <a:xfrm>
            <a:off x="594360" y="2103120"/>
            <a:ext cx="2331720" cy="274320"/>
          </a:xfrm>
          <a:prstGeom prst="rect">
            <a:avLst/>
          </a:prstGeom>
          <a:noFill/>
          <a:ln/>
        </p:spPr>
        <p:txBody>
          <a:bodyPr wrap="square" lIns="0" tIns="0" rIns="0" bIns="0" rtlCol="0" anchor="ctr"/>
          <a:lstStyle/>
          <a:p>
            <a:pPr marL="0" indent="0">
              <a:buNone/>
            </a:pPr>
            <a:r>
              <a:rPr lang="en-US" sz="1000" i="1" dirty="0">
                <a:solidFill>
                  <a:srgbClr val="FAF6F1"/>
                </a:solidFill>
                <a:latin typeface="Calibri" pitchFamily="34" charset="0"/>
                <a:ea typeface="Calibri" pitchFamily="34" charset="-122"/>
                <a:cs typeface="Calibri" pitchFamily="34" charset="-120"/>
              </a:rPr>
              <a:t>(mit pptx-Skill)</a:t>
            </a:r>
            <a:endParaRPr lang="en-US" sz="1000" dirty="0"/>
          </a:p>
        </p:txBody>
      </p:sp>
      <p:sp>
        <p:nvSpPr>
          <p:cNvPr id="7" name="Shape 5"/>
          <p:cNvSpPr/>
          <p:nvPr/>
        </p:nvSpPr>
        <p:spPr>
          <a:xfrm>
            <a:off x="594360" y="2423160"/>
            <a:ext cx="731520" cy="0"/>
          </a:xfrm>
          <a:prstGeom prst="line">
            <a:avLst/>
          </a:prstGeom>
          <a:noFill/>
          <a:ln w="12700">
            <a:solidFill>
              <a:srgbClr val="FAF6F1"/>
            </a:solidFill>
            <a:prstDash val="solid"/>
          </a:ln>
        </p:spPr>
        <p:txBody>
          <a:bodyPr/>
          <a:lstStyle/>
          <a:p>
            <a:endParaRPr lang="de-DE"/>
          </a:p>
        </p:txBody>
      </p:sp>
      <p:sp>
        <p:nvSpPr>
          <p:cNvPr id="8" name="Text 6"/>
          <p:cNvSpPr/>
          <p:nvPr/>
        </p:nvSpPr>
        <p:spPr>
          <a:xfrm>
            <a:off x="594360" y="2514600"/>
            <a:ext cx="2331720" cy="228600"/>
          </a:xfrm>
          <a:prstGeom prst="rect">
            <a:avLst/>
          </a:prstGeom>
          <a:noFill/>
          <a:ln/>
        </p:spPr>
        <p:txBody>
          <a:bodyPr wrap="square" lIns="0" tIns="0" rIns="0" bIns="0" rtlCol="0" anchor="ctr"/>
          <a:lstStyle/>
          <a:p>
            <a:pPr marL="0" indent="0">
              <a:buNone/>
            </a:pPr>
            <a:r>
              <a:rPr lang="en-US" sz="900" b="1" kern="0" spc="300" dirty="0">
                <a:solidFill>
                  <a:srgbClr val="FAF6F1"/>
                </a:solidFill>
                <a:latin typeface="Calibri" pitchFamily="34" charset="0"/>
                <a:ea typeface="Calibri" pitchFamily="34" charset="-122"/>
                <a:cs typeface="Calibri" pitchFamily="34" charset="-120"/>
              </a:rPr>
              <a:t>Stärke</a:t>
            </a:r>
            <a:endParaRPr lang="en-US" sz="900" dirty="0"/>
          </a:p>
        </p:txBody>
      </p:sp>
      <p:sp>
        <p:nvSpPr>
          <p:cNvPr id="9" name="Text 7"/>
          <p:cNvSpPr/>
          <p:nvPr/>
        </p:nvSpPr>
        <p:spPr>
          <a:xfrm>
            <a:off x="594360" y="2743200"/>
            <a:ext cx="2331720" cy="4572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Inhaltliche Tiefe — alles im Gespräch erarbeitbar</a:t>
            </a:r>
            <a:endParaRPr lang="en-US" sz="1000" dirty="0"/>
          </a:p>
        </p:txBody>
      </p:sp>
      <p:sp>
        <p:nvSpPr>
          <p:cNvPr id="10" name="Text 8"/>
          <p:cNvSpPr/>
          <p:nvPr/>
        </p:nvSpPr>
        <p:spPr>
          <a:xfrm>
            <a:off x="594360" y="3246120"/>
            <a:ext cx="2331720" cy="228600"/>
          </a:xfrm>
          <a:prstGeom prst="rect">
            <a:avLst/>
          </a:prstGeom>
          <a:noFill/>
          <a:ln/>
        </p:spPr>
        <p:txBody>
          <a:bodyPr wrap="square" lIns="0" tIns="0" rIns="0" bIns="0" rtlCol="0" anchor="ctr"/>
          <a:lstStyle/>
          <a:p>
            <a:pPr marL="0" indent="0">
              <a:buNone/>
            </a:pPr>
            <a:r>
              <a:rPr lang="en-US" sz="900" b="1" kern="0" spc="300" dirty="0">
                <a:solidFill>
                  <a:srgbClr val="FAF6F1"/>
                </a:solidFill>
                <a:latin typeface="Calibri" pitchFamily="34" charset="0"/>
                <a:ea typeface="Calibri" pitchFamily="34" charset="-122"/>
                <a:cs typeface="Calibri" pitchFamily="34" charset="-120"/>
              </a:rPr>
              <a:t>Token aus</a:t>
            </a:r>
            <a:endParaRPr lang="en-US" sz="900" dirty="0"/>
          </a:p>
        </p:txBody>
      </p:sp>
      <p:sp>
        <p:nvSpPr>
          <p:cNvPr id="11" name="Text 9"/>
          <p:cNvSpPr/>
          <p:nvPr/>
        </p:nvSpPr>
        <p:spPr>
          <a:xfrm>
            <a:off x="594360" y="3474720"/>
            <a:ext cx="2331720" cy="36576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„Alle Modelle“-Kontingent</a:t>
            </a:r>
            <a:endParaRPr lang="en-US" sz="1000" dirty="0"/>
          </a:p>
        </p:txBody>
      </p:sp>
      <p:sp>
        <p:nvSpPr>
          <p:cNvPr id="12" name="Text 10"/>
          <p:cNvSpPr/>
          <p:nvPr/>
        </p:nvSpPr>
        <p:spPr>
          <a:xfrm>
            <a:off x="594360" y="3840480"/>
            <a:ext cx="2331720" cy="228600"/>
          </a:xfrm>
          <a:prstGeom prst="rect">
            <a:avLst/>
          </a:prstGeom>
          <a:noFill/>
          <a:ln/>
        </p:spPr>
        <p:txBody>
          <a:bodyPr wrap="square" lIns="0" tIns="0" rIns="0" bIns="0" rtlCol="0" anchor="ctr"/>
          <a:lstStyle/>
          <a:p>
            <a:pPr marL="0" indent="0">
              <a:buNone/>
            </a:pPr>
            <a:r>
              <a:rPr lang="en-US" sz="900" b="1" kern="0" spc="300" dirty="0">
                <a:solidFill>
                  <a:srgbClr val="FAF6F1"/>
                </a:solidFill>
                <a:latin typeface="Calibri" pitchFamily="34" charset="0"/>
                <a:ea typeface="Calibri" pitchFamily="34" charset="-122"/>
                <a:cs typeface="Calibri" pitchFamily="34" charset="-120"/>
              </a:rPr>
              <a:t>Ideal für</a:t>
            </a:r>
            <a:endParaRPr lang="en-US" sz="900" dirty="0"/>
          </a:p>
        </p:txBody>
      </p:sp>
      <p:sp>
        <p:nvSpPr>
          <p:cNvPr id="13" name="Text 11"/>
          <p:cNvSpPr/>
          <p:nvPr/>
        </p:nvSpPr>
        <p:spPr>
          <a:xfrm>
            <a:off x="594360" y="4069080"/>
            <a:ext cx="2331720" cy="2286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Konzept &amp; Erstentwurf</a:t>
            </a:r>
            <a:endParaRPr lang="en-US" sz="1000" dirty="0"/>
          </a:p>
        </p:txBody>
      </p:sp>
      <p:sp>
        <p:nvSpPr>
          <p:cNvPr id="14" name="Shape 12"/>
          <p:cNvSpPr/>
          <p:nvPr/>
        </p:nvSpPr>
        <p:spPr>
          <a:xfrm>
            <a:off x="3337560" y="1554480"/>
            <a:ext cx="2606040" cy="2743200"/>
          </a:xfrm>
          <a:prstGeom prst="rect">
            <a:avLst/>
          </a:prstGeom>
          <a:solidFill>
            <a:srgbClr val="E36F1E"/>
          </a:solidFill>
          <a:ln/>
        </p:spPr>
        <p:txBody>
          <a:bodyPr/>
          <a:lstStyle/>
          <a:p>
            <a:endParaRPr lang="de-DE"/>
          </a:p>
        </p:txBody>
      </p:sp>
      <p:sp>
        <p:nvSpPr>
          <p:cNvPr id="15" name="Text 13"/>
          <p:cNvSpPr/>
          <p:nvPr/>
        </p:nvSpPr>
        <p:spPr>
          <a:xfrm>
            <a:off x="3474720" y="1737360"/>
            <a:ext cx="2331720" cy="36576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Claude Design</a:t>
            </a:r>
            <a:endParaRPr lang="en-US" sz="1600" dirty="0"/>
          </a:p>
        </p:txBody>
      </p:sp>
      <p:sp>
        <p:nvSpPr>
          <p:cNvPr id="16" name="Text 14"/>
          <p:cNvSpPr/>
          <p:nvPr/>
        </p:nvSpPr>
        <p:spPr>
          <a:xfrm>
            <a:off x="3474720" y="2103120"/>
            <a:ext cx="2331720" cy="274320"/>
          </a:xfrm>
          <a:prstGeom prst="rect">
            <a:avLst/>
          </a:prstGeom>
          <a:noFill/>
          <a:ln/>
        </p:spPr>
        <p:txBody>
          <a:bodyPr wrap="square" lIns="0" tIns="0" rIns="0" bIns="0" rtlCol="0" anchor="ctr"/>
          <a:lstStyle/>
          <a:p>
            <a:pPr marL="0" indent="0">
              <a:buNone/>
            </a:pPr>
            <a:r>
              <a:rPr lang="en-US" sz="1000" i="1" dirty="0">
                <a:solidFill>
                  <a:srgbClr val="FAF6F1"/>
                </a:solidFill>
                <a:latin typeface="Calibri" pitchFamily="34" charset="0"/>
                <a:ea typeface="Calibri" pitchFamily="34" charset="-122"/>
                <a:cs typeface="Calibri" pitchFamily="34" charset="-120"/>
              </a:rPr>
              <a:t>(Anthropic Labs)</a:t>
            </a:r>
            <a:endParaRPr lang="en-US" sz="1000" dirty="0"/>
          </a:p>
        </p:txBody>
      </p:sp>
      <p:sp>
        <p:nvSpPr>
          <p:cNvPr id="17" name="Shape 15"/>
          <p:cNvSpPr/>
          <p:nvPr/>
        </p:nvSpPr>
        <p:spPr>
          <a:xfrm>
            <a:off x="3474720" y="2423160"/>
            <a:ext cx="731520" cy="0"/>
          </a:xfrm>
          <a:prstGeom prst="line">
            <a:avLst/>
          </a:prstGeom>
          <a:noFill/>
          <a:ln w="12700">
            <a:solidFill>
              <a:srgbClr val="FAF6F1"/>
            </a:solidFill>
            <a:prstDash val="solid"/>
          </a:ln>
        </p:spPr>
        <p:txBody>
          <a:bodyPr/>
          <a:lstStyle/>
          <a:p>
            <a:endParaRPr lang="de-DE"/>
          </a:p>
        </p:txBody>
      </p:sp>
      <p:sp>
        <p:nvSpPr>
          <p:cNvPr id="18" name="Text 16"/>
          <p:cNvSpPr/>
          <p:nvPr/>
        </p:nvSpPr>
        <p:spPr>
          <a:xfrm>
            <a:off x="3474720" y="2514600"/>
            <a:ext cx="2331720" cy="228600"/>
          </a:xfrm>
          <a:prstGeom prst="rect">
            <a:avLst/>
          </a:prstGeom>
          <a:noFill/>
          <a:ln/>
        </p:spPr>
        <p:txBody>
          <a:bodyPr wrap="square" lIns="0" tIns="0" rIns="0" bIns="0" rtlCol="0" anchor="ctr"/>
          <a:lstStyle/>
          <a:p>
            <a:pPr marL="0" indent="0">
              <a:buNone/>
            </a:pPr>
            <a:r>
              <a:rPr lang="en-US" sz="900" b="1" kern="0" spc="300" dirty="0">
                <a:solidFill>
                  <a:srgbClr val="FAF6F1"/>
                </a:solidFill>
                <a:latin typeface="Calibri" pitchFamily="34" charset="0"/>
                <a:ea typeface="Calibri" pitchFamily="34" charset="-122"/>
                <a:cs typeface="Calibri" pitchFamily="34" charset="-120"/>
              </a:rPr>
              <a:t>Stärke</a:t>
            </a:r>
            <a:endParaRPr lang="en-US" sz="900" dirty="0"/>
          </a:p>
        </p:txBody>
      </p:sp>
      <p:sp>
        <p:nvSpPr>
          <p:cNvPr id="19" name="Text 17"/>
          <p:cNvSpPr/>
          <p:nvPr/>
        </p:nvSpPr>
        <p:spPr>
          <a:xfrm>
            <a:off x="3474720" y="2743200"/>
            <a:ext cx="2331720" cy="4572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Visuelle Qualität — eigenes Designsystem</a:t>
            </a:r>
            <a:endParaRPr lang="en-US" sz="1000" dirty="0"/>
          </a:p>
        </p:txBody>
      </p:sp>
      <p:sp>
        <p:nvSpPr>
          <p:cNvPr id="20" name="Text 18"/>
          <p:cNvSpPr/>
          <p:nvPr/>
        </p:nvSpPr>
        <p:spPr>
          <a:xfrm>
            <a:off x="3474720" y="3246120"/>
            <a:ext cx="2331720" cy="228600"/>
          </a:xfrm>
          <a:prstGeom prst="rect">
            <a:avLst/>
          </a:prstGeom>
          <a:noFill/>
          <a:ln/>
        </p:spPr>
        <p:txBody>
          <a:bodyPr wrap="square" lIns="0" tIns="0" rIns="0" bIns="0" rtlCol="0" anchor="ctr"/>
          <a:lstStyle/>
          <a:p>
            <a:pPr marL="0" indent="0">
              <a:buNone/>
            </a:pPr>
            <a:r>
              <a:rPr lang="en-US" sz="900" b="1" kern="0" spc="300" dirty="0">
                <a:solidFill>
                  <a:srgbClr val="FAF6F1"/>
                </a:solidFill>
                <a:latin typeface="Calibri" pitchFamily="34" charset="0"/>
                <a:ea typeface="Calibri" pitchFamily="34" charset="-122"/>
                <a:cs typeface="Calibri" pitchFamily="34" charset="-120"/>
              </a:rPr>
              <a:t>Token aus</a:t>
            </a:r>
            <a:endParaRPr lang="en-US" sz="900" dirty="0"/>
          </a:p>
        </p:txBody>
      </p:sp>
      <p:sp>
        <p:nvSpPr>
          <p:cNvPr id="21" name="Text 19"/>
          <p:cNvSpPr/>
          <p:nvPr/>
        </p:nvSpPr>
        <p:spPr>
          <a:xfrm>
            <a:off x="3474720" y="3474720"/>
            <a:ext cx="2331720" cy="365760"/>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EIGENES Kontingent</a:t>
            </a:r>
            <a:endParaRPr lang="en-US" sz="1000" dirty="0"/>
          </a:p>
        </p:txBody>
      </p:sp>
      <p:sp>
        <p:nvSpPr>
          <p:cNvPr id="22" name="Text 20"/>
          <p:cNvSpPr/>
          <p:nvPr/>
        </p:nvSpPr>
        <p:spPr>
          <a:xfrm>
            <a:off x="3474720" y="3840480"/>
            <a:ext cx="2331720" cy="228600"/>
          </a:xfrm>
          <a:prstGeom prst="rect">
            <a:avLst/>
          </a:prstGeom>
          <a:noFill/>
          <a:ln/>
        </p:spPr>
        <p:txBody>
          <a:bodyPr wrap="square" lIns="0" tIns="0" rIns="0" bIns="0" rtlCol="0" anchor="ctr"/>
          <a:lstStyle/>
          <a:p>
            <a:pPr marL="0" indent="0">
              <a:buNone/>
            </a:pPr>
            <a:r>
              <a:rPr lang="en-US" sz="900" b="1" kern="0" spc="300" dirty="0">
                <a:solidFill>
                  <a:srgbClr val="FAF6F1"/>
                </a:solidFill>
                <a:latin typeface="Calibri" pitchFamily="34" charset="0"/>
                <a:ea typeface="Calibri" pitchFamily="34" charset="-122"/>
                <a:cs typeface="Calibri" pitchFamily="34" charset="-120"/>
              </a:rPr>
              <a:t>Ideal für</a:t>
            </a:r>
            <a:endParaRPr lang="en-US" sz="900" dirty="0"/>
          </a:p>
        </p:txBody>
      </p:sp>
      <p:sp>
        <p:nvSpPr>
          <p:cNvPr id="23" name="Text 21"/>
          <p:cNvSpPr/>
          <p:nvPr/>
        </p:nvSpPr>
        <p:spPr>
          <a:xfrm>
            <a:off x="3474720" y="4069080"/>
            <a:ext cx="2331720" cy="2286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Optische Veredelung</a:t>
            </a:r>
            <a:endParaRPr lang="en-US" sz="1000" dirty="0"/>
          </a:p>
        </p:txBody>
      </p:sp>
      <p:sp>
        <p:nvSpPr>
          <p:cNvPr id="24" name="Shape 22"/>
          <p:cNvSpPr/>
          <p:nvPr/>
        </p:nvSpPr>
        <p:spPr>
          <a:xfrm>
            <a:off x="6217920" y="1554480"/>
            <a:ext cx="2606040" cy="2743200"/>
          </a:xfrm>
          <a:prstGeom prst="rect">
            <a:avLst/>
          </a:prstGeom>
          <a:solidFill>
            <a:srgbClr val="5F8B95"/>
          </a:solidFill>
          <a:ln/>
        </p:spPr>
        <p:txBody>
          <a:bodyPr/>
          <a:lstStyle/>
          <a:p>
            <a:endParaRPr lang="de-DE"/>
          </a:p>
        </p:txBody>
      </p:sp>
      <p:sp>
        <p:nvSpPr>
          <p:cNvPr id="25" name="Text 23"/>
          <p:cNvSpPr/>
          <p:nvPr/>
        </p:nvSpPr>
        <p:spPr>
          <a:xfrm>
            <a:off x="6355080" y="1737360"/>
            <a:ext cx="2331720" cy="365760"/>
          </a:xfrm>
          <a:prstGeom prst="rect">
            <a:avLst/>
          </a:prstGeom>
          <a:noFill/>
          <a:ln/>
        </p:spPr>
        <p:txBody>
          <a:bodyPr wrap="square" lIns="0" tIns="0" rIns="0" bIns="0" rtlCol="0" anchor="ctr"/>
          <a:lstStyle/>
          <a:p>
            <a:pPr marL="0" indent="0">
              <a:buNone/>
            </a:pPr>
            <a:r>
              <a:rPr lang="en-US" sz="1600" b="1" dirty="0">
                <a:solidFill>
                  <a:srgbClr val="FFFFFF"/>
                </a:solidFill>
                <a:latin typeface="Calibri" pitchFamily="34" charset="0"/>
                <a:ea typeface="Calibri" pitchFamily="34" charset="-122"/>
                <a:cs typeface="Calibri" pitchFamily="34" charset="-120"/>
              </a:rPr>
              <a:t>Claude für PowerPoint</a:t>
            </a:r>
            <a:endParaRPr lang="en-US" sz="1600" dirty="0"/>
          </a:p>
        </p:txBody>
      </p:sp>
      <p:sp>
        <p:nvSpPr>
          <p:cNvPr id="26" name="Text 24"/>
          <p:cNvSpPr/>
          <p:nvPr/>
        </p:nvSpPr>
        <p:spPr>
          <a:xfrm>
            <a:off x="6355080" y="2103120"/>
            <a:ext cx="2331720" cy="274320"/>
          </a:xfrm>
          <a:prstGeom prst="rect">
            <a:avLst/>
          </a:prstGeom>
          <a:noFill/>
          <a:ln/>
        </p:spPr>
        <p:txBody>
          <a:bodyPr wrap="square" lIns="0" tIns="0" rIns="0" bIns="0" rtlCol="0" anchor="ctr"/>
          <a:lstStyle/>
          <a:p>
            <a:pPr marL="0" indent="0">
              <a:buNone/>
            </a:pPr>
            <a:r>
              <a:rPr lang="en-US" sz="1000" i="1" dirty="0">
                <a:solidFill>
                  <a:srgbClr val="FAF6F1"/>
                </a:solidFill>
                <a:latin typeface="Calibri" pitchFamily="34" charset="0"/>
                <a:ea typeface="Calibri" pitchFamily="34" charset="-122"/>
                <a:cs typeface="Calibri" pitchFamily="34" charset="-120"/>
              </a:rPr>
              <a:t>(MS Add-In)</a:t>
            </a:r>
            <a:endParaRPr lang="en-US" sz="1000" dirty="0"/>
          </a:p>
        </p:txBody>
      </p:sp>
      <p:sp>
        <p:nvSpPr>
          <p:cNvPr id="27" name="Shape 25"/>
          <p:cNvSpPr/>
          <p:nvPr/>
        </p:nvSpPr>
        <p:spPr>
          <a:xfrm>
            <a:off x="6355080" y="2423160"/>
            <a:ext cx="731520" cy="0"/>
          </a:xfrm>
          <a:prstGeom prst="line">
            <a:avLst/>
          </a:prstGeom>
          <a:noFill/>
          <a:ln w="12700">
            <a:solidFill>
              <a:srgbClr val="FAF6F1"/>
            </a:solidFill>
            <a:prstDash val="solid"/>
          </a:ln>
        </p:spPr>
        <p:txBody>
          <a:bodyPr/>
          <a:lstStyle/>
          <a:p>
            <a:endParaRPr lang="de-DE"/>
          </a:p>
        </p:txBody>
      </p:sp>
      <p:sp>
        <p:nvSpPr>
          <p:cNvPr id="28" name="Text 26"/>
          <p:cNvSpPr/>
          <p:nvPr/>
        </p:nvSpPr>
        <p:spPr>
          <a:xfrm>
            <a:off x="6355080" y="2514600"/>
            <a:ext cx="2331720" cy="228600"/>
          </a:xfrm>
          <a:prstGeom prst="rect">
            <a:avLst/>
          </a:prstGeom>
          <a:noFill/>
          <a:ln/>
        </p:spPr>
        <p:txBody>
          <a:bodyPr wrap="square" lIns="0" tIns="0" rIns="0" bIns="0" rtlCol="0" anchor="ctr"/>
          <a:lstStyle/>
          <a:p>
            <a:pPr marL="0" indent="0">
              <a:buNone/>
            </a:pPr>
            <a:r>
              <a:rPr lang="en-US" sz="900" b="1" kern="0" spc="300" dirty="0">
                <a:solidFill>
                  <a:srgbClr val="FAF6F1"/>
                </a:solidFill>
                <a:latin typeface="Calibri" pitchFamily="34" charset="0"/>
                <a:ea typeface="Calibri" pitchFamily="34" charset="-122"/>
                <a:cs typeface="Calibri" pitchFamily="34" charset="-120"/>
              </a:rPr>
              <a:t>Stärke</a:t>
            </a:r>
            <a:endParaRPr lang="en-US" sz="900" dirty="0"/>
          </a:p>
        </p:txBody>
      </p:sp>
      <p:sp>
        <p:nvSpPr>
          <p:cNvPr id="29" name="Text 27"/>
          <p:cNvSpPr/>
          <p:nvPr/>
        </p:nvSpPr>
        <p:spPr>
          <a:xfrm>
            <a:off x="6355080" y="2743200"/>
            <a:ext cx="2331720" cy="4572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Markenkonform — direkt in der Anwendung</a:t>
            </a:r>
            <a:endParaRPr lang="en-US" sz="1000" dirty="0"/>
          </a:p>
        </p:txBody>
      </p:sp>
      <p:sp>
        <p:nvSpPr>
          <p:cNvPr id="30" name="Text 28"/>
          <p:cNvSpPr/>
          <p:nvPr/>
        </p:nvSpPr>
        <p:spPr>
          <a:xfrm>
            <a:off x="6355080" y="3246120"/>
            <a:ext cx="2331720" cy="228600"/>
          </a:xfrm>
          <a:prstGeom prst="rect">
            <a:avLst/>
          </a:prstGeom>
          <a:noFill/>
          <a:ln/>
        </p:spPr>
        <p:txBody>
          <a:bodyPr wrap="square" lIns="0" tIns="0" rIns="0" bIns="0" rtlCol="0" anchor="ctr"/>
          <a:lstStyle/>
          <a:p>
            <a:pPr marL="0" indent="0">
              <a:buNone/>
            </a:pPr>
            <a:r>
              <a:rPr lang="en-US" sz="900" b="1" kern="0" spc="300" dirty="0">
                <a:solidFill>
                  <a:srgbClr val="FAF6F1"/>
                </a:solidFill>
                <a:latin typeface="Calibri" pitchFamily="34" charset="0"/>
                <a:ea typeface="Calibri" pitchFamily="34" charset="-122"/>
                <a:cs typeface="Calibri" pitchFamily="34" charset="-120"/>
              </a:rPr>
              <a:t>Token aus</a:t>
            </a:r>
            <a:endParaRPr lang="en-US" sz="900" dirty="0"/>
          </a:p>
        </p:txBody>
      </p:sp>
      <p:sp>
        <p:nvSpPr>
          <p:cNvPr id="31" name="Text 29"/>
          <p:cNvSpPr/>
          <p:nvPr/>
        </p:nvSpPr>
        <p:spPr>
          <a:xfrm>
            <a:off x="6355080" y="3474720"/>
            <a:ext cx="2331720" cy="36576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„Alle Modelle“-Kontingent</a:t>
            </a:r>
            <a:endParaRPr lang="en-US" sz="1000" dirty="0"/>
          </a:p>
        </p:txBody>
      </p:sp>
      <p:sp>
        <p:nvSpPr>
          <p:cNvPr id="32" name="Text 30"/>
          <p:cNvSpPr/>
          <p:nvPr/>
        </p:nvSpPr>
        <p:spPr>
          <a:xfrm>
            <a:off x="6355080" y="3840480"/>
            <a:ext cx="2331720" cy="228600"/>
          </a:xfrm>
          <a:prstGeom prst="rect">
            <a:avLst/>
          </a:prstGeom>
          <a:noFill/>
          <a:ln/>
        </p:spPr>
        <p:txBody>
          <a:bodyPr wrap="square" lIns="0" tIns="0" rIns="0" bIns="0" rtlCol="0" anchor="ctr"/>
          <a:lstStyle/>
          <a:p>
            <a:pPr marL="0" indent="0">
              <a:buNone/>
            </a:pPr>
            <a:r>
              <a:rPr lang="en-US" sz="900" b="1" kern="0" spc="300" dirty="0">
                <a:solidFill>
                  <a:srgbClr val="FAF6F1"/>
                </a:solidFill>
                <a:latin typeface="Calibri" pitchFamily="34" charset="0"/>
                <a:ea typeface="Calibri" pitchFamily="34" charset="-122"/>
                <a:cs typeface="Calibri" pitchFamily="34" charset="-120"/>
              </a:rPr>
              <a:t>Ideal für</a:t>
            </a:r>
            <a:endParaRPr lang="en-US" sz="900" dirty="0"/>
          </a:p>
        </p:txBody>
      </p:sp>
      <p:sp>
        <p:nvSpPr>
          <p:cNvPr id="33" name="Text 31"/>
          <p:cNvSpPr/>
          <p:nvPr/>
        </p:nvSpPr>
        <p:spPr>
          <a:xfrm>
            <a:off x="6355080" y="4069080"/>
            <a:ext cx="2331720" cy="22860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Feinarbeit am Ende</a:t>
            </a:r>
            <a:endParaRPr lang="en-US" sz="1000" dirty="0"/>
          </a:p>
        </p:txBody>
      </p:sp>
      <p:sp>
        <p:nvSpPr>
          <p:cNvPr id="34" name="Shape 32"/>
          <p:cNvSpPr/>
          <p:nvPr/>
        </p:nvSpPr>
        <p:spPr>
          <a:xfrm>
            <a:off x="457200" y="4434840"/>
            <a:ext cx="8229600" cy="411480"/>
          </a:xfrm>
          <a:prstGeom prst="rect">
            <a:avLst/>
          </a:prstGeom>
          <a:solidFill>
            <a:srgbClr val="0A3540"/>
          </a:solidFill>
          <a:ln/>
        </p:spPr>
        <p:txBody>
          <a:bodyPr/>
          <a:lstStyle/>
          <a:p>
            <a:endParaRPr lang="de-DE"/>
          </a:p>
        </p:txBody>
      </p:sp>
      <p:sp>
        <p:nvSpPr>
          <p:cNvPr id="35" name="Text 33"/>
          <p:cNvSpPr/>
          <p:nvPr/>
        </p:nvSpPr>
        <p:spPr>
          <a:xfrm>
            <a:off x="457200" y="4434840"/>
            <a:ext cx="8229600" cy="411480"/>
          </a:xfrm>
          <a:prstGeom prst="rect">
            <a:avLst/>
          </a:prstGeom>
          <a:noFill/>
          <a:ln/>
        </p:spPr>
        <p:txBody>
          <a:bodyPr wrap="square" lIns="0" tIns="0" rIns="0" bIns="0" rtlCol="0" anchor="ctr"/>
          <a:lstStyle/>
          <a:p>
            <a:pPr marL="0" indent="0" algn="ctr">
              <a:buNone/>
            </a:pPr>
            <a:r>
              <a:rPr lang="en-US" sz="1200" i="1" dirty="0">
                <a:solidFill>
                  <a:srgbClr val="FAF6F1"/>
                </a:solidFill>
                <a:latin typeface="Calibri" pitchFamily="34" charset="0"/>
                <a:ea typeface="Calibri" pitchFamily="34" charset="-122"/>
                <a:cs typeface="Calibri" pitchFamily="34" charset="-120"/>
              </a:rPr>
              <a:t>Empfehlung: Konzept im Chat → Veredelung in Claude Design → Feinarbeit im Add-In = drei Töpfe, ein Workflow.</a:t>
            </a:r>
            <a:endParaRPr lang="en-US" sz="1200" dirty="0"/>
          </a:p>
        </p:txBody>
      </p:sp>
      <p:sp>
        <p:nvSpPr>
          <p:cNvPr id="36" name="Text 34"/>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37" name="Text 35"/>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6F1"/>
        </a:solidFill>
        <a:effectLst/>
      </p:bgPr>
    </p:bg>
    <p:spTree>
      <p:nvGrpSpPr>
        <p:cNvPr id="1" name=""/>
        <p:cNvGrpSpPr/>
        <p:nvPr/>
      </p:nvGrpSpPr>
      <p:grpSpPr>
        <a:xfrm>
          <a:off x="0" y="0"/>
          <a:ext cx="0" cy="0"/>
          <a:chOff x="0" y="0"/>
          <a:chExt cx="0" cy="0"/>
        </a:xfrm>
      </p:grpSpPr>
      <p:sp>
        <p:nvSpPr>
          <p:cNvPr id="2" name="Shape 0"/>
          <p:cNvSpPr/>
          <p:nvPr/>
        </p:nvSpPr>
        <p:spPr>
          <a:xfrm>
            <a:off x="548640" y="1097280"/>
            <a:ext cx="2926080" cy="2926080"/>
          </a:xfrm>
          <a:prstGeom prst="ellipse">
            <a:avLst/>
          </a:prstGeom>
          <a:solidFill>
            <a:srgbClr val="0F4C5C"/>
          </a:solidFill>
          <a:ln/>
        </p:spPr>
        <p:txBody>
          <a:bodyPr/>
          <a:lstStyle/>
          <a:p>
            <a:endParaRPr lang="de-DE"/>
          </a:p>
        </p:txBody>
      </p:sp>
      <p:sp>
        <p:nvSpPr>
          <p:cNvPr id="3" name="Text 1"/>
          <p:cNvSpPr/>
          <p:nvPr/>
        </p:nvSpPr>
        <p:spPr>
          <a:xfrm>
            <a:off x="548640" y="1097280"/>
            <a:ext cx="2926080" cy="2926080"/>
          </a:xfrm>
          <a:prstGeom prst="rect">
            <a:avLst/>
          </a:prstGeom>
          <a:noFill/>
          <a:ln/>
        </p:spPr>
        <p:txBody>
          <a:bodyPr wrap="square" lIns="0" tIns="0" rIns="0" bIns="0" rtlCol="0" anchor="ctr"/>
          <a:lstStyle/>
          <a:p>
            <a:pPr marL="0" indent="0" algn="ctr">
              <a:buNone/>
            </a:pPr>
            <a:r>
              <a:rPr lang="en-US" sz="20000" b="1" dirty="0">
                <a:solidFill>
                  <a:srgbClr val="F4A261"/>
                </a:solidFill>
                <a:latin typeface="Georgia" pitchFamily="34" charset="0"/>
                <a:ea typeface="Georgia" pitchFamily="34" charset="-122"/>
                <a:cs typeface="Georgia" pitchFamily="34" charset="-120"/>
              </a:rPr>
              <a:t>?</a:t>
            </a:r>
            <a:endParaRPr lang="en-US" sz="20000" dirty="0"/>
          </a:p>
        </p:txBody>
      </p:sp>
      <p:sp>
        <p:nvSpPr>
          <p:cNvPr id="4" name="Text 2"/>
          <p:cNvSpPr/>
          <p:nvPr/>
        </p:nvSpPr>
        <p:spPr>
          <a:xfrm>
            <a:off x="4023360" y="640080"/>
            <a:ext cx="4663440" cy="457200"/>
          </a:xfrm>
          <a:prstGeom prst="rect">
            <a:avLst/>
          </a:prstGeom>
          <a:noFill/>
          <a:ln/>
        </p:spPr>
        <p:txBody>
          <a:bodyPr wrap="square" rtlCol="0" anchor="ctr"/>
          <a:lstStyle/>
          <a:p>
            <a:pPr marL="0" indent="0">
              <a:buNone/>
            </a:pPr>
            <a:r>
              <a:rPr lang="en-US" sz="1400" b="1" kern="0" spc="600" dirty="0">
                <a:solidFill>
                  <a:srgbClr val="E36F1E"/>
                </a:solidFill>
                <a:latin typeface="Calibri" pitchFamily="34" charset="0"/>
                <a:ea typeface="Calibri" pitchFamily="34" charset="-122"/>
                <a:cs typeface="Calibri" pitchFamily="34" charset="-120"/>
              </a:rPr>
              <a:t>Die Ausgangsfrage</a:t>
            </a:r>
            <a:endParaRPr lang="en-US" sz="1400" dirty="0"/>
          </a:p>
        </p:txBody>
      </p:sp>
      <p:sp>
        <p:nvSpPr>
          <p:cNvPr id="5" name="Text 3"/>
          <p:cNvSpPr/>
          <p:nvPr/>
        </p:nvSpPr>
        <p:spPr>
          <a:xfrm>
            <a:off x="4023360" y="1097280"/>
            <a:ext cx="4663440" cy="1371600"/>
          </a:xfrm>
          <a:prstGeom prst="rect">
            <a:avLst/>
          </a:prstGeom>
          <a:noFill/>
          <a:ln/>
        </p:spPr>
        <p:txBody>
          <a:bodyPr wrap="square" lIns="0" tIns="0" rIns="0" bIns="0" rtlCol="0" anchor="ctr"/>
          <a:lstStyle/>
          <a:p>
            <a:pPr marL="0" indent="0">
              <a:buNone/>
            </a:pPr>
            <a:r>
              <a:rPr lang="en-US" sz="2600" b="1" dirty="0">
                <a:solidFill>
                  <a:srgbClr val="0F4C5C"/>
                </a:solidFill>
                <a:latin typeface="Calibri" pitchFamily="34" charset="0"/>
                <a:ea typeface="Calibri" pitchFamily="34" charset="-122"/>
                <a:cs typeface="Calibri" pitchFamily="34" charset="-120"/>
              </a:rPr>
              <a:t>Wie viel kostet eigentlich</a:t>
            </a:r>
            <a:endParaRPr lang="en-US" sz="2600" dirty="0"/>
          </a:p>
          <a:p>
            <a:pPr marL="0" indent="0">
              <a:buNone/>
            </a:pPr>
            <a:r>
              <a:rPr lang="en-US" sz="2600" b="1" dirty="0">
                <a:solidFill>
                  <a:srgbClr val="0F4C5C"/>
                </a:solidFill>
                <a:latin typeface="Calibri" pitchFamily="34" charset="0"/>
                <a:ea typeface="Calibri" pitchFamily="34" charset="-122"/>
                <a:cs typeface="Calibri" pitchFamily="34" charset="-120"/>
              </a:rPr>
              <a:t>ein Gespräch mit Claude?</a:t>
            </a:r>
            <a:endParaRPr lang="en-US" sz="2600" dirty="0"/>
          </a:p>
        </p:txBody>
      </p:sp>
      <p:sp>
        <p:nvSpPr>
          <p:cNvPr id="6" name="Shape 4"/>
          <p:cNvSpPr/>
          <p:nvPr/>
        </p:nvSpPr>
        <p:spPr>
          <a:xfrm>
            <a:off x="4023360" y="2606040"/>
            <a:ext cx="73152" cy="1828800"/>
          </a:xfrm>
          <a:prstGeom prst="rect">
            <a:avLst/>
          </a:prstGeom>
          <a:solidFill>
            <a:srgbClr val="E36F1E"/>
          </a:solidFill>
          <a:ln/>
        </p:spPr>
        <p:txBody>
          <a:bodyPr/>
          <a:lstStyle/>
          <a:p>
            <a:endParaRPr lang="de-DE"/>
          </a:p>
        </p:txBody>
      </p:sp>
      <p:sp>
        <p:nvSpPr>
          <p:cNvPr id="7" name="Text 5"/>
          <p:cNvSpPr/>
          <p:nvPr/>
        </p:nvSpPr>
        <p:spPr>
          <a:xfrm>
            <a:off x="4206240" y="2606040"/>
            <a:ext cx="4480560" cy="1828800"/>
          </a:xfrm>
          <a:prstGeom prst="rect">
            <a:avLst/>
          </a:prstGeom>
          <a:noFill/>
          <a:ln/>
        </p:spPr>
        <p:txBody>
          <a:bodyPr wrap="square" lIns="0" tIns="0" rIns="0" bIns="0" rtlCol="0" anchor="ctr"/>
          <a:lstStyle/>
          <a:p>
            <a:pPr marL="0" indent="0">
              <a:buNone/>
            </a:pPr>
            <a:r>
              <a:rPr lang="en-US" sz="1300" dirty="0">
                <a:solidFill>
                  <a:srgbClr val="1A2B30"/>
                </a:solidFill>
                <a:latin typeface="Calibri" pitchFamily="34" charset="0"/>
                <a:ea typeface="Calibri" pitchFamily="34" charset="-122"/>
                <a:cs typeface="Calibri" pitchFamily="34" charset="-120"/>
              </a:rPr>
              <a:t>Du arbeitest mit Claude an einer Präsentation — Folie für Folie, </a:t>
            </a:r>
            <a:endParaRPr lang="en-US" sz="1300" dirty="0"/>
          </a:p>
          <a:p>
            <a:pPr marL="0" indent="0">
              <a:buNone/>
            </a:pPr>
            <a:r>
              <a:rPr lang="en-US" sz="1300" dirty="0">
                <a:solidFill>
                  <a:srgbClr val="1A2B30"/>
                </a:solidFill>
                <a:latin typeface="Calibri" pitchFamily="34" charset="0"/>
                <a:ea typeface="Calibri" pitchFamily="34" charset="-122"/>
                <a:cs typeface="Calibri" pitchFamily="34" charset="-120"/>
              </a:rPr>
              <a:t>Iteration für Iteration. Irgendwann wird Claude langsamer, </a:t>
            </a:r>
            <a:endParaRPr lang="en-US" sz="1300" dirty="0"/>
          </a:p>
          <a:p>
            <a:pPr marL="0" indent="0">
              <a:buNone/>
            </a:pPr>
            <a:r>
              <a:rPr lang="en-US" sz="1300" dirty="0">
                <a:solidFill>
                  <a:srgbClr val="1A2B30"/>
                </a:solidFill>
                <a:latin typeface="Calibri" pitchFamily="34" charset="0"/>
                <a:ea typeface="Calibri" pitchFamily="34" charset="-122"/>
                <a:cs typeface="Calibri" pitchFamily="34" charset="-120"/>
              </a:rPr>
              <a:t>ungenauer, vergisst frühere Absprachen. </a:t>
            </a:r>
            <a:endParaRPr lang="en-US" sz="1300" dirty="0"/>
          </a:p>
          <a:p>
            <a:pPr marL="0" indent="0">
              <a:buNone/>
            </a:pPr>
            <a:endParaRPr lang="en-US" sz="1300" dirty="0"/>
          </a:p>
          <a:p>
            <a:pPr marL="0" indent="0">
              <a:buNone/>
            </a:pPr>
            <a:r>
              <a:rPr lang="en-US" sz="1800" b="1" i="1" dirty="0">
                <a:solidFill>
                  <a:srgbClr val="E36F1E"/>
                </a:solidFill>
                <a:latin typeface="Calibri" pitchFamily="34" charset="0"/>
                <a:ea typeface="Calibri" pitchFamily="34" charset="-122"/>
                <a:cs typeface="Calibri" pitchFamily="34" charset="-120"/>
              </a:rPr>
              <a:t>Warum?</a:t>
            </a:r>
            <a:endParaRPr lang="en-US" sz="1300" dirty="0"/>
          </a:p>
        </p:txBody>
      </p:sp>
      <p:sp>
        <p:nvSpPr>
          <p:cNvPr id="8" name="Text 6"/>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9" name="Text 7"/>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Die Quintessenz auf einer Postkarte</a:t>
            </a:r>
            <a:endParaRPr lang="en-US" sz="2800" dirty="0"/>
          </a:p>
        </p:txBody>
      </p:sp>
      <p:sp>
        <p:nvSpPr>
          <p:cNvPr id="3" name="Text 1"/>
          <p:cNvSpPr/>
          <p:nvPr/>
        </p:nvSpPr>
        <p:spPr>
          <a:xfrm>
            <a:off x="457200" y="960120"/>
            <a:ext cx="8686800" cy="365760"/>
          </a:xfrm>
          <a:prstGeom prst="rect">
            <a:avLst/>
          </a:prstGeom>
          <a:noFill/>
          <a:ln/>
        </p:spPr>
        <p:txBody>
          <a:bodyPr wrap="square" rtlCol="0" anchor="ctr"/>
          <a:lstStyle/>
          <a:p>
            <a:pPr marL="0" indent="0">
              <a:buNone/>
            </a:pPr>
            <a:r>
              <a:rPr lang="en-US" sz="1300" i="1" dirty="0">
                <a:solidFill>
                  <a:srgbClr val="6B7B80"/>
                </a:solidFill>
                <a:latin typeface="Calibri" pitchFamily="34" charset="0"/>
                <a:ea typeface="Calibri" pitchFamily="34" charset="-122"/>
                <a:cs typeface="Calibri" pitchFamily="34" charset="-120"/>
              </a:rPr>
              <a:t>Neun Praktiken, die deine Arbeit mit Claude grundlegend verändern</a:t>
            </a:r>
            <a:endParaRPr lang="en-US" sz="1300" dirty="0"/>
          </a:p>
        </p:txBody>
      </p:sp>
      <p:sp>
        <p:nvSpPr>
          <p:cNvPr id="4" name="Shape 2"/>
          <p:cNvSpPr/>
          <p:nvPr/>
        </p:nvSpPr>
        <p:spPr>
          <a:xfrm>
            <a:off x="457200" y="1508760"/>
            <a:ext cx="2743200" cy="1051560"/>
          </a:xfrm>
          <a:prstGeom prst="rect">
            <a:avLst/>
          </a:prstGeom>
          <a:solidFill>
            <a:srgbClr val="F5F0E8"/>
          </a:solidFill>
          <a:ln w="12700">
            <a:solidFill>
              <a:srgbClr val="F5F0E8"/>
            </a:solidFill>
            <a:prstDash val="solid"/>
          </a:ln>
        </p:spPr>
        <p:txBody>
          <a:bodyPr/>
          <a:lstStyle/>
          <a:p>
            <a:endParaRPr lang="de-DE"/>
          </a:p>
        </p:txBody>
      </p:sp>
      <p:sp>
        <p:nvSpPr>
          <p:cNvPr id="5" name="Shape 3"/>
          <p:cNvSpPr/>
          <p:nvPr/>
        </p:nvSpPr>
        <p:spPr>
          <a:xfrm>
            <a:off x="594360" y="1645920"/>
            <a:ext cx="457200" cy="457200"/>
          </a:xfrm>
          <a:prstGeom prst="ellipse">
            <a:avLst/>
          </a:prstGeom>
          <a:solidFill>
            <a:srgbClr val="E36F1E"/>
          </a:solidFill>
          <a:ln/>
        </p:spPr>
        <p:txBody>
          <a:bodyPr/>
          <a:lstStyle/>
          <a:p>
            <a:endParaRPr lang="de-DE"/>
          </a:p>
        </p:txBody>
      </p:sp>
      <p:sp>
        <p:nvSpPr>
          <p:cNvPr id="6" name="Text 4"/>
          <p:cNvSpPr/>
          <p:nvPr/>
        </p:nvSpPr>
        <p:spPr>
          <a:xfrm>
            <a:off x="594360" y="164592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1</a:t>
            </a:r>
            <a:endParaRPr lang="en-US" sz="1800" dirty="0"/>
          </a:p>
        </p:txBody>
      </p:sp>
      <p:sp>
        <p:nvSpPr>
          <p:cNvPr id="7" name="Text 5"/>
          <p:cNvSpPr/>
          <p:nvPr/>
        </p:nvSpPr>
        <p:spPr>
          <a:xfrm>
            <a:off x="1143000" y="1645920"/>
            <a:ext cx="1965960" cy="32004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Projekte nutzen</a:t>
            </a:r>
            <a:endParaRPr lang="en-US" sz="1300" dirty="0"/>
          </a:p>
        </p:txBody>
      </p:sp>
      <p:sp>
        <p:nvSpPr>
          <p:cNvPr id="8" name="Text 6"/>
          <p:cNvSpPr/>
          <p:nvPr/>
        </p:nvSpPr>
        <p:spPr>
          <a:xfrm>
            <a:off x="1143000" y="1965960"/>
            <a:ext cx="1965960" cy="5029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Wissensspeicher für Themen</a:t>
            </a:r>
            <a:endParaRPr lang="en-US" sz="1000" dirty="0"/>
          </a:p>
        </p:txBody>
      </p:sp>
      <p:sp>
        <p:nvSpPr>
          <p:cNvPr id="9" name="Shape 7"/>
          <p:cNvSpPr/>
          <p:nvPr/>
        </p:nvSpPr>
        <p:spPr>
          <a:xfrm>
            <a:off x="3246120" y="1508760"/>
            <a:ext cx="2743200" cy="1051560"/>
          </a:xfrm>
          <a:prstGeom prst="rect">
            <a:avLst/>
          </a:prstGeom>
          <a:solidFill>
            <a:srgbClr val="F5F0E8"/>
          </a:solidFill>
          <a:ln w="12700">
            <a:solidFill>
              <a:srgbClr val="F5F0E8"/>
            </a:solidFill>
            <a:prstDash val="solid"/>
          </a:ln>
        </p:spPr>
        <p:txBody>
          <a:bodyPr/>
          <a:lstStyle/>
          <a:p>
            <a:endParaRPr lang="de-DE"/>
          </a:p>
        </p:txBody>
      </p:sp>
      <p:sp>
        <p:nvSpPr>
          <p:cNvPr id="10" name="Shape 8"/>
          <p:cNvSpPr/>
          <p:nvPr/>
        </p:nvSpPr>
        <p:spPr>
          <a:xfrm>
            <a:off x="3383280" y="1645920"/>
            <a:ext cx="457200" cy="457200"/>
          </a:xfrm>
          <a:prstGeom prst="ellipse">
            <a:avLst/>
          </a:prstGeom>
          <a:solidFill>
            <a:srgbClr val="E36F1E"/>
          </a:solidFill>
          <a:ln/>
        </p:spPr>
        <p:txBody>
          <a:bodyPr/>
          <a:lstStyle/>
          <a:p>
            <a:endParaRPr lang="de-DE"/>
          </a:p>
        </p:txBody>
      </p:sp>
      <p:sp>
        <p:nvSpPr>
          <p:cNvPr id="11" name="Text 9"/>
          <p:cNvSpPr/>
          <p:nvPr/>
        </p:nvSpPr>
        <p:spPr>
          <a:xfrm>
            <a:off x="3383280" y="164592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2</a:t>
            </a:r>
            <a:endParaRPr lang="en-US" sz="1800" dirty="0"/>
          </a:p>
        </p:txBody>
      </p:sp>
      <p:sp>
        <p:nvSpPr>
          <p:cNvPr id="12" name="Text 10"/>
          <p:cNvSpPr/>
          <p:nvPr/>
        </p:nvSpPr>
        <p:spPr>
          <a:xfrm>
            <a:off x="3931920" y="1645920"/>
            <a:ext cx="1965960" cy="32004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Kurze Chats</a:t>
            </a:r>
            <a:endParaRPr lang="en-US" sz="1300" dirty="0"/>
          </a:p>
        </p:txBody>
      </p:sp>
      <p:sp>
        <p:nvSpPr>
          <p:cNvPr id="13" name="Text 11"/>
          <p:cNvSpPr/>
          <p:nvPr/>
        </p:nvSpPr>
        <p:spPr>
          <a:xfrm>
            <a:off x="3931920" y="1965960"/>
            <a:ext cx="1965960" cy="5029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Bei jedem neuen Thema neu starten</a:t>
            </a:r>
            <a:endParaRPr lang="en-US" sz="1000" dirty="0"/>
          </a:p>
        </p:txBody>
      </p:sp>
      <p:sp>
        <p:nvSpPr>
          <p:cNvPr id="14" name="Shape 12"/>
          <p:cNvSpPr/>
          <p:nvPr/>
        </p:nvSpPr>
        <p:spPr>
          <a:xfrm>
            <a:off x="6035040" y="1508760"/>
            <a:ext cx="2743200" cy="1051560"/>
          </a:xfrm>
          <a:prstGeom prst="rect">
            <a:avLst/>
          </a:prstGeom>
          <a:solidFill>
            <a:srgbClr val="F5F0E8"/>
          </a:solidFill>
          <a:ln w="12700">
            <a:solidFill>
              <a:srgbClr val="F5F0E8"/>
            </a:solidFill>
            <a:prstDash val="solid"/>
          </a:ln>
        </p:spPr>
        <p:txBody>
          <a:bodyPr/>
          <a:lstStyle/>
          <a:p>
            <a:endParaRPr lang="de-DE"/>
          </a:p>
        </p:txBody>
      </p:sp>
      <p:sp>
        <p:nvSpPr>
          <p:cNvPr id="15" name="Shape 13"/>
          <p:cNvSpPr/>
          <p:nvPr/>
        </p:nvSpPr>
        <p:spPr>
          <a:xfrm>
            <a:off x="6172200" y="1645920"/>
            <a:ext cx="457200" cy="457200"/>
          </a:xfrm>
          <a:prstGeom prst="ellipse">
            <a:avLst/>
          </a:prstGeom>
          <a:solidFill>
            <a:srgbClr val="E36F1E"/>
          </a:solidFill>
          <a:ln/>
        </p:spPr>
        <p:txBody>
          <a:bodyPr/>
          <a:lstStyle/>
          <a:p>
            <a:endParaRPr lang="de-DE"/>
          </a:p>
        </p:txBody>
      </p:sp>
      <p:sp>
        <p:nvSpPr>
          <p:cNvPr id="16" name="Text 14"/>
          <p:cNvSpPr/>
          <p:nvPr/>
        </p:nvSpPr>
        <p:spPr>
          <a:xfrm>
            <a:off x="6172200" y="164592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3</a:t>
            </a:r>
            <a:endParaRPr lang="en-US" sz="1800" dirty="0"/>
          </a:p>
        </p:txBody>
      </p:sp>
      <p:sp>
        <p:nvSpPr>
          <p:cNvPr id="17" name="Text 15"/>
          <p:cNvSpPr/>
          <p:nvPr/>
        </p:nvSpPr>
        <p:spPr>
          <a:xfrm>
            <a:off x="6720840" y="1645920"/>
            <a:ext cx="1965960" cy="32004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Schlanke Preferences</a:t>
            </a:r>
            <a:endParaRPr lang="en-US" sz="1300" dirty="0"/>
          </a:p>
        </p:txBody>
      </p:sp>
      <p:sp>
        <p:nvSpPr>
          <p:cNvPr id="18" name="Text 16"/>
          <p:cNvSpPr/>
          <p:nvPr/>
        </p:nvSpPr>
        <p:spPr>
          <a:xfrm>
            <a:off x="6720840" y="1965960"/>
            <a:ext cx="1965960" cy="5029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Unter 500 Wörter, nur Universelles</a:t>
            </a:r>
            <a:endParaRPr lang="en-US" sz="1000" dirty="0"/>
          </a:p>
        </p:txBody>
      </p:sp>
      <p:sp>
        <p:nvSpPr>
          <p:cNvPr id="19" name="Shape 17"/>
          <p:cNvSpPr/>
          <p:nvPr/>
        </p:nvSpPr>
        <p:spPr>
          <a:xfrm>
            <a:off x="457200" y="2606040"/>
            <a:ext cx="2743200" cy="1051560"/>
          </a:xfrm>
          <a:prstGeom prst="rect">
            <a:avLst/>
          </a:prstGeom>
          <a:solidFill>
            <a:srgbClr val="F5F0E8"/>
          </a:solidFill>
          <a:ln w="12700">
            <a:solidFill>
              <a:srgbClr val="F5F0E8"/>
            </a:solidFill>
            <a:prstDash val="solid"/>
          </a:ln>
        </p:spPr>
        <p:txBody>
          <a:bodyPr/>
          <a:lstStyle/>
          <a:p>
            <a:endParaRPr lang="de-DE"/>
          </a:p>
        </p:txBody>
      </p:sp>
      <p:sp>
        <p:nvSpPr>
          <p:cNvPr id="20" name="Shape 18"/>
          <p:cNvSpPr/>
          <p:nvPr/>
        </p:nvSpPr>
        <p:spPr>
          <a:xfrm>
            <a:off x="594360" y="2743200"/>
            <a:ext cx="457200" cy="457200"/>
          </a:xfrm>
          <a:prstGeom prst="ellipse">
            <a:avLst/>
          </a:prstGeom>
          <a:solidFill>
            <a:srgbClr val="E36F1E"/>
          </a:solidFill>
          <a:ln/>
        </p:spPr>
        <p:txBody>
          <a:bodyPr/>
          <a:lstStyle/>
          <a:p>
            <a:endParaRPr lang="de-DE"/>
          </a:p>
        </p:txBody>
      </p:sp>
      <p:sp>
        <p:nvSpPr>
          <p:cNvPr id="21" name="Text 19"/>
          <p:cNvSpPr/>
          <p:nvPr/>
        </p:nvSpPr>
        <p:spPr>
          <a:xfrm>
            <a:off x="59436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4</a:t>
            </a:r>
            <a:endParaRPr lang="en-US" sz="1800" dirty="0"/>
          </a:p>
        </p:txBody>
      </p:sp>
      <p:sp>
        <p:nvSpPr>
          <p:cNvPr id="22" name="Text 20"/>
          <p:cNvSpPr/>
          <p:nvPr/>
        </p:nvSpPr>
        <p:spPr>
          <a:xfrm>
            <a:off x="1143000" y="2743200"/>
            <a:ext cx="1965960" cy="32004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Memory bewusst</a:t>
            </a:r>
            <a:endParaRPr lang="en-US" sz="1300" dirty="0"/>
          </a:p>
        </p:txBody>
      </p:sp>
      <p:sp>
        <p:nvSpPr>
          <p:cNvPr id="23" name="Text 21"/>
          <p:cNvSpPr/>
          <p:nvPr/>
        </p:nvSpPr>
        <p:spPr>
          <a:xfrm>
            <a:off x="1143000" y="3063240"/>
            <a:ext cx="1965960" cy="5029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Ein- oder ausschalten je nach Arbeit</a:t>
            </a:r>
            <a:endParaRPr lang="en-US" sz="1000" dirty="0"/>
          </a:p>
        </p:txBody>
      </p:sp>
      <p:sp>
        <p:nvSpPr>
          <p:cNvPr id="24" name="Shape 22"/>
          <p:cNvSpPr/>
          <p:nvPr/>
        </p:nvSpPr>
        <p:spPr>
          <a:xfrm>
            <a:off x="3246120" y="2606040"/>
            <a:ext cx="2743200" cy="1051560"/>
          </a:xfrm>
          <a:prstGeom prst="rect">
            <a:avLst/>
          </a:prstGeom>
          <a:solidFill>
            <a:srgbClr val="F5F0E8"/>
          </a:solidFill>
          <a:ln w="12700">
            <a:solidFill>
              <a:srgbClr val="F5F0E8"/>
            </a:solidFill>
            <a:prstDash val="solid"/>
          </a:ln>
        </p:spPr>
        <p:txBody>
          <a:bodyPr/>
          <a:lstStyle/>
          <a:p>
            <a:endParaRPr lang="de-DE"/>
          </a:p>
        </p:txBody>
      </p:sp>
      <p:sp>
        <p:nvSpPr>
          <p:cNvPr id="25" name="Shape 23"/>
          <p:cNvSpPr/>
          <p:nvPr/>
        </p:nvSpPr>
        <p:spPr>
          <a:xfrm>
            <a:off x="3383280" y="2743200"/>
            <a:ext cx="457200" cy="457200"/>
          </a:xfrm>
          <a:prstGeom prst="ellipse">
            <a:avLst/>
          </a:prstGeom>
          <a:solidFill>
            <a:srgbClr val="E36F1E"/>
          </a:solidFill>
          <a:ln/>
        </p:spPr>
        <p:txBody>
          <a:bodyPr/>
          <a:lstStyle/>
          <a:p>
            <a:endParaRPr lang="de-DE"/>
          </a:p>
        </p:txBody>
      </p:sp>
      <p:sp>
        <p:nvSpPr>
          <p:cNvPr id="26" name="Text 24"/>
          <p:cNvSpPr/>
          <p:nvPr/>
        </p:nvSpPr>
        <p:spPr>
          <a:xfrm>
            <a:off x="338328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5</a:t>
            </a:r>
            <a:endParaRPr lang="en-US" sz="1800" dirty="0"/>
          </a:p>
        </p:txBody>
      </p:sp>
      <p:sp>
        <p:nvSpPr>
          <p:cNvPr id="27" name="Text 25"/>
          <p:cNvSpPr/>
          <p:nvPr/>
        </p:nvSpPr>
        <p:spPr>
          <a:xfrm>
            <a:off x="3931920" y="2743200"/>
            <a:ext cx="1965960" cy="32004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Übergaben schreiben</a:t>
            </a:r>
            <a:endParaRPr lang="en-US" sz="1300" dirty="0"/>
          </a:p>
        </p:txBody>
      </p:sp>
      <p:sp>
        <p:nvSpPr>
          <p:cNvPr id="28" name="Text 26"/>
          <p:cNvSpPr/>
          <p:nvPr/>
        </p:nvSpPr>
        <p:spPr>
          <a:xfrm>
            <a:off x="3931920" y="3063240"/>
            <a:ext cx="1965960" cy="5029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Zusammenfassung als Brücke</a:t>
            </a:r>
            <a:endParaRPr lang="en-US" sz="1000" dirty="0"/>
          </a:p>
        </p:txBody>
      </p:sp>
      <p:sp>
        <p:nvSpPr>
          <p:cNvPr id="29" name="Shape 27"/>
          <p:cNvSpPr/>
          <p:nvPr/>
        </p:nvSpPr>
        <p:spPr>
          <a:xfrm>
            <a:off x="6035040" y="2606040"/>
            <a:ext cx="2743200" cy="1051560"/>
          </a:xfrm>
          <a:prstGeom prst="rect">
            <a:avLst/>
          </a:prstGeom>
          <a:solidFill>
            <a:srgbClr val="F5F0E8"/>
          </a:solidFill>
          <a:ln w="12700">
            <a:solidFill>
              <a:srgbClr val="F5F0E8"/>
            </a:solidFill>
            <a:prstDash val="solid"/>
          </a:ln>
        </p:spPr>
        <p:txBody>
          <a:bodyPr/>
          <a:lstStyle/>
          <a:p>
            <a:endParaRPr lang="de-DE"/>
          </a:p>
        </p:txBody>
      </p:sp>
      <p:sp>
        <p:nvSpPr>
          <p:cNvPr id="30" name="Shape 28"/>
          <p:cNvSpPr/>
          <p:nvPr/>
        </p:nvSpPr>
        <p:spPr>
          <a:xfrm>
            <a:off x="6172200" y="2743200"/>
            <a:ext cx="457200" cy="457200"/>
          </a:xfrm>
          <a:prstGeom prst="ellipse">
            <a:avLst/>
          </a:prstGeom>
          <a:solidFill>
            <a:srgbClr val="E36F1E"/>
          </a:solidFill>
          <a:ln/>
        </p:spPr>
        <p:txBody>
          <a:bodyPr/>
          <a:lstStyle/>
          <a:p>
            <a:endParaRPr lang="de-DE"/>
          </a:p>
        </p:txBody>
      </p:sp>
      <p:sp>
        <p:nvSpPr>
          <p:cNvPr id="31" name="Text 29"/>
          <p:cNvSpPr/>
          <p:nvPr/>
        </p:nvSpPr>
        <p:spPr>
          <a:xfrm>
            <a:off x="6172200" y="274320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6</a:t>
            </a:r>
            <a:endParaRPr lang="en-US" sz="1800" dirty="0"/>
          </a:p>
        </p:txBody>
      </p:sp>
      <p:sp>
        <p:nvSpPr>
          <p:cNvPr id="32" name="Text 30"/>
          <p:cNvSpPr/>
          <p:nvPr/>
        </p:nvSpPr>
        <p:spPr>
          <a:xfrm>
            <a:off x="6720840" y="2743200"/>
            <a:ext cx="1965960" cy="32004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Tools steuern</a:t>
            </a:r>
            <a:endParaRPr lang="en-US" sz="1300" dirty="0"/>
          </a:p>
        </p:txBody>
      </p:sp>
      <p:sp>
        <p:nvSpPr>
          <p:cNvPr id="33" name="Text 31"/>
          <p:cNvSpPr/>
          <p:nvPr/>
        </p:nvSpPr>
        <p:spPr>
          <a:xfrm>
            <a:off x="6720840" y="3063240"/>
            <a:ext cx="1965960" cy="5029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Nur aktiv lassen, was nötig ist</a:t>
            </a:r>
            <a:endParaRPr lang="en-US" sz="1000" dirty="0"/>
          </a:p>
        </p:txBody>
      </p:sp>
      <p:sp>
        <p:nvSpPr>
          <p:cNvPr id="34" name="Shape 32"/>
          <p:cNvSpPr/>
          <p:nvPr/>
        </p:nvSpPr>
        <p:spPr>
          <a:xfrm>
            <a:off x="457200" y="3703320"/>
            <a:ext cx="2743200" cy="1051560"/>
          </a:xfrm>
          <a:prstGeom prst="rect">
            <a:avLst/>
          </a:prstGeom>
          <a:solidFill>
            <a:srgbClr val="F5F0E8"/>
          </a:solidFill>
          <a:ln w="12700">
            <a:solidFill>
              <a:srgbClr val="F5F0E8"/>
            </a:solidFill>
            <a:prstDash val="solid"/>
          </a:ln>
        </p:spPr>
        <p:txBody>
          <a:bodyPr/>
          <a:lstStyle/>
          <a:p>
            <a:endParaRPr lang="de-DE"/>
          </a:p>
        </p:txBody>
      </p:sp>
      <p:sp>
        <p:nvSpPr>
          <p:cNvPr id="35" name="Shape 33"/>
          <p:cNvSpPr/>
          <p:nvPr/>
        </p:nvSpPr>
        <p:spPr>
          <a:xfrm>
            <a:off x="594360" y="3840480"/>
            <a:ext cx="457200" cy="457200"/>
          </a:xfrm>
          <a:prstGeom prst="ellipse">
            <a:avLst/>
          </a:prstGeom>
          <a:solidFill>
            <a:srgbClr val="E36F1E"/>
          </a:solidFill>
          <a:ln/>
        </p:spPr>
        <p:txBody>
          <a:bodyPr/>
          <a:lstStyle/>
          <a:p>
            <a:endParaRPr lang="de-DE"/>
          </a:p>
        </p:txBody>
      </p:sp>
      <p:sp>
        <p:nvSpPr>
          <p:cNvPr id="36" name="Text 34"/>
          <p:cNvSpPr/>
          <p:nvPr/>
        </p:nvSpPr>
        <p:spPr>
          <a:xfrm>
            <a:off x="594360" y="384048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7</a:t>
            </a:r>
            <a:endParaRPr lang="en-US" sz="1800" dirty="0"/>
          </a:p>
        </p:txBody>
      </p:sp>
      <p:sp>
        <p:nvSpPr>
          <p:cNvPr id="37" name="Text 35"/>
          <p:cNvSpPr/>
          <p:nvPr/>
        </p:nvSpPr>
        <p:spPr>
          <a:xfrm>
            <a:off x="1143000" y="3840480"/>
            <a:ext cx="1965960" cy="32004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Modell wählen</a:t>
            </a:r>
            <a:endParaRPr lang="en-US" sz="1300" dirty="0"/>
          </a:p>
        </p:txBody>
      </p:sp>
      <p:sp>
        <p:nvSpPr>
          <p:cNvPr id="38" name="Text 36"/>
          <p:cNvSpPr/>
          <p:nvPr/>
        </p:nvSpPr>
        <p:spPr>
          <a:xfrm>
            <a:off x="1143000" y="4160520"/>
            <a:ext cx="1965960" cy="5029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Sonnet als Standard, Opus selektiv</a:t>
            </a:r>
            <a:endParaRPr lang="en-US" sz="1000" dirty="0"/>
          </a:p>
        </p:txBody>
      </p:sp>
      <p:sp>
        <p:nvSpPr>
          <p:cNvPr id="39" name="Shape 37"/>
          <p:cNvSpPr/>
          <p:nvPr/>
        </p:nvSpPr>
        <p:spPr>
          <a:xfrm>
            <a:off x="3246120" y="3703320"/>
            <a:ext cx="2743200" cy="1051560"/>
          </a:xfrm>
          <a:prstGeom prst="rect">
            <a:avLst/>
          </a:prstGeom>
          <a:solidFill>
            <a:srgbClr val="F5F0E8"/>
          </a:solidFill>
          <a:ln w="12700">
            <a:solidFill>
              <a:srgbClr val="F5F0E8"/>
            </a:solidFill>
            <a:prstDash val="solid"/>
          </a:ln>
        </p:spPr>
        <p:txBody>
          <a:bodyPr/>
          <a:lstStyle/>
          <a:p>
            <a:endParaRPr lang="de-DE"/>
          </a:p>
        </p:txBody>
      </p:sp>
      <p:sp>
        <p:nvSpPr>
          <p:cNvPr id="40" name="Shape 38"/>
          <p:cNvSpPr/>
          <p:nvPr/>
        </p:nvSpPr>
        <p:spPr>
          <a:xfrm>
            <a:off x="3383280" y="3840480"/>
            <a:ext cx="457200" cy="457200"/>
          </a:xfrm>
          <a:prstGeom prst="ellipse">
            <a:avLst/>
          </a:prstGeom>
          <a:solidFill>
            <a:srgbClr val="E36F1E"/>
          </a:solidFill>
          <a:ln/>
        </p:spPr>
        <p:txBody>
          <a:bodyPr/>
          <a:lstStyle/>
          <a:p>
            <a:endParaRPr lang="de-DE"/>
          </a:p>
        </p:txBody>
      </p:sp>
      <p:sp>
        <p:nvSpPr>
          <p:cNvPr id="41" name="Text 39"/>
          <p:cNvSpPr/>
          <p:nvPr/>
        </p:nvSpPr>
        <p:spPr>
          <a:xfrm>
            <a:off x="3383280" y="384048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8</a:t>
            </a:r>
            <a:endParaRPr lang="en-US" sz="1800" dirty="0"/>
          </a:p>
        </p:txBody>
      </p:sp>
      <p:sp>
        <p:nvSpPr>
          <p:cNvPr id="42" name="Text 40"/>
          <p:cNvSpPr/>
          <p:nvPr/>
        </p:nvSpPr>
        <p:spPr>
          <a:xfrm>
            <a:off x="3931920" y="3840480"/>
            <a:ext cx="1965960" cy="32004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Interviewen lassen</a:t>
            </a:r>
            <a:endParaRPr lang="en-US" sz="1300" dirty="0"/>
          </a:p>
        </p:txBody>
      </p:sp>
      <p:sp>
        <p:nvSpPr>
          <p:cNvPr id="43" name="Text 41"/>
          <p:cNvSpPr/>
          <p:nvPr/>
        </p:nvSpPr>
        <p:spPr>
          <a:xfrm>
            <a:off x="3931920" y="4160520"/>
            <a:ext cx="1965960" cy="5029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Erst fragen, dann liefern</a:t>
            </a:r>
            <a:endParaRPr lang="en-US" sz="1000" dirty="0"/>
          </a:p>
        </p:txBody>
      </p:sp>
      <p:sp>
        <p:nvSpPr>
          <p:cNvPr id="44" name="Shape 42"/>
          <p:cNvSpPr/>
          <p:nvPr/>
        </p:nvSpPr>
        <p:spPr>
          <a:xfrm>
            <a:off x="6035040" y="3703320"/>
            <a:ext cx="2743200" cy="1051560"/>
          </a:xfrm>
          <a:prstGeom prst="rect">
            <a:avLst/>
          </a:prstGeom>
          <a:solidFill>
            <a:srgbClr val="F5F0E8"/>
          </a:solidFill>
          <a:ln w="12700">
            <a:solidFill>
              <a:srgbClr val="F5F0E8"/>
            </a:solidFill>
            <a:prstDash val="solid"/>
          </a:ln>
        </p:spPr>
        <p:txBody>
          <a:bodyPr/>
          <a:lstStyle/>
          <a:p>
            <a:endParaRPr lang="de-DE"/>
          </a:p>
        </p:txBody>
      </p:sp>
      <p:sp>
        <p:nvSpPr>
          <p:cNvPr id="45" name="Shape 43"/>
          <p:cNvSpPr/>
          <p:nvPr/>
        </p:nvSpPr>
        <p:spPr>
          <a:xfrm>
            <a:off x="6172200" y="3840480"/>
            <a:ext cx="457200" cy="457200"/>
          </a:xfrm>
          <a:prstGeom prst="ellipse">
            <a:avLst/>
          </a:prstGeom>
          <a:solidFill>
            <a:srgbClr val="E36F1E"/>
          </a:solidFill>
          <a:ln/>
        </p:spPr>
        <p:txBody>
          <a:bodyPr/>
          <a:lstStyle/>
          <a:p>
            <a:endParaRPr lang="de-DE"/>
          </a:p>
        </p:txBody>
      </p:sp>
      <p:sp>
        <p:nvSpPr>
          <p:cNvPr id="46" name="Text 44"/>
          <p:cNvSpPr/>
          <p:nvPr/>
        </p:nvSpPr>
        <p:spPr>
          <a:xfrm>
            <a:off x="6172200" y="3840480"/>
            <a:ext cx="457200" cy="457200"/>
          </a:xfrm>
          <a:prstGeom prst="rect">
            <a:avLst/>
          </a:prstGeom>
          <a:noFill/>
          <a:ln/>
        </p:spPr>
        <p:txBody>
          <a:bodyPr wrap="square" lIns="0" tIns="0" rIns="0" bIns="0" rtlCol="0" anchor="ctr"/>
          <a:lstStyle/>
          <a:p>
            <a:pPr marL="0" indent="0" algn="ctr">
              <a:buNone/>
            </a:pPr>
            <a:r>
              <a:rPr lang="en-US" sz="1800" b="1" dirty="0">
                <a:solidFill>
                  <a:srgbClr val="FFFFFF"/>
                </a:solidFill>
                <a:latin typeface="Georgia" pitchFamily="34" charset="0"/>
                <a:ea typeface="Georgia" pitchFamily="34" charset="-122"/>
                <a:cs typeface="Georgia" pitchFamily="34" charset="-120"/>
              </a:rPr>
              <a:t>9</a:t>
            </a:r>
            <a:endParaRPr lang="en-US" sz="1800" dirty="0"/>
          </a:p>
        </p:txBody>
      </p:sp>
      <p:sp>
        <p:nvSpPr>
          <p:cNvPr id="47" name="Text 45"/>
          <p:cNvSpPr/>
          <p:nvPr/>
        </p:nvSpPr>
        <p:spPr>
          <a:xfrm>
            <a:off x="6720840" y="3840480"/>
            <a:ext cx="1965960" cy="32004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Edit bewusst</a:t>
            </a:r>
            <a:endParaRPr lang="en-US" sz="1300" dirty="0"/>
          </a:p>
        </p:txBody>
      </p:sp>
      <p:sp>
        <p:nvSpPr>
          <p:cNvPr id="48" name="Text 46"/>
          <p:cNvSpPr/>
          <p:nvPr/>
        </p:nvSpPr>
        <p:spPr>
          <a:xfrm>
            <a:off x="6720840" y="4160520"/>
            <a:ext cx="1965960" cy="502920"/>
          </a:xfrm>
          <a:prstGeom prst="rect">
            <a:avLst/>
          </a:prstGeom>
          <a:noFill/>
          <a:ln/>
        </p:spPr>
        <p:txBody>
          <a:bodyPr wrap="square" lIns="0" tIns="0" rIns="0" bIns="0" rtlCol="0" anchor="ctr"/>
          <a:lstStyle/>
          <a:p>
            <a:pPr marL="0" indent="0">
              <a:buNone/>
            </a:pPr>
            <a:r>
              <a:rPr lang="en-US" sz="1000" dirty="0">
                <a:solidFill>
                  <a:srgbClr val="1A2B30"/>
                </a:solidFill>
                <a:latin typeface="Calibri" pitchFamily="34" charset="0"/>
                <a:ea typeface="Calibri" pitchFamily="34" charset="-122"/>
                <a:cs typeface="Calibri" pitchFamily="34" charset="-120"/>
              </a:rPr>
              <a:t>Verzweigen, nicht korrigieren</a:t>
            </a:r>
            <a:endParaRPr lang="en-US" sz="1000" dirty="0"/>
          </a:p>
        </p:txBody>
      </p:sp>
      <p:sp>
        <p:nvSpPr>
          <p:cNvPr id="49" name="Text 47"/>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50" name="Text 48"/>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20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Wie sich Arbeit verändert</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Was bleibt — was sich grundlegend wandelt</a:t>
            </a:r>
            <a:endParaRPr lang="en-US" sz="1400" dirty="0"/>
          </a:p>
        </p:txBody>
      </p:sp>
      <p:sp>
        <p:nvSpPr>
          <p:cNvPr id="4" name="Shape 2"/>
          <p:cNvSpPr/>
          <p:nvPr/>
        </p:nvSpPr>
        <p:spPr>
          <a:xfrm>
            <a:off x="457200" y="1554480"/>
            <a:ext cx="4023360" cy="3108960"/>
          </a:xfrm>
          <a:prstGeom prst="rect">
            <a:avLst/>
          </a:prstGeom>
          <a:solidFill>
            <a:srgbClr val="F5F0E8"/>
          </a:solidFill>
          <a:ln w="12700">
            <a:solidFill>
              <a:srgbClr val="F5F0E8"/>
            </a:solidFill>
            <a:prstDash val="solid"/>
          </a:ln>
        </p:spPr>
        <p:txBody>
          <a:bodyPr/>
          <a:lstStyle/>
          <a:p>
            <a:endParaRPr lang="de-DE"/>
          </a:p>
        </p:txBody>
      </p:sp>
      <p:sp>
        <p:nvSpPr>
          <p:cNvPr id="5" name="Text 3"/>
          <p:cNvSpPr/>
          <p:nvPr/>
        </p:nvSpPr>
        <p:spPr>
          <a:xfrm>
            <a:off x="640080" y="1691640"/>
            <a:ext cx="3657600" cy="274320"/>
          </a:xfrm>
          <a:prstGeom prst="rect">
            <a:avLst/>
          </a:prstGeom>
          <a:noFill/>
          <a:ln/>
        </p:spPr>
        <p:txBody>
          <a:bodyPr wrap="square" lIns="0" tIns="0" rIns="0" bIns="0" rtlCol="0" anchor="ctr"/>
          <a:lstStyle/>
          <a:p>
            <a:pPr marL="0" indent="0">
              <a:buNone/>
            </a:pPr>
            <a:r>
              <a:rPr lang="en-US" sz="1100" b="1" kern="0" spc="400" dirty="0">
                <a:solidFill>
                  <a:srgbClr val="C75D2C"/>
                </a:solidFill>
                <a:latin typeface="Calibri" pitchFamily="34" charset="0"/>
                <a:ea typeface="Calibri" pitchFamily="34" charset="-122"/>
                <a:cs typeface="Calibri" pitchFamily="34" charset="-120"/>
              </a:rPr>
              <a:t>VORHER</a:t>
            </a:r>
            <a:endParaRPr lang="en-US" sz="1100" dirty="0"/>
          </a:p>
        </p:txBody>
      </p:sp>
      <p:sp>
        <p:nvSpPr>
          <p:cNvPr id="6" name="Text 4"/>
          <p:cNvSpPr/>
          <p:nvPr/>
        </p:nvSpPr>
        <p:spPr>
          <a:xfrm>
            <a:off x="640080" y="1965960"/>
            <a:ext cx="3657600" cy="365760"/>
          </a:xfrm>
          <a:prstGeom prst="rect">
            <a:avLst/>
          </a:prstGeom>
          <a:noFill/>
          <a:ln/>
        </p:spPr>
        <p:txBody>
          <a:bodyPr wrap="square" lIns="0" tIns="0" rIns="0" bIns="0" rtlCol="0" anchor="ctr"/>
          <a:lstStyle/>
          <a:p>
            <a:pPr marL="0" indent="0">
              <a:buNone/>
            </a:pPr>
            <a:r>
              <a:rPr lang="en-US" sz="1400" b="1" dirty="0">
                <a:solidFill>
                  <a:srgbClr val="1A2B30"/>
                </a:solidFill>
                <a:latin typeface="Calibri" pitchFamily="34" charset="0"/>
                <a:ea typeface="Calibri" pitchFamily="34" charset="-122"/>
                <a:cs typeface="Calibri" pitchFamily="34" charset="-120"/>
              </a:rPr>
              <a:t>Ein Mega-Chat pro Vorhaben</a:t>
            </a:r>
            <a:endParaRPr lang="en-US" sz="1400" dirty="0"/>
          </a:p>
        </p:txBody>
      </p:sp>
      <p:sp>
        <p:nvSpPr>
          <p:cNvPr id="7" name="Shape 5"/>
          <p:cNvSpPr/>
          <p:nvPr/>
        </p:nvSpPr>
        <p:spPr>
          <a:xfrm>
            <a:off x="685800" y="2468880"/>
            <a:ext cx="109728" cy="109728"/>
          </a:xfrm>
          <a:prstGeom prst="ellipse">
            <a:avLst/>
          </a:prstGeom>
          <a:solidFill>
            <a:srgbClr val="C75D2C"/>
          </a:solidFill>
          <a:ln/>
        </p:spPr>
        <p:txBody>
          <a:bodyPr/>
          <a:lstStyle/>
          <a:p>
            <a:endParaRPr lang="de-DE"/>
          </a:p>
        </p:txBody>
      </p:sp>
      <p:sp>
        <p:nvSpPr>
          <p:cNvPr id="8" name="Text 6"/>
          <p:cNvSpPr/>
          <p:nvPr/>
        </p:nvSpPr>
        <p:spPr>
          <a:xfrm>
            <a:off x="868680" y="2423160"/>
            <a:ext cx="3520440" cy="365760"/>
          </a:xfrm>
          <a:prstGeom prst="rect">
            <a:avLst/>
          </a:prstGeom>
          <a:noFill/>
          <a:ln/>
        </p:spPr>
        <p:txBody>
          <a:bodyPr wrap="square" lIns="0" tIns="0" rIns="0" bIns="0" rtlCol="0" anchor="ctr"/>
          <a:lstStyle/>
          <a:p>
            <a:pPr marL="0" indent="0">
              <a:buNone/>
            </a:pPr>
            <a:r>
              <a:rPr lang="en-US" sz="1100" dirty="0">
                <a:solidFill>
                  <a:srgbClr val="1A2B30"/>
                </a:solidFill>
                <a:latin typeface="Calibri" pitchFamily="34" charset="0"/>
                <a:ea typeface="Calibri" pitchFamily="34" charset="-122"/>
                <a:cs typeface="Calibri" pitchFamily="34" charset="-120"/>
              </a:rPr>
              <a:t>Alles in einem Chatverlauf gesammelt</a:t>
            </a:r>
            <a:endParaRPr lang="en-US" sz="1100" dirty="0"/>
          </a:p>
        </p:txBody>
      </p:sp>
      <p:sp>
        <p:nvSpPr>
          <p:cNvPr id="9" name="Shape 7"/>
          <p:cNvSpPr/>
          <p:nvPr/>
        </p:nvSpPr>
        <p:spPr>
          <a:xfrm>
            <a:off x="685800" y="2880360"/>
            <a:ext cx="109728" cy="109728"/>
          </a:xfrm>
          <a:prstGeom prst="ellipse">
            <a:avLst/>
          </a:prstGeom>
          <a:solidFill>
            <a:srgbClr val="C75D2C"/>
          </a:solidFill>
          <a:ln/>
        </p:spPr>
        <p:txBody>
          <a:bodyPr/>
          <a:lstStyle/>
          <a:p>
            <a:endParaRPr lang="de-DE"/>
          </a:p>
        </p:txBody>
      </p:sp>
      <p:sp>
        <p:nvSpPr>
          <p:cNvPr id="10" name="Text 8"/>
          <p:cNvSpPr/>
          <p:nvPr/>
        </p:nvSpPr>
        <p:spPr>
          <a:xfrm>
            <a:off x="868680" y="2834640"/>
            <a:ext cx="3520440" cy="365760"/>
          </a:xfrm>
          <a:prstGeom prst="rect">
            <a:avLst/>
          </a:prstGeom>
          <a:noFill/>
          <a:ln/>
        </p:spPr>
        <p:txBody>
          <a:bodyPr wrap="square" lIns="0" tIns="0" rIns="0" bIns="0" rtlCol="0" anchor="ctr"/>
          <a:lstStyle/>
          <a:p>
            <a:pPr marL="0" indent="0">
              <a:buNone/>
            </a:pPr>
            <a:r>
              <a:rPr lang="en-US" sz="1100" dirty="0">
                <a:solidFill>
                  <a:srgbClr val="1A2B30"/>
                </a:solidFill>
                <a:latin typeface="Calibri" pitchFamily="34" charset="0"/>
                <a:ea typeface="Calibri" pitchFamily="34" charset="-122"/>
                <a:cs typeface="Calibri" pitchFamily="34" charset="-120"/>
              </a:rPr>
              <a:t>Wissen lebt im Verlauf — geht beim Themenwechsel verloren</a:t>
            </a:r>
            <a:endParaRPr lang="en-US" sz="1100" dirty="0"/>
          </a:p>
        </p:txBody>
      </p:sp>
      <p:sp>
        <p:nvSpPr>
          <p:cNvPr id="11" name="Shape 9"/>
          <p:cNvSpPr/>
          <p:nvPr/>
        </p:nvSpPr>
        <p:spPr>
          <a:xfrm>
            <a:off x="685800" y="3291840"/>
            <a:ext cx="109728" cy="109728"/>
          </a:xfrm>
          <a:prstGeom prst="ellipse">
            <a:avLst/>
          </a:prstGeom>
          <a:solidFill>
            <a:srgbClr val="C75D2C"/>
          </a:solidFill>
          <a:ln/>
        </p:spPr>
        <p:txBody>
          <a:bodyPr/>
          <a:lstStyle/>
          <a:p>
            <a:endParaRPr lang="de-DE"/>
          </a:p>
        </p:txBody>
      </p:sp>
      <p:sp>
        <p:nvSpPr>
          <p:cNvPr id="12" name="Text 10"/>
          <p:cNvSpPr/>
          <p:nvPr/>
        </p:nvSpPr>
        <p:spPr>
          <a:xfrm>
            <a:off x="868680" y="3246120"/>
            <a:ext cx="3520440" cy="365760"/>
          </a:xfrm>
          <a:prstGeom prst="rect">
            <a:avLst/>
          </a:prstGeom>
          <a:noFill/>
          <a:ln/>
        </p:spPr>
        <p:txBody>
          <a:bodyPr wrap="square" lIns="0" tIns="0" rIns="0" bIns="0" rtlCol="0" anchor="ctr"/>
          <a:lstStyle/>
          <a:p>
            <a:pPr marL="0" indent="0">
              <a:buNone/>
            </a:pPr>
            <a:r>
              <a:rPr lang="en-US" sz="1100" dirty="0">
                <a:solidFill>
                  <a:srgbClr val="1A2B30"/>
                </a:solidFill>
                <a:latin typeface="Calibri" pitchFamily="34" charset="0"/>
                <a:ea typeface="Calibri" pitchFamily="34" charset="-122"/>
                <a:cs typeface="Calibri" pitchFamily="34" charset="-120"/>
              </a:rPr>
              <a:t>Token-Verbrauch wächst mit jeder Runde</a:t>
            </a:r>
            <a:endParaRPr lang="en-US" sz="1100" dirty="0"/>
          </a:p>
        </p:txBody>
      </p:sp>
      <p:sp>
        <p:nvSpPr>
          <p:cNvPr id="13" name="Shape 11"/>
          <p:cNvSpPr/>
          <p:nvPr/>
        </p:nvSpPr>
        <p:spPr>
          <a:xfrm>
            <a:off x="685800" y="3703320"/>
            <a:ext cx="109728" cy="109728"/>
          </a:xfrm>
          <a:prstGeom prst="ellipse">
            <a:avLst/>
          </a:prstGeom>
          <a:solidFill>
            <a:srgbClr val="C75D2C"/>
          </a:solidFill>
          <a:ln/>
        </p:spPr>
        <p:txBody>
          <a:bodyPr/>
          <a:lstStyle/>
          <a:p>
            <a:endParaRPr lang="de-DE"/>
          </a:p>
        </p:txBody>
      </p:sp>
      <p:sp>
        <p:nvSpPr>
          <p:cNvPr id="14" name="Text 12"/>
          <p:cNvSpPr/>
          <p:nvPr/>
        </p:nvSpPr>
        <p:spPr>
          <a:xfrm>
            <a:off x="868680" y="3657600"/>
            <a:ext cx="3520440" cy="365760"/>
          </a:xfrm>
          <a:prstGeom prst="rect">
            <a:avLst/>
          </a:prstGeom>
          <a:noFill/>
          <a:ln/>
        </p:spPr>
        <p:txBody>
          <a:bodyPr wrap="square" lIns="0" tIns="0" rIns="0" bIns="0" rtlCol="0" anchor="ctr"/>
          <a:lstStyle/>
          <a:p>
            <a:pPr marL="0" indent="0">
              <a:buNone/>
            </a:pPr>
            <a:r>
              <a:rPr lang="en-US" sz="1100" dirty="0">
                <a:solidFill>
                  <a:srgbClr val="1A2B30"/>
                </a:solidFill>
                <a:latin typeface="Calibri" pitchFamily="34" charset="0"/>
                <a:ea typeface="Calibri" pitchFamily="34" charset="-122"/>
                <a:cs typeface="Calibri" pitchFamily="34" charset="-120"/>
              </a:rPr>
              <a:t>Qualität sinkt, je länger der Chat wird</a:t>
            </a:r>
            <a:endParaRPr lang="en-US" sz="1100" dirty="0"/>
          </a:p>
        </p:txBody>
      </p:sp>
      <p:sp>
        <p:nvSpPr>
          <p:cNvPr id="15" name="Shape 13"/>
          <p:cNvSpPr/>
          <p:nvPr/>
        </p:nvSpPr>
        <p:spPr>
          <a:xfrm>
            <a:off x="685800" y="4114800"/>
            <a:ext cx="109728" cy="109728"/>
          </a:xfrm>
          <a:prstGeom prst="ellipse">
            <a:avLst/>
          </a:prstGeom>
          <a:solidFill>
            <a:srgbClr val="C75D2C"/>
          </a:solidFill>
          <a:ln/>
        </p:spPr>
        <p:txBody>
          <a:bodyPr/>
          <a:lstStyle/>
          <a:p>
            <a:endParaRPr lang="de-DE"/>
          </a:p>
        </p:txBody>
      </p:sp>
      <p:sp>
        <p:nvSpPr>
          <p:cNvPr id="16" name="Text 14"/>
          <p:cNvSpPr/>
          <p:nvPr/>
        </p:nvSpPr>
        <p:spPr>
          <a:xfrm>
            <a:off x="868680" y="4069080"/>
            <a:ext cx="3520440" cy="365760"/>
          </a:xfrm>
          <a:prstGeom prst="rect">
            <a:avLst/>
          </a:prstGeom>
          <a:noFill/>
          <a:ln/>
        </p:spPr>
        <p:txBody>
          <a:bodyPr wrap="square" lIns="0" tIns="0" rIns="0" bIns="0" rtlCol="0" anchor="ctr"/>
          <a:lstStyle/>
          <a:p>
            <a:pPr marL="0" indent="0">
              <a:buNone/>
            </a:pPr>
            <a:r>
              <a:rPr lang="en-US" sz="1100" dirty="0">
                <a:solidFill>
                  <a:srgbClr val="1A2B30"/>
                </a:solidFill>
                <a:latin typeface="Calibri" pitchFamily="34" charset="0"/>
                <a:ea typeface="Calibri" pitchFamily="34" charset="-122"/>
                <a:cs typeface="Calibri" pitchFamily="34" charset="-120"/>
              </a:rPr>
              <a:t>Edit-Funktion riskant, weil Kontext schwer überschaubar</a:t>
            </a:r>
            <a:endParaRPr lang="en-US" sz="1100" dirty="0"/>
          </a:p>
        </p:txBody>
      </p:sp>
      <p:sp>
        <p:nvSpPr>
          <p:cNvPr id="17" name="Shape 15"/>
          <p:cNvSpPr/>
          <p:nvPr/>
        </p:nvSpPr>
        <p:spPr>
          <a:xfrm>
            <a:off x="4663440" y="1554480"/>
            <a:ext cx="4023360" cy="3108960"/>
          </a:xfrm>
          <a:prstGeom prst="rect">
            <a:avLst/>
          </a:prstGeom>
          <a:solidFill>
            <a:srgbClr val="0A3540"/>
          </a:solidFill>
          <a:ln/>
        </p:spPr>
        <p:txBody>
          <a:bodyPr/>
          <a:lstStyle/>
          <a:p>
            <a:endParaRPr lang="de-DE"/>
          </a:p>
        </p:txBody>
      </p:sp>
      <p:sp>
        <p:nvSpPr>
          <p:cNvPr id="18" name="Text 16"/>
          <p:cNvSpPr/>
          <p:nvPr/>
        </p:nvSpPr>
        <p:spPr>
          <a:xfrm>
            <a:off x="4846320" y="1691640"/>
            <a:ext cx="3657600" cy="274320"/>
          </a:xfrm>
          <a:prstGeom prst="rect">
            <a:avLst/>
          </a:prstGeom>
          <a:noFill/>
          <a:ln/>
        </p:spPr>
        <p:txBody>
          <a:bodyPr wrap="square" lIns="0" tIns="0" rIns="0" bIns="0" rtlCol="0" anchor="ctr"/>
          <a:lstStyle/>
          <a:p>
            <a:pPr marL="0" indent="0">
              <a:buNone/>
            </a:pPr>
            <a:r>
              <a:rPr lang="en-US" sz="1100" b="1" kern="0" spc="400" dirty="0">
                <a:solidFill>
                  <a:srgbClr val="F4A261"/>
                </a:solidFill>
                <a:latin typeface="Calibri" pitchFamily="34" charset="0"/>
                <a:ea typeface="Calibri" pitchFamily="34" charset="-122"/>
                <a:cs typeface="Calibri" pitchFamily="34" charset="-120"/>
              </a:rPr>
              <a:t>NACHHER</a:t>
            </a:r>
            <a:endParaRPr lang="en-US" sz="1100" dirty="0"/>
          </a:p>
        </p:txBody>
      </p:sp>
      <p:sp>
        <p:nvSpPr>
          <p:cNvPr id="19" name="Text 17"/>
          <p:cNvSpPr/>
          <p:nvPr/>
        </p:nvSpPr>
        <p:spPr>
          <a:xfrm>
            <a:off x="4846320" y="1965960"/>
            <a:ext cx="3657600" cy="365760"/>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Architektur aus Projekt + Chats</a:t>
            </a:r>
            <a:endParaRPr lang="en-US" sz="1400" dirty="0"/>
          </a:p>
        </p:txBody>
      </p:sp>
      <p:sp>
        <p:nvSpPr>
          <p:cNvPr id="20" name="Shape 18"/>
          <p:cNvSpPr/>
          <p:nvPr/>
        </p:nvSpPr>
        <p:spPr>
          <a:xfrm>
            <a:off x="4892040" y="2468880"/>
            <a:ext cx="109728" cy="109728"/>
          </a:xfrm>
          <a:prstGeom prst="ellipse">
            <a:avLst/>
          </a:prstGeom>
          <a:solidFill>
            <a:srgbClr val="E36F1E"/>
          </a:solidFill>
          <a:ln/>
        </p:spPr>
        <p:txBody>
          <a:bodyPr/>
          <a:lstStyle/>
          <a:p>
            <a:endParaRPr lang="de-DE"/>
          </a:p>
        </p:txBody>
      </p:sp>
      <p:sp>
        <p:nvSpPr>
          <p:cNvPr id="21" name="Text 19"/>
          <p:cNvSpPr/>
          <p:nvPr/>
        </p:nvSpPr>
        <p:spPr>
          <a:xfrm>
            <a:off x="5074920" y="2423160"/>
            <a:ext cx="3520440" cy="365760"/>
          </a:xfrm>
          <a:prstGeom prst="rect">
            <a:avLst/>
          </a:prstGeom>
          <a:noFill/>
          <a:ln/>
        </p:spPr>
        <p:txBody>
          <a:bodyPr wrap="square" lIns="0" tIns="0" rIns="0" bIns="0" rtlCol="0" anchor="ctr"/>
          <a:lstStyle/>
          <a:p>
            <a:pPr marL="0" indent="0">
              <a:buNone/>
            </a:pPr>
            <a:r>
              <a:rPr lang="en-US" sz="1100" dirty="0">
                <a:solidFill>
                  <a:srgbClr val="FAF6F1"/>
                </a:solidFill>
                <a:latin typeface="Calibri" pitchFamily="34" charset="0"/>
                <a:ea typeface="Calibri" pitchFamily="34" charset="-122"/>
                <a:cs typeface="Calibri" pitchFamily="34" charset="-120"/>
              </a:rPr>
              <a:t>Projekt als Wissensspeicher pro Thema</a:t>
            </a:r>
            <a:endParaRPr lang="en-US" sz="1100" dirty="0"/>
          </a:p>
        </p:txBody>
      </p:sp>
      <p:sp>
        <p:nvSpPr>
          <p:cNvPr id="22" name="Shape 20"/>
          <p:cNvSpPr/>
          <p:nvPr/>
        </p:nvSpPr>
        <p:spPr>
          <a:xfrm>
            <a:off x="4892040" y="2880360"/>
            <a:ext cx="109728" cy="109728"/>
          </a:xfrm>
          <a:prstGeom prst="ellipse">
            <a:avLst/>
          </a:prstGeom>
          <a:solidFill>
            <a:srgbClr val="E36F1E"/>
          </a:solidFill>
          <a:ln/>
        </p:spPr>
        <p:txBody>
          <a:bodyPr/>
          <a:lstStyle/>
          <a:p>
            <a:endParaRPr lang="de-DE"/>
          </a:p>
        </p:txBody>
      </p:sp>
      <p:sp>
        <p:nvSpPr>
          <p:cNvPr id="23" name="Text 21"/>
          <p:cNvSpPr/>
          <p:nvPr/>
        </p:nvSpPr>
        <p:spPr>
          <a:xfrm>
            <a:off x="5074920" y="2834640"/>
            <a:ext cx="3520440" cy="365760"/>
          </a:xfrm>
          <a:prstGeom prst="rect">
            <a:avLst/>
          </a:prstGeom>
          <a:noFill/>
          <a:ln/>
        </p:spPr>
        <p:txBody>
          <a:bodyPr wrap="square" lIns="0" tIns="0" rIns="0" bIns="0" rtlCol="0" anchor="ctr"/>
          <a:lstStyle/>
          <a:p>
            <a:pPr marL="0" indent="0">
              <a:buNone/>
            </a:pPr>
            <a:r>
              <a:rPr lang="en-US" sz="1100" dirty="0">
                <a:solidFill>
                  <a:srgbClr val="FAF6F1"/>
                </a:solidFill>
                <a:latin typeface="Calibri" pitchFamily="34" charset="0"/>
                <a:ea typeface="Calibri" pitchFamily="34" charset="-122"/>
                <a:cs typeface="Calibri" pitchFamily="34" charset="-120"/>
              </a:rPr>
              <a:t>Kurze, fokussierte Chats für einzelne Aufgaben</a:t>
            </a:r>
            <a:endParaRPr lang="en-US" sz="1100" dirty="0"/>
          </a:p>
        </p:txBody>
      </p:sp>
      <p:sp>
        <p:nvSpPr>
          <p:cNvPr id="24" name="Shape 22"/>
          <p:cNvSpPr/>
          <p:nvPr/>
        </p:nvSpPr>
        <p:spPr>
          <a:xfrm>
            <a:off x="4892040" y="3291840"/>
            <a:ext cx="109728" cy="109728"/>
          </a:xfrm>
          <a:prstGeom prst="ellipse">
            <a:avLst/>
          </a:prstGeom>
          <a:solidFill>
            <a:srgbClr val="E36F1E"/>
          </a:solidFill>
          <a:ln/>
        </p:spPr>
        <p:txBody>
          <a:bodyPr/>
          <a:lstStyle/>
          <a:p>
            <a:endParaRPr lang="de-DE"/>
          </a:p>
        </p:txBody>
      </p:sp>
      <p:sp>
        <p:nvSpPr>
          <p:cNvPr id="25" name="Text 23"/>
          <p:cNvSpPr/>
          <p:nvPr/>
        </p:nvSpPr>
        <p:spPr>
          <a:xfrm>
            <a:off x="5074920" y="3246120"/>
            <a:ext cx="3520440" cy="365760"/>
          </a:xfrm>
          <a:prstGeom prst="rect">
            <a:avLst/>
          </a:prstGeom>
          <a:noFill/>
          <a:ln/>
        </p:spPr>
        <p:txBody>
          <a:bodyPr wrap="square" lIns="0" tIns="0" rIns="0" bIns="0" rtlCol="0" anchor="ctr"/>
          <a:lstStyle/>
          <a:p>
            <a:pPr marL="0" indent="0">
              <a:buNone/>
            </a:pPr>
            <a:r>
              <a:rPr lang="en-US" sz="1100" dirty="0">
                <a:solidFill>
                  <a:srgbClr val="FAF6F1"/>
                </a:solidFill>
                <a:latin typeface="Calibri" pitchFamily="34" charset="0"/>
                <a:ea typeface="Calibri" pitchFamily="34" charset="-122"/>
                <a:cs typeface="Calibri" pitchFamily="34" charset="-120"/>
              </a:rPr>
              <a:t>Übergabe-Zusammenfassungen sichern Wissen</a:t>
            </a:r>
            <a:endParaRPr lang="en-US" sz="1100" dirty="0"/>
          </a:p>
        </p:txBody>
      </p:sp>
      <p:sp>
        <p:nvSpPr>
          <p:cNvPr id="26" name="Shape 24"/>
          <p:cNvSpPr/>
          <p:nvPr/>
        </p:nvSpPr>
        <p:spPr>
          <a:xfrm>
            <a:off x="4892040" y="3703320"/>
            <a:ext cx="109728" cy="109728"/>
          </a:xfrm>
          <a:prstGeom prst="ellipse">
            <a:avLst/>
          </a:prstGeom>
          <a:solidFill>
            <a:srgbClr val="E36F1E"/>
          </a:solidFill>
          <a:ln/>
        </p:spPr>
        <p:txBody>
          <a:bodyPr/>
          <a:lstStyle/>
          <a:p>
            <a:endParaRPr lang="de-DE"/>
          </a:p>
        </p:txBody>
      </p:sp>
      <p:sp>
        <p:nvSpPr>
          <p:cNvPr id="27" name="Text 25"/>
          <p:cNvSpPr/>
          <p:nvPr/>
        </p:nvSpPr>
        <p:spPr>
          <a:xfrm>
            <a:off x="5074920" y="3657600"/>
            <a:ext cx="3520440" cy="365760"/>
          </a:xfrm>
          <a:prstGeom prst="rect">
            <a:avLst/>
          </a:prstGeom>
          <a:noFill/>
          <a:ln/>
        </p:spPr>
        <p:txBody>
          <a:bodyPr wrap="square" lIns="0" tIns="0" rIns="0" bIns="0" rtlCol="0" anchor="ctr"/>
          <a:lstStyle/>
          <a:p>
            <a:pPr marL="0" indent="0">
              <a:buNone/>
            </a:pPr>
            <a:r>
              <a:rPr lang="en-US" sz="1100" dirty="0">
                <a:solidFill>
                  <a:srgbClr val="FAF6F1"/>
                </a:solidFill>
                <a:latin typeface="Calibri" pitchFamily="34" charset="0"/>
                <a:ea typeface="Calibri" pitchFamily="34" charset="-122"/>
                <a:cs typeface="Calibri" pitchFamily="34" charset="-120"/>
              </a:rPr>
              <a:t>Konstant hohe Qualität — auch nach Wochen</a:t>
            </a:r>
            <a:endParaRPr lang="en-US" sz="1100" dirty="0"/>
          </a:p>
        </p:txBody>
      </p:sp>
      <p:sp>
        <p:nvSpPr>
          <p:cNvPr id="28" name="Shape 26"/>
          <p:cNvSpPr/>
          <p:nvPr/>
        </p:nvSpPr>
        <p:spPr>
          <a:xfrm>
            <a:off x="4892040" y="4114800"/>
            <a:ext cx="109728" cy="109728"/>
          </a:xfrm>
          <a:prstGeom prst="ellipse">
            <a:avLst/>
          </a:prstGeom>
          <a:solidFill>
            <a:srgbClr val="E36F1E"/>
          </a:solidFill>
          <a:ln/>
        </p:spPr>
        <p:txBody>
          <a:bodyPr/>
          <a:lstStyle/>
          <a:p>
            <a:endParaRPr lang="de-DE"/>
          </a:p>
        </p:txBody>
      </p:sp>
      <p:sp>
        <p:nvSpPr>
          <p:cNvPr id="29" name="Text 27"/>
          <p:cNvSpPr/>
          <p:nvPr/>
        </p:nvSpPr>
        <p:spPr>
          <a:xfrm>
            <a:off x="5074920" y="4069080"/>
            <a:ext cx="3520440" cy="365760"/>
          </a:xfrm>
          <a:prstGeom prst="rect">
            <a:avLst/>
          </a:prstGeom>
          <a:noFill/>
          <a:ln/>
        </p:spPr>
        <p:txBody>
          <a:bodyPr wrap="square" lIns="0" tIns="0" rIns="0" bIns="0" rtlCol="0" anchor="ctr"/>
          <a:lstStyle/>
          <a:p>
            <a:pPr marL="0" indent="0">
              <a:buNone/>
            </a:pPr>
            <a:r>
              <a:rPr lang="en-US" sz="1100" dirty="0">
                <a:solidFill>
                  <a:srgbClr val="FAF6F1"/>
                </a:solidFill>
                <a:latin typeface="Calibri" pitchFamily="34" charset="0"/>
                <a:ea typeface="Calibri" pitchFamily="34" charset="-122"/>
                <a:cs typeface="Calibri" pitchFamily="34" charset="-120"/>
              </a:rPr>
              <a:t>Bewusste Werkzeugwahl pro Aufgabe</a:t>
            </a:r>
            <a:endParaRPr lang="en-US" sz="1100" dirty="0"/>
          </a:p>
        </p:txBody>
      </p:sp>
      <p:sp>
        <p:nvSpPr>
          <p:cNvPr id="30" name="Text 28"/>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31" name="Text 29"/>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21</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0A3540"/>
        </a:solidFill>
        <a:effectLst/>
      </p:bgPr>
    </p:bg>
    <p:spTree>
      <p:nvGrpSpPr>
        <p:cNvPr id="1" name=""/>
        <p:cNvGrpSpPr/>
        <p:nvPr/>
      </p:nvGrpSpPr>
      <p:grpSpPr>
        <a:xfrm>
          <a:off x="0" y="0"/>
          <a:ext cx="0" cy="0"/>
          <a:chOff x="0" y="0"/>
          <a:chExt cx="0" cy="0"/>
        </a:xfrm>
      </p:grpSpPr>
      <p:sp>
        <p:nvSpPr>
          <p:cNvPr id="2" name="Shape 0"/>
          <p:cNvSpPr/>
          <p:nvPr/>
        </p:nvSpPr>
        <p:spPr>
          <a:xfrm>
            <a:off x="-1828800" y="3474720"/>
            <a:ext cx="3474720" cy="3474720"/>
          </a:xfrm>
          <a:prstGeom prst="ellipse">
            <a:avLst/>
          </a:prstGeom>
          <a:solidFill>
            <a:srgbClr val="E36F1E"/>
          </a:solidFill>
          <a:ln/>
        </p:spPr>
        <p:txBody>
          <a:bodyPr/>
          <a:lstStyle/>
          <a:p>
            <a:endParaRPr lang="de-DE"/>
          </a:p>
        </p:txBody>
      </p:sp>
      <p:sp>
        <p:nvSpPr>
          <p:cNvPr id="3" name="Shape 1"/>
          <p:cNvSpPr/>
          <p:nvPr/>
        </p:nvSpPr>
        <p:spPr>
          <a:xfrm>
            <a:off x="-914400" y="4206240"/>
            <a:ext cx="2011680" cy="2011680"/>
          </a:xfrm>
          <a:prstGeom prst="ellipse">
            <a:avLst/>
          </a:prstGeom>
          <a:solidFill>
            <a:srgbClr val="F4A261"/>
          </a:solidFill>
          <a:ln/>
        </p:spPr>
        <p:txBody>
          <a:bodyPr/>
          <a:lstStyle/>
          <a:p>
            <a:endParaRPr lang="de-DE"/>
          </a:p>
        </p:txBody>
      </p:sp>
      <p:sp>
        <p:nvSpPr>
          <p:cNvPr id="4" name="Text 2"/>
          <p:cNvSpPr/>
          <p:nvPr/>
        </p:nvSpPr>
        <p:spPr>
          <a:xfrm>
            <a:off x="457200" y="640080"/>
            <a:ext cx="8229600" cy="365760"/>
          </a:xfrm>
          <a:prstGeom prst="rect">
            <a:avLst/>
          </a:prstGeom>
          <a:noFill/>
          <a:ln/>
        </p:spPr>
        <p:txBody>
          <a:bodyPr wrap="square" lIns="0" tIns="0" rIns="0" bIns="0" rtlCol="0" anchor="ctr"/>
          <a:lstStyle/>
          <a:p>
            <a:pPr marL="0" indent="0">
              <a:buNone/>
            </a:pPr>
            <a:r>
              <a:rPr lang="en-US" sz="1300" b="1" kern="0" spc="800" dirty="0">
                <a:solidFill>
                  <a:srgbClr val="F4A261"/>
                </a:solidFill>
                <a:latin typeface="Calibri" pitchFamily="34" charset="0"/>
                <a:ea typeface="Calibri" pitchFamily="34" charset="-122"/>
                <a:cs typeface="Calibri" pitchFamily="34" charset="-120"/>
              </a:rPr>
              <a:t>DIE KERNHALTUNG</a:t>
            </a:r>
            <a:endParaRPr lang="en-US" sz="1300" dirty="0"/>
          </a:p>
        </p:txBody>
      </p:sp>
      <p:sp>
        <p:nvSpPr>
          <p:cNvPr id="5" name="Text 3"/>
          <p:cNvSpPr/>
          <p:nvPr/>
        </p:nvSpPr>
        <p:spPr>
          <a:xfrm>
            <a:off x="457200" y="1280160"/>
            <a:ext cx="8229600" cy="640080"/>
          </a:xfrm>
          <a:prstGeom prst="rect">
            <a:avLst/>
          </a:prstGeom>
          <a:noFill/>
          <a:ln/>
        </p:spPr>
        <p:txBody>
          <a:bodyPr wrap="square" lIns="0" tIns="0" rIns="0" bIns="0" rtlCol="0" anchor="ctr"/>
          <a:lstStyle/>
          <a:p>
            <a:pPr marL="0" indent="0">
              <a:buNone/>
            </a:pPr>
            <a:r>
              <a:rPr lang="en-US" sz="3200" i="1" dirty="0">
                <a:solidFill>
                  <a:srgbClr val="FAF6F1"/>
                </a:solidFill>
                <a:latin typeface="Georgia" pitchFamily="34" charset="0"/>
                <a:ea typeface="Georgia" pitchFamily="34" charset="-122"/>
                <a:cs typeface="Georgia" pitchFamily="34" charset="-120"/>
              </a:rPr>
              <a:t>Token sparen ist</a:t>
            </a:r>
            <a:endParaRPr lang="en-US" sz="3200" dirty="0"/>
          </a:p>
        </p:txBody>
      </p:sp>
      <p:sp>
        <p:nvSpPr>
          <p:cNvPr id="6" name="Text 4"/>
          <p:cNvSpPr/>
          <p:nvPr/>
        </p:nvSpPr>
        <p:spPr>
          <a:xfrm>
            <a:off x="457200" y="1874520"/>
            <a:ext cx="8229600" cy="731520"/>
          </a:xfrm>
          <a:prstGeom prst="rect">
            <a:avLst/>
          </a:prstGeom>
          <a:noFill/>
          <a:ln/>
        </p:spPr>
        <p:txBody>
          <a:bodyPr wrap="square" lIns="0" tIns="0" rIns="0" bIns="0" rtlCol="0" anchor="ctr"/>
          <a:lstStyle/>
          <a:p>
            <a:pPr marL="0" indent="0">
              <a:buNone/>
            </a:pPr>
            <a:r>
              <a:rPr lang="en-US" sz="4000" b="1" dirty="0">
                <a:solidFill>
                  <a:srgbClr val="FFFFFF"/>
                </a:solidFill>
                <a:latin typeface="Georgia" pitchFamily="34" charset="0"/>
                <a:ea typeface="Georgia" pitchFamily="34" charset="-122"/>
                <a:cs typeface="Georgia" pitchFamily="34" charset="-120"/>
              </a:rPr>
              <a:t>kein Selbstzweck.</a:t>
            </a:r>
            <a:endParaRPr lang="en-US" sz="4000" dirty="0"/>
          </a:p>
        </p:txBody>
      </p:sp>
      <p:sp>
        <p:nvSpPr>
          <p:cNvPr id="7" name="Shape 5"/>
          <p:cNvSpPr/>
          <p:nvPr/>
        </p:nvSpPr>
        <p:spPr>
          <a:xfrm>
            <a:off x="457200" y="2788920"/>
            <a:ext cx="1371600" cy="0"/>
          </a:xfrm>
          <a:prstGeom prst="line">
            <a:avLst/>
          </a:prstGeom>
          <a:noFill/>
          <a:ln w="38100">
            <a:solidFill>
              <a:srgbClr val="E36F1E"/>
            </a:solidFill>
            <a:prstDash val="solid"/>
          </a:ln>
        </p:spPr>
        <p:txBody>
          <a:bodyPr/>
          <a:lstStyle/>
          <a:p>
            <a:endParaRPr lang="de-DE"/>
          </a:p>
        </p:txBody>
      </p:sp>
      <p:sp>
        <p:nvSpPr>
          <p:cNvPr id="8" name="Text 6"/>
          <p:cNvSpPr/>
          <p:nvPr/>
        </p:nvSpPr>
        <p:spPr>
          <a:xfrm>
            <a:off x="457200" y="2971800"/>
            <a:ext cx="8229600" cy="1371600"/>
          </a:xfrm>
          <a:prstGeom prst="rect">
            <a:avLst/>
          </a:prstGeom>
          <a:noFill/>
          <a:ln/>
        </p:spPr>
        <p:txBody>
          <a:bodyPr wrap="square" lIns="0" tIns="0" rIns="0" bIns="0" rtlCol="0" anchor="ctr"/>
          <a:lstStyle/>
          <a:p>
            <a:pPr marL="0" indent="0">
              <a:buNone/>
            </a:pPr>
            <a:r>
              <a:rPr lang="en-US" sz="1700" dirty="0">
                <a:solidFill>
                  <a:srgbClr val="FAF6F1"/>
                </a:solidFill>
                <a:latin typeface="Calibri" pitchFamily="34" charset="0"/>
                <a:ea typeface="Calibri" pitchFamily="34" charset="-122"/>
                <a:cs typeface="Calibri" pitchFamily="34" charset="-120"/>
              </a:rPr>
              <a:t>Es geht um eine Architektur deiner Arbeit,</a:t>
            </a:r>
            <a:endParaRPr lang="en-US" sz="1700" dirty="0"/>
          </a:p>
          <a:p>
            <a:pPr marL="0" indent="0">
              <a:buNone/>
            </a:pPr>
            <a:r>
              <a:rPr lang="en-US" sz="1700" dirty="0">
                <a:solidFill>
                  <a:srgbClr val="FAF6F1"/>
                </a:solidFill>
                <a:latin typeface="Calibri" pitchFamily="34" charset="0"/>
                <a:ea typeface="Calibri" pitchFamily="34" charset="-122"/>
                <a:cs typeface="Calibri" pitchFamily="34" charset="-120"/>
              </a:rPr>
              <a:t>in der Claude besser wird, </a:t>
            </a:r>
            <a:endParaRPr lang="en-US" sz="1700" dirty="0"/>
          </a:p>
          <a:p>
            <a:pPr marL="0" indent="0">
              <a:buNone/>
            </a:pPr>
            <a:r>
              <a:rPr lang="en-US" sz="1700" b="1" i="1" dirty="0">
                <a:solidFill>
                  <a:srgbClr val="FFFFFF"/>
                </a:solidFill>
                <a:latin typeface="Calibri" pitchFamily="34" charset="0"/>
                <a:ea typeface="Calibri" pitchFamily="34" charset="-122"/>
                <a:cs typeface="Calibri" pitchFamily="34" charset="-120"/>
              </a:rPr>
              <a:t>weil du klüger mit dem Kontext umgehst.</a:t>
            </a:r>
            <a:endParaRPr lang="en-US" sz="1700" dirty="0"/>
          </a:p>
        </p:txBody>
      </p:sp>
      <p:sp>
        <p:nvSpPr>
          <p:cNvPr id="9" name="Shape 7"/>
          <p:cNvSpPr/>
          <p:nvPr/>
        </p:nvSpPr>
        <p:spPr>
          <a:xfrm>
            <a:off x="457200" y="4572000"/>
            <a:ext cx="8229600" cy="45720"/>
          </a:xfrm>
          <a:prstGeom prst="rect">
            <a:avLst/>
          </a:prstGeom>
          <a:solidFill>
            <a:srgbClr val="E36F1E"/>
          </a:solidFill>
          <a:ln/>
        </p:spPr>
        <p:txBody>
          <a:bodyPr/>
          <a:lstStyle/>
          <a:p>
            <a:endParaRPr lang="de-DE"/>
          </a:p>
        </p:txBody>
      </p:sp>
      <p:sp>
        <p:nvSpPr>
          <p:cNvPr id="10" name="Text 8"/>
          <p:cNvSpPr/>
          <p:nvPr/>
        </p:nvSpPr>
        <p:spPr>
          <a:xfrm>
            <a:off x="4114800" y="4709160"/>
            <a:ext cx="4572000" cy="274320"/>
          </a:xfrm>
          <a:prstGeom prst="rect">
            <a:avLst/>
          </a:prstGeom>
          <a:noFill/>
          <a:ln/>
        </p:spPr>
        <p:txBody>
          <a:bodyPr wrap="square" lIns="0" tIns="0" rIns="0" bIns="0" rtlCol="0" anchor="ctr"/>
          <a:lstStyle/>
          <a:p>
            <a:pPr marL="0" indent="0" algn="r">
              <a:buNone/>
            </a:pPr>
            <a:r>
              <a:rPr lang="en-US" sz="1000" dirty="0">
                <a:solidFill>
                  <a:srgbClr val="F4A261"/>
                </a:solidFill>
                <a:latin typeface="Calibri" pitchFamily="34" charset="0"/>
                <a:ea typeface="Calibri" pitchFamily="34" charset="-122"/>
                <a:cs typeface="Calibri" pitchFamily="34" charset="-120"/>
              </a:rPr>
              <a:t>Bernhard Laukamp · Trainertreffen Deutschland</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Was du heute mitnimmst</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Drei Erkenntnisse, mit denen du deine Arbeit neu strukturieren kannst</a:t>
            </a:r>
            <a:endParaRPr lang="en-US" sz="1400" dirty="0"/>
          </a:p>
        </p:txBody>
      </p:sp>
      <p:sp>
        <p:nvSpPr>
          <p:cNvPr id="4" name="Shape 2"/>
          <p:cNvSpPr/>
          <p:nvPr/>
        </p:nvSpPr>
        <p:spPr>
          <a:xfrm>
            <a:off x="502920" y="1554480"/>
            <a:ext cx="2606040" cy="2926080"/>
          </a:xfrm>
          <a:prstGeom prst="rect">
            <a:avLst/>
          </a:prstGeom>
          <a:solidFill>
            <a:srgbClr val="F5F0E8"/>
          </a:solidFill>
          <a:ln w="12700">
            <a:solidFill>
              <a:srgbClr val="F5F0E8"/>
            </a:solidFill>
            <a:prstDash val="solid"/>
          </a:ln>
        </p:spPr>
        <p:txBody>
          <a:bodyPr/>
          <a:lstStyle/>
          <a:p>
            <a:endParaRPr lang="de-DE"/>
          </a:p>
        </p:txBody>
      </p:sp>
      <p:sp>
        <p:nvSpPr>
          <p:cNvPr id="5" name="Shape 3"/>
          <p:cNvSpPr/>
          <p:nvPr/>
        </p:nvSpPr>
        <p:spPr>
          <a:xfrm>
            <a:off x="502920" y="1554480"/>
            <a:ext cx="2606040" cy="109728"/>
          </a:xfrm>
          <a:prstGeom prst="rect">
            <a:avLst/>
          </a:prstGeom>
          <a:solidFill>
            <a:srgbClr val="E36F1E"/>
          </a:solidFill>
          <a:ln/>
        </p:spPr>
        <p:txBody>
          <a:bodyPr/>
          <a:lstStyle/>
          <a:p>
            <a:endParaRPr lang="de-DE"/>
          </a:p>
        </p:txBody>
      </p:sp>
      <p:sp>
        <p:nvSpPr>
          <p:cNvPr id="6" name="Text 4"/>
          <p:cNvSpPr/>
          <p:nvPr/>
        </p:nvSpPr>
        <p:spPr>
          <a:xfrm>
            <a:off x="685800" y="1828800"/>
            <a:ext cx="731520" cy="731520"/>
          </a:xfrm>
          <a:prstGeom prst="rect">
            <a:avLst/>
          </a:prstGeom>
          <a:noFill/>
          <a:ln/>
        </p:spPr>
        <p:txBody>
          <a:bodyPr wrap="square" lIns="0" tIns="0" rIns="0" bIns="0" rtlCol="0" anchor="ctr"/>
          <a:lstStyle/>
          <a:p>
            <a:pPr marL="0" indent="0">
              <a:buNone/>
            </a:pPr>
            <a:r>
              <a:rPr lang="en-US" sz="4800" b="1" dirty="0">
                <a:solidFill>
                  <a:srgbClr val="E36F1E"/>
                </a:solidFill>
                <a:latin typeface="Georgia" pitchFamily="34" charset="0"/>
                <a:ea typeface="Georgia" pitchFamily="34" charset="-122"/>
                <a:cs typeface="Georgia" pitchFamily="34" charset="-120"/>
              </a:rPr>
              <a:t>1</a:t>
            </a:r>
            <a:endParaRPr lang="en-US" sz="4800" dirty="0"/>
          </a:p>
        </p:txBody>
      </p:sp>
      <p:pic>
        <p:nvPicPr>
          <p:cNvPr id="7" name="Image 0" descr="preencoded.png"/>
          <p:cNvPicPr>
            <a:picLocks noChangeAspect="1"/>
          </p:cNvPicPr>
          <p:nvPr/>
        </p:nvPicPr>
        <p:blipFill>
          <a:blip r:embed="rId3"/>
          <a:stretch>
            <a:fillRect/>
          </a:stretch>
        </p:blipFill>
        <p:spPr>
          <a:xfrm>
            <a:off x="2331720" y="1920240"/>
            <a:ext cx="502920" cy="502920"/>
          </a:xfrm>
          <a:prstGeom prst="rect">
            <a:avLst/>
          </a:prstGeom>
        </p:spPr>
      </p:pic>
      <p:sp>
        <p:nvSpPr>
          <p:cNvPr id="8" name="Text 5"/>
          <p:cNvSpPr/>
          <p:nvPr/>
        </p:nvSpPr>
        <p:spPr>
          <a:xfrm>
            <a:off x="685800" y="2697480"/>
            <a:ext cx="2240280" cy="457200"/>
          </a:xfrm>
          <a:prstGeom prst="rect">
            <a:avLst/>
          </a:prstGeom>
          <a:noFill/>
          <a:ln/>
        </p:spPr>
        <p:txBody>
          <a:bodyPr wrap="square" lIns="0" tIns="0" rIns="0" bIns="0" rtlCol="0" anchor="ctr"/>
          <a:lstStyle/>
          <a:p>
            <a:pPr marL="0" indent="0">
              <a:buNone/>
            </a:pPr>
            <a:r>
              <a:rPr lang="en-US" sz="2200" b="1" dirty="0">
                <a:solidFill>
                  <a:srgbClr val="0F4C5C"/>
                </a:solidFill>
                <a:latin typeface="Calibri" pitchFamily="34" charset="0"/>
                <a:ea typeface="Calibri" pitchFamily="34" charset="-122"/>
                <a:cs typeface="Calibri" pitchFamily="34" charset="-120"/>
              </a:rPr>
              <a:t>Verstehen</a:t>
            </a:r>
            <a:endParaRPr lang="en-US" sz="2200" dirty="0"/>
          </a:p>
        </p:txBody>
      </p:sp>
      <p:sp>
        <p:nvSpPr>
          <p:cNvPr id="9" name="Text 6"/>
          <p:cNvSpPr/>
          <p:nvPr/>
        </p:nvSpPr>
        <p:spPr>
          <a:xfrm>
            <a:off x="685800" y="3246120"/>
            <a:ext cx="2240280" cy="1097280"/>
          </a:xfrm>
          <a:prstGeom prst="rect">
            <a:avLst/>
          </a:prstGeom>
          <a:noFill/>
          <a:ln/>
        </p:spPr>
        <p:txBody>
          <a:bodyPr wrap="square" lIns="0" tIns="0" rIns="0" bIns="0" rtlCol="0" anchor="ctr"/>
          <a:lstStyle/>
          <a:p>
            <a:pPr marL="0" indent="0">
              <a:buNone/>
            </a:pPr>
            <a:r>
              <a:rPr lang="en-US" sz="1200" dirty="0">
                <a:solidFill>
                  <a:srgbClr val="1A2B30"/>
                </a:solidFill>
                <a:latin typeface="Calibri" pitchFamily="34" charset="0"/>
                <a:ea typeface="Calibri" pitchFamily="34" charset="-122"/>
                <a:cs typeface="Calibri" pitchFamily="34" charset="-120"/>
              </a:rPr>
              <a:t>Wie Claude Sprache verarbeitet — und warum das den Token-Verbrauch bestimmt</a:t>
            </a:r>
            <a:endParaRPr lang="en-US" sz="1200" dirty="0"/>
          </a:p>
        </p:txBody>
      </p:sp>
      <p:sp>
        <p:nvSpPr>
          <p:cNvPr id="10" name="Shape 7"/>
          <p:cNvSpPr/>
          <p:nvPr/>
        </p:nvSpPr>
        <p:spPr>
          <a:xfrm>
            <a:off x="3429000" y="1554480"/>
            <a:ext cx="2606040" cy="2926080"/>
          </a:xfrm>
          <a:prstGeom prst="rect">
            <a:avLst/>
          </a:prstGeom>
          <a:solidFill>
            <a:srgbClr val="F5F0E8"/>
          </a:solidFill>
          <a:ln w="12700">
            <a:solidFill>
              <a:srgbClr val="F5F0E8"/>
            </a:solidFill>
            <a:prstDash val="solid"/>
          </a:ln>
        </p:spPr>
        <p:txBody>
          <a:bodyPr/>
          <a:lstStyle/>
          <a:p>
            <a:endParaRPr lang="de-DE"/>
          </a:p>
        </p:txBody>
      </p:sp>
      <p:sp>
        <p:nvSpPr>
          <p:cNvPr id="11" name="Shape 8"/>
          <p:cNvSpPr/>
          <p:nvPr/>
        </p:nvSpPr>
        <p:spPr>
          <a:xfrm>
            <a:off x="3429000" y="1554480"/>
            <a:ext cx="2606040" cy="109728"/>
          </a:xfrm>
          <a:prstGeom prst="rect">
            <a:avLst/>
          </a:prstGeom>
          <a:solidFill>
            <a:srgbClr val="E36F1E"/>
          </a:solidFill>
          <a:ln/>
        </p:spPr>
        <p:txBody>
          <a:bodyPr/>
          <a:lstStyle/>
          <a:p>
            <a:endParaRPr lang="de-DE"/>
          </a:p>
        </p:txBody>
      </p:sp>
      <p:sp>
        <p:nvSpPr>
          <p:cNvPr id="12" name="Text 9"/>
          <p:cNvSpPr/>
          <p:nvPr/>
        </p:nvSpPr>
        <p:spPr>
          <a:xfrm>
            <a:off x="3611880" y="1828800"/>
            <a:ext cx="731520" cy="731520"/>
          </a:xfrm>
          <a:prstGeom prst="rect">
            <a:avLst/>
          </a:prstGeom>
          <a:noFill/>
          <a:ln/>
        </p:spPr>
        <p:txBody>
          <a:bodyPr wrap="square" lIns="0" tIns="0" rIns="0" bIns="0" rtlCol="0" anchor="ctr"/>
          <a:lstStyle/>
          <a:p>
            <a:pPr marL="0" indent="0">
              <a:buNone/>
            </a:pPr>
            <a:r>
              <a:rPr lang="en-US" sz="4800" b="1" dirty="0">
                <a:solidFill>
                  <a:srgbClr val="E36F1E"/>
                </a:solidFill>
                <a:latin typeface="Georgia" pitchFamily="34" charset="0"/>
                <a:ea typeface="Georgia" pitchFamily="34" charset="-122"/>
                <a:cs typeface="Georgia" pitchFamily="34" charset="-120"/>
              </a:rPr>
              <a:t>2</a:t>
            </a:r>
            <a:endParaRPr lang="en-US" sz="4800" dirty="0"/>
          </a:p>
        </p:txBody>
      </p:sp>
      <p:pic>
        <p:nvPicPr>
          <p:cNvPr id="13" name="Image 1" descr="preencoded.png"/>
          <p:cNvPicPr>
            <a:picLocks noChangeAspect="1"/>
          </p:cNvPicPr>
          <p:nvPr/>
        </p:nvPicPr>
        <p:blipFill>
          <a:blip r:embed="rId4"/>
          <a:stretch>
            <a:fillRect/>
          </a:stretch>
        </p:blipFill>
        <p:spPr>
          <a:xfrm>
            <a:off x="5257800" y="1920240"/>
            <a:ext cx="502920" cy="502920"/>
          </a:xfrm>
          <a:prstGeom prst="rect">
            <a:avLst/>
          </a:prstGeom>
        </p:spPr>
      </p:pic>
      <p:sp>
        <p:nvSpPr>
          <p:cNvPr id="14" name="Text 10"/>
          <p:cNvSpPr/>
          <p:nvPr/>
        </p:nvSpPr>
        <p:spPr>
          <a:xfrm>
            <a:off x="3611880" y="2697480"/>
            <a:ext cx="2240280" cy="457200"/>
          </a:xfrm>
          <a:prstGeom prst="rect">
            <a:avLst/>
          </a:prstGeom>
          <a:noFill/>
          <a:ln/>
        </p:spPr>
        <p:txBody>
          <a:bodyPr wrap="square" lIns="0" tIns="0" rIns="0" bIns="0" rtlCol="0" anchor="ctr"/>
          <a:lstStyle/>
          <a:p>
            <a:pPr marL="0" indent="0">
              <a:buNone/>
            </a:pPr>
            <a:r>
              <a:rPr lang="en-US" sz="2200" b="1" dirty="0">
                <a:solidFill>
                  <a:srgbClr val="0F4C5C"/>
                </a:solidFill>
                <a:latin typeface="Calibri" pitchFamily="34" charset="0"/>
                <a:ea typeface="Calibri" pitchFamily="34" charset="-122"/>
                <a:cs typeface="Calibri" pitchFamily="34" charset="-120"/>
              </a:rPr>
              <a:t>Erkennen</a:t>
            </a:r>
            <a:endParaRPr lang="en-US" sz="2200" dirty="0"/>
          </a:p>
        </p:txBody>
      </p:sp>
      <p:sp>
        <p:nvSpPr>
          <p:cNvPr id="15" name="Text 11"/>
          <p:cNvSpPr/>
          <p:nvPr/>
        </p:nvSpPr>
        <p:spPr>
          <a:xfrm>
            <a:off x="3611880" y="3246120"/>
            <a:ext cx="2240280" cy="1097280"/>
          </a:xfrm>
          <a:prstGeom prst="rect">
            <a:avLst/>
          </a:prstGeom>
          <a:noFill/>
          <a:ln/>
        </p:spPr>
        <p:txBody>
          <a:bodyPr wrap="square" lIns="0" tIns="0" rIns="0" bIns="0" rtlCol="0" anchor="ctr"/>
          <a:lstStyle/>
          <a:p>
            <a:pPr marL="0" indent="0">
              <a:buNone/>
            </a:pPr>
            <a:r>
              <a:rPr lang="en-US" sz="1200" dirty="0">
                <a:solidFill>
                  <a:srgbClr val="1A2B30"/>
                </a:solidFill>
                <a:latin typeface="Calibri" pitchFamily="34" charset="0"/>
                <a:ea typeface="Calibri" pitchFamily="34" charset="-122"/>
                <a:cs typeface="Calibri" pitchFamily="34" charset="-120"/>
              </a:rPr>
              <a:t>Was bei langen Präsentations-Chats wirklich passiert — und warum Qualität sinkt</a:t>
            </a:r>
            <a:endParaRPr lang="en-US" sz="1200" dirty="0"/>
          </a:p>
        </p:txBody>
      </p:sp>
      <p:sp>
        <p:nvSpPr>
          <p:cNvPr id="16" name="Shape 12"/>
          <p:cNvSpPr/>
          <p:nvPr/>
        </p:nvSpPr>
        <p:spPr>
          <a:xfrm>
            <a:off x="6355080" y="1554480"/>
            <a:ext cx="2606040" cy="2926080"/>
          </a:xfrm>
          <a:prstGeom prst="rect">
            <a:avLst/>
          </a:prstGeom>
          <a:solidFill>
            <a:srgbClr val="F5F0E8"/>
          </a:solidFill>
          <a:ln w="12700">
            <a:solidFill>
              <a:srgbClr val="F5F0E8"/>
            </a:solidFill>
            <a:prstDash val="solid"/>
          </a:ln>
        </p:spPr>
        <p:txBody>
          <a:bodyPr/>
          <a:lstStyle/>
          <a:p>
            <a:endParaRPr lang="de-DE"/>
          </a:p>
        </p:txBody>
      </p:sp>
      <p:sp>
        <p:nvSpPr>
          <p:cNvPr id="17" name="Shape 13"/>
          <p:cNvSpPr/>
          <p:nvPr/>
        </p:nvSpPr>
        <p:spPr>
          <a:xfrm>
            <a:off x="6355080" y="1554480"/>
            <a:ext cx="2606040" cy="109728"/>
          </a:xfrm>
          <a:prstGeom prst="rect">
            <a:avLst/>
          </a:prstGeom>
          <a:solidFill>
            <a:srgbClr val="E36F1E"/>
          </a:solidFill>
          <a:ln/>
        </p:spPr>
        <p:txBody>
          <a:bodyPr/>
          <a:lstStyle/>
          <a:p>
            <a:endParaRPr lang="de-DE"/>
          </a:p>
        </p:txBody>
      </p:sp>
      <p:sp>
        <p:nvSpPr>
          <p:cNvPr id="18" name="Text 14"/>
          <p:cNvSpPr/>
          <p:nvPr/>
        </p:nvSpPr>
        <p:spPr>
          <a:xfrm>
            <a:off x="6537960" y="1828800"/>
            <a:ext cx="731520" cy="731520"/>
          </a:xfrm>
          <a:prstGeom prst="rect">
            <a:avLst/>
          </a:prstGeom>
          <a:noFill/>
          <a:ln/>
        </p:spPr>
        <p:txBody>
          <a:bodyPr wrap="square" lIns="0" tIns="0" rIns="0" bIns="0" rtlCol="0" anchor="ctr"/>
          <a:lstStyle/>
          <a:p>
            <a:pPr marL="0" indent="0">
              <a:buNone/>
            </a:pPr>
            <a:r>
              <a:rPr lang="en-US" sz="4800" b="1" dirty="0">
                <a:solidFill>
                  <a:srgbClr val="E36F1E"/>
                </a:solidFill>
                <a:latin typeface="Georgia" pitchFamily="34" charset="0"/>
                <a:ea typeface="Georgia" pitchFamily="34" charset="-122"/>
                <a:cs typeface="Georgia" pitchFamily="34" charset="-120"/>
              </a:rPr>
              <a:t>3</a:t>
            </a:r>
            <a:endParaRPr lang="en-US" sz="4800" dirty="0"/>
          </a:p>
        </p:txBody>
      </p:sp>
      <p:pic>
        <p:nvPicPr>
          <p:cNvPr id="19" name="Image 2" descr="preencoded.png"/>
          <p:cNvPicPr>
            <a:picLocks noChangeAspect="1"/>
          </p:cNvPicPr>
          <p:nvPr/>
        </p:nvPicPr>
        <p:blipFill>
          <a:blip r:embed="rId5"/>
          <a:stretch>
            <a:fillRect/>
          </a:stretch>
        </p:blipFill>
        <p:spPr>
          <a:xfrm>
            <a:off x="8183880" y="1920240"/>
            <a:ext cx="502920" cy="502920"/>
          </a:xfrm>
          <a:prstGeom prst="rect">
            <a:avLst/>
          </a:prstGeom>
        </p:spPr>
      </p:pic>
      <p:sp>
        <p:nvSpPr>
          <p:cNvPr id="20" name="Text 15"/>
          <p:cNvSpPr/>
          <p:nvPr/>
        </p:nvSpPr>
        <p:spPr>
          <a:xfrm>
            <a:off x="6537960" y="2697480"/>
            <a:ext cx="2240280" cy="457200"/>
          </a:xfrm>
          <a:prstGeom prst="rect">
            <a:avLst/>
          </a:prstGeom>
          <a:noFill/>
          <a:ln/>
        </p:spPr>
        <p:txBody>
          <a:bodyPr wrap="square" lIns="0" tIns="0" rIns="0" bIns="0" rtlCol="0" anchor="ctr"/>
          <a:lstStyle/>
          <a:p>
            <a:pPr marL="0" indent="0">
              <a:buNone/>
            </a:pPr>
            <a:r>
              <a:rPr lang="en-US" sz="2200" b="1" dirty="0">
                <a:solidFill>
                  <a:srgbClr val="0F4C5C"/>
                </a:solidFill>
                <a:latin typeface="Calibri" pitchFamily="34" charset="0"/>
                <a:ea typeface="Calibri" pitchFamily="34" charset="-122"/>
                <a:cs typeface="Calibri" pitchFamily="34" charset="-120"/>
              </a:rPr>
              <a:t>Anwenden</a:t>
            </a:r>
            <a:endParaRPr lang="en-US" sz="2200" dirty="0"/>
          </a:p>
        </p:txBody>
      </p:sp>
      <p:sp>
        <p:nvSpPr>
          <p:cNvPr id="21" name="Text 16"/>
          <p:cNvSpPr/>
          <p:nvPr/>
        </p:nvSpPr>
        <p:spPr>
          <a:xfrm>
            <a:off x="6537960" y="3246120"/>
            <a:ext cx="2240280" cy="1097280"/>
          </a:xfrm>
          <a:prstGeom prst="rect">
            <a:avLst/>
          </a:prstGeom>
          <a:noFill/>
          <a:ln/>
        </p:spPr>
        <p:txBody>
          <a:bodyPr wrap="square" lIns="0" tIns="0" rIns="0" bIns="0" rtlCol="0" anchor="ctr"/>
          <a:lstStyle/>
          <a:p>
            <a:pPr marL="0" indent="0">
              <a:buNone/>
            </a:pPr>
            <a:r>
              <a:rPr lang="en-US" sz="1200" dirty="0">
                <a:solidFill>
                  <a:srgbClr val="1A2B30"/>
                </a:solidFill>
                <a:latin typeface="Calibri" pitchFamily="34" charset="0"/>
                <a:ea typeface="Calibri" pitchFamily="34" charset="-122"/>
                <a:cs typeface="Calibri" pitchFamily="34" charset="-120"/>
              </a:rPr>
              <a:t>Wie du Projekte so strukturierst, dass Claude bis zur letzten Folie scharf bleibt</a:t>
            </a:r>
            <a:endParaRPr lang="en-US" sz="1200" dirty="0"/>
          </a:p>
        </p:txBody>
      </p:sp>
      <p:sp>
        <p:nvSpPr>
          <p:cNvPr id="22" name="Text 17"/>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23" name="Text 18"/>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Token sind die Währung der Sprachmodelle</a:t>
            </a:r>
            <a:endParaRPr lang="en-US" sz="2800" dirty="0"/>
          </a:p>
        </p:txBody>
      </p:sp>
      <p:sp>
        <p:nvSpPr>
          <p:cNvPr id="3" name="Shape 1"/>
          <p:cNvSpPr/>
          <p:nvPr/>
        </p:nvSpPr>
        <p:spPr>
          <a:xfrm>
            <a:off x="502920" y="1325880"/>
            <a:ext cx="822960" cy="822960"/>
          </a:xfrm>
          <a:prstGeom prst="ellipse">
            <a:avLst/>
          </a:prstGeom>
          <a:solidFill>
            <a:srgbClr val="0F4C5C"/>
          </a:solidFill>
          <a:ln w="12700">
            <a:solidFill>
              <a:srgbClr val="0F4C5C"/>
            </a:solidFill>
            <a:prstDash val="solid"/>
          </a:ln>
        </p:spPr>
        <p:txBody>
          <a:bodyPr/>
          <a:lstStyle/>
          <a:p>
            <a:endParaRPr lang="de-DE"/>
          </a:p>
        </p:txBody>
      </p:sp>
      <p:pic>
        <p:nvPicPr>
          <p:cNvPr id="4" name="Image 0" descr="preencoded.png"/>
          <p:cNvPicPr>
            <a:picLocks noChangeAspect="1"/>
          </p:cNvPicPr>
          <p:nvPr/>
        </p:nvPicPr>
        <p:blipFill>
          <a:blip r:embed="rId3"/>
          <a:stretch>
            <a:fillRect/>
          </a:stretch>
        </p:blipFill>
        <p:spPr>
          <a:xfrm>
            <a:off x="640080" y="1463040"/>
            <a:ext cx="548640" cy="548640"/>
          </a:xfrm>
          <a:prstGeom prst="rect">
            <a:avLst/>
          </a:prstGeom>
        </p:spPr>
      </p:pic>
      <p:sp>
        <p:nvSpPr>
          <p:cNvPr id="5" name="Text 2"/>
          <p:cNvSpPr/>
          <p:nvPr/>
        </p:nvSpPr>
        <p:spPr>
          <a:xfrm>
            <a:off x="1554480" y="1371600"/>
            <a:ext cx="4114800" cy="457200"/>
          </a:xfrm>
          <a:prstGeom prst="rect">
            <a:avLst/>
          </a:prstGeom>
          <a:noFill/>
          <a:ln/>
        </p:spPr>
        <p:txBody>
          <a:bodyPr wrap="square" lIns="0" tIns="0" rIns="0" bIns="0" rtlCol="0" anchor="ctr"/>
          <a:lstStyle/>
          <a:p>
            <a:pPr marL="0" indent="0">
              <a:buNone/>
            </a:pPr>
            <a:r>
              <a:rPr lang="en-US" sz="1800" b="1" dirty="0">
                <a:solidFill>
                  <a:srgbClr val="0F4C5C"/>
                </a:solidFill>
                <a:latin typeface="Calibri" pitchFamily="34" charset="0"/>
                <a:ea typeface="Calibri" pitchFamily="34" charset="-122"/>
                <a:cs typeface="Calibri" pitchFamily="34" charset="-120"/>
              </a:rPr>
              <a:t>Wie Strom im Stromnetz</a:t>
            </a:r>
            <a:endParaRPr lang="en-US" sz="1800" dirty="0"/>
          </a:p>
        </p:txBody>
      </p:sp>
      <p:sp>
        <p:nvSpPr>
          <p:cNvPr id="6" name="Text 3"/>
          <p:cNvSpPr/>
          <p:nvPr/>
        </p:nvSpPr>
        <p:spPr>
          <a:xfrm>
            <a:off x="1554480" y="1783080"/>
            <a:ext cx="4114800" cy="365760"/>
          </a:xfrm>
          <a:prstGeom prst="rect">
            <a:avLst/>
          </a:prstGeom>
          <a:noFill/>
          <a:ln/>
        </p:spPr>
        <p:txBody>
          <a:bodyPr wrap="square" lIns="0" tIns="0" rIns="0" bIns="0" rtlCol="0" anchor="ctr"/>
          <a:lstStyle/>
          <a:p>
            <a:pPr marL="0" indent="0">
              <a:buNone/>
            </a:pPr>
            <a:r>
              <a:rPr lang="en-US" sz="1300" i="1" dirty="0">
                <a:solidFill>
                  <a:srgbClr val="6B7B80"/>
                </a:solidFill>
                <a:latin typeface="Calibri" pitchFamily="34" charset="0"/>
                <a:ea typeface="Calibri" pitchFamily="34" charset="-122"/>
                <a:cs typeface="Calibri" pitchFamily="34" charset="-120"/>
              </a:rPr>
              <a:t>Unsichtbar, aber alles läuft darüber.</a:t>
            </a:r>
            <a:endParaRPr lang="en-US" sz="1300" dirty="0"/>
          </a:p>
        </p:txBody>
      </p:sp>
      <p:sp>
        <p:nvSpPr>
          <p:cNvPr id="7" name="Text 4"/>
          <p:cNvSpPr/>
          <p:nvPr/>
        </p:nvSpPr>
        <p:spPr>
          <a:xfrm>
            <a:off x="457200" y="2468880"/>
            <a:ext cx="5029200" cy="2194560"/>
          </a:xfrm>
          <a:prstGeom prst="rect">
            <a:avLst/>
          </a:prstGeom>
          <a:noFill/>
          <a:ln/>
        </p:spPr>
        <p:txBody>
          <a:bodyPr wrap="square" lIns="0" tIns="0" rIns="0" bIns="0" rtlCol="0" anchor="ctr"/>
          <a:lstStyle/>
          <a:p>
            <a:pPr marL="0" indent="0">
              <a:buNone/>
            </a:pPr>
            <a:r>
              <a:rPr lang="en-US" sz="1400" dirty="0">
                <a:solidFill>
                  <a:srgbClr val="1A2B30"/>
                </a:solidFill>
                <a:latin typeface="Calibri" pitchFamily="34" charset="0"/>
                <a:ea typeface="Calibri" pitchFamily="34" charset="-122"/>
                <a:cs typeface="Calibri" pitchFamily="34" charset="-120"/>
              </a:rPr>
              <a:t>Du bezahlst nicht pro Wort, </a:t>
            </a:r>
            <a:endParaRPr lang="en-US" sz="1400" dirty="0"/>
          </a:p>
          <a:p>
            <a:pPr marL="0" indent="0">
              <a:buNone/>
            </a:pPr>
            <a:r>
              <a:rPr lang="en-US" sz="1400" dirty="0">
                <a:solidFill>
                  <a:srgbClr val="1A2B30"/>
                </a:solidFill>
                <a:latin typeface="Calibri" pitchFamily="34" charset="0"/>
                <a:ea typeface="Calibri" pitchFamily="34" charset="-122"/>
                <a:cs typeface="Calibri" pitchFamily="34" charset="-120"/>
              </a:rPr>
              <a:t>sondern pro Token. </a:t>
            </a:r>
            <a:endParaRPr lang="en-US" sz="1400" dirty="0"/>
          </a:p>
          <a:p>
            <a:pPr marL="0" indent="0">
              <a:buNone/>
            </a:pPr>
            <a:endParaRPr lang="en-US" sz="1400" dirty="0"/>
          </a:p>
          <a:p>
            <a:pPr marL="0" indent="0">
              <a:buNone/>
            </a:pPr>
            <a:r>
              <a:rPr lang="en-US" sz="1400" dirty="0">
                <a:solidFill>
                  <a:srgbClr val="1A2B30"/>
                </a:solidFill>
                <a:latin typeface="Calibri" pitchFamily="34" charset="0"/>
                <a:ea typeface="Calibri" pitchFamily="34" charset="-122"/>
                <a:cs typeface="Calibri" pitchFamily="34" charset="-120"/>
              </a:rPr>
              <a:t>Jede Anfrage, jede Antwort, jeder Bestandteil der </a:t>
            </a:r>
            <a:endParaRPr lang="en-US" sz="1400" dirty="0"/>
          </a:p>
          <a:p>
            <a:pPr marL="0" indent="0">
              <a:buNone/>
            </a:pPr>
            <a:r>
              <a:rPr lang="en-US" sz="1400" dirty="0">
                <a:solidFill>
                  <a:srgbClr val="1A2B30"/>
                </a:solidFill>
                <a:latin typeface="Calibri" pitchFamily="34" charset="0"/>
                <a:ea typeface="Calibri" pitchFamily="34" charset="-122"/>
                <a:cs typeface="Calibri" pitchFamily="34" charset="-120"/>
              </a:rPr>
              <a:t>Konversation wird in Token gemessen — und gegen </a:t>
            </a:r>
            <a:endParaRPr lang="en-US" sz="1400" dirty="0"/>
          </a:p>
          <a:p>
            <a:pPr marL="0" indent="0">
              <a:buNone/>
            </a:pPr>
            <a:r>
              <a:rPr lang="en-US" sz="1400" dirty="0">
                <a:solidFill>
                  <a:srgbClr val="1A2B30"/>
                </a:solidFill>
                <a:latin typeface="Calibri" pitchFamily="34" charset="0"/>
                <a:ea typeface="Calibri" pitchFamily="34" charset="-122"/>
                <a:cs typeface="Calibri" pitchFamily="34" charset="-120"/>
              </a:rPr>
              <a:t>dein Nutzungslimit gezählt.</a:t>
            </a:r>
            <a:endParaRPr lang="en-US" sz="1400" dirty="0"/>
          </a:p>
          <a:p>
            <a:pPr marL="0" indent="0">
              <a:buNone/>
            </a:pPr>
            <a:endParaRPr lang="en-US" sz="1400" dirty="0"/>
          </a:p>
          <a:p>
            <a:pPr marL="0" indent="0">
              <a:buNone/>
            </a:pPr>
            <a:r>
              <a:rPr lang="en-US" sz="1300" i="1" dirty="0">
                <a:solidFill>
                  <a:srgbClr val="6B7B80"/>
                </a:solidFill>
                <a:latin typeface="Calibri" pitchFamily="34" charset="0"/>
                <a:ea typeface="Calibri" pitchFamily="34" charset="-122"/>
                <a:cs typeface="Calibri" pitchFamily="34" charset="-120"/>
              </a:rPr>
              <a:t>Wer Token versteht, versteht, warum Claude-Arbeit </a:t>
            </a:r>
            <a:endParaRPr lang="en-US" sz="1400" dirty="0"/>
          </a:p>
          <a:p>
            <a:pPr marL="0" indent="0">
              <a:buNone/>
            </a:pPr>
            <a:r>
              <a:rPr lang="en-US" sz="1300" i="1" dirty="0">
                <a:solidFill>
                  <a:srgbClr val="6B7B80"/>
                </a:solidFill>
                <a:latin typeface="Calibri" pitchFamily="34" charset="0"/>
                <a:ea typeface="Calibri" pitchFamily="34" charset="-122"/>
                <a:cs typeface="Calibri" pitchFamily="34" charset="-120"/>
              </a:rPr>
              <a:t>manchmal flüssig, manchmal zäh wird.</a:t>
            </a:r>
            <a:endParaRPr lang="en-US" sz="1400" dirty="0"/>
          </a:p>
        </p:txBody>
      </p:sp>
      <p:sp>
        <p:nvSpPr>
          <p:cNvPr id="8" name="Shape 5"/>
          <p:cNvSpPr/>
          <p:nvPr/>
        </p:nvSpPr>
        <p:spPr>
          <a:xfrm>
            <a:off x="5669280" y="1280160"/>
            <a:ext cx="3017520" cy="3291840"/>
          </a:xfrm>
          <a:prstGeom prst="rect">
            <a:avLst/>
          </a:prstGeom>
          <a:solidFill>
            <a:srgbClr val="0A3540"/>
          </a:solidFill>
          <a:ln/>
        </p:spPr>
        <p:txBody>
          <a:bodyPr/>
          <a:lstStyle/>
          <a:p>
            <a:endParaRPr lang="de-DE"/>
          </a:p>
        </p:txBody>
      </p:sp>
      <p:sp>
        <p:nvSpPr>
          <p:cNvPr id="9" name="Text 6"/>
          <p:cNvSpPr/>
          <p:nvPr/>
        </p:nvSpPr>
        <p:spPr>
          <a:xfrm>
            <a:off x="5852160" y="1463040"/>
            <a:ext cx="2651760" cy="365760"/>
          </a:xfrm>
          <a:prstGeom prst="rect">
            <a:avLst/>
          </a:prstGeom>
          <a:noFill/>
          <a:ln/>
        </p:spPr>
        <p:txBody>
          <a:bodyPr wrap="square" lIns="0" tIns="0" rIns="0" bIns="0" rtlCol="0" anchor="ctr"/>
          <a:lstStyle/>
          <a:p>
            <a:pPr marL="0" indent="0">
              <a:buNone/>
            </a:pPr>
            <a:r>
              <a:rPr lang="en-US" sz="1100" b="1" kern="0" spc="400" dirty="0">
                <a:solidFill>
                  <a:srgbClr val="F4A261"/>
                </a:solidFill>
                <a:latin typeface="Calibri" pitchFamily="34" charset="0"/>
                <a:ea typeface="Calibri" pitchFamily="34" charset="-122"/>
                <a:cs typeface="Calibri" pitchFamily="34" charset="-120"/>
              </a:rPr>
              <a:t>WAS IST EIN TOKEN?</a:t>
            </a:r>
            <a:endParaRPr lang="en-US" sz="1100" dirty="0"/>
          </a:p>
        </p:txBody>
      </p:sp>
      <p:sp>
        <p:nvSpPr>
          <p:cNvPr id="10" name="Text 7"/>
          <p:cNvSpPr/>
          <p:nvPr/>
        </p:nvSpPr>
        <p:spPr>
          <a:xfrm>
            <a:off x="5852160" y="1828800"/>
            <a:ext cx="2651760" cy="2743200"/>
          </a:xfrm>
          <a:prstGeom prst="rect">
            <a:avLst/>
          </a:prstGeom>
          <a:noFill/>
          <a:ln/>
        </p:spPr>
        <p:txBody>
          <a:bodyPr wrap="square" lIns="0" tIns="0" rIns="0" bIns="0" rtlCol="0" anchor="ctr"/>
          <a:lstStyle/>
          <a:p>
            <a:pPr marL="0" indent="0">
              <a:buNone/>
            </a:pPr>
            <a:r>
              <a:rPr lang="en-US" sz="1300" dirty="0">
                <a:solidFill>
                  <a:srgbClr val="FAF6F1"/>
                </a:solidFill>
                <a:latin typeface="Calibri" pitchFamily="34" charset="0"/>
                <a:ea typeface="Calibri" pitchFamily="34" charset="-122"/>
                <a:cs typeface="Calibri" pitchFamily="34" charset="-120"/>
              </a:rPr>
              <a:t>ein Wort</a:t>
            </a:r>
            <a:endParaRPr lang="en-US" sz="1300" dirty="0"/>
          </a:p>
          <a:p>
            <a:pPr marL="0" indent="0">
              <a:buNone/>
            </a:pPr>
            <a:r>
              <a:rPr lang="en-US" sz="2200" b="1" dirty="0">
                <a:solidFill>
                  <a:srgbClr val="FFFFFF"/>
                </a:solidFill>
                <a:latin typeface="Calibri" pitchFamily="34" charset="0"/>
                <a:ea typeface="Calibri" pitchFamily="34" charset="-122"/>
                <a:cs typeface="Calibri" pitchFamily="34" charset="-120"/>
              </a:rPr>
              <a:t>Hund</a:t>
            </a:r>
            <a:endParaRPr lang="en-US" sz="1300" dirty="0"/>
          </a:p>
          <a:p>
            <a:pPr marL="0" indent="0">
              <a:buNone/>
            </a:pPr>
            <a:r>
              <a:rPr lang="en-US" sz="1100" i="1" dirty="0">
                <a:solidFill>
                  <a:srgbClr val="F4A261"/>
                </a:solidFill>
                <a:latin typeface="Calibri" pitchFamily="34" charset="0"/>
                <a:ea typeface="Calibri" pitchFamily="34" charset="-122"/>
                <a:cs typeface="Calibri" pitchFamily="34" charset="-120"/>
              </a:rPr>
              <a:t>= 1 Token</a:t>
            </a:r>
            <a:endParaRPr lang="en-US" sz="1300" dirty="0"/>
          </a:p>
          <a:p>
            <a:pPr marL="0" indent="0">
              <a:buNone/>
            </a:pPr>
            <a:endParaRPr lang="en-US" sz="1300" dirty="0"/>
          </a:p>
          <a:p>
            <a:pPr marL="0" indent="0">
              <a:buNone/>
            </a:pPr>
            <a:r>
              <a:rPr lang="en-US" sz="1300" dirty="0">
                <a:solidFill>
                  <a:srgbClr val="FAF6F1"/>
                </a:solidFill>
                <a:latin typeface="Calibri" pitchFamily="34" charset="0"/>
                <a:ea typeface="Calibri" pitchFamily="34" charset="-122"/>
                <a:cs typeface="Calibri" pitchFamily="34" charset="-120"/>
              </a:rPr>
              <a:t>ein Wortteil</a:t>
            </a:r>
            <a:endParaRPr lang="en-US" sz="1300" dirty="0"/>
          </a:p>
          <a:p>
            <a:pPr marL="0" indent="0">
              <a:buNone/>
            </a:pPr>
            <a:r>
              <a:rPr lang="en-US" sz="2200" b="1" dirty="0">
                <a:solidFill>
                  <a:srgbClr val="FFFFFF"/>
                </a:solidFill>
                <a:latin typeface="Calibri" pitchFamily="34" charset="0"/>
                <a:ea typeface="Calibri" pitchFamily="34" charset="-122"/>
                <a:cs typeface="Calibri" pitchFamily="34" charset="-120"/>
              </a:rPr>
              <a:t>Verständnis</a:t>
            </a:r>
            <a:endParaRPr lang="en-US" sz="1300" dirty="0"/>
          </a:p>
          <a:p>
            <a:pPr marL="0" indent="0">
              <a:buNone/>
            </a:pPr>
            <a:r>
              <a:rPr lang="en-US" sz="1100" i="1" dirty="0">
                <a:solidFill>
                  <a:srgbClr val="F4A261"/>
                </a:solidFill>
                <a:latin typeface="Calibri" pitchFamily="34" charset="0"/>
                <a:ea typeface="Calibri" pitchFamily="34" charset="-122"/>
                <a:cs typeface="Calibri" pitchFamily="34" charset="-120"/>
              </a:rPr>
              <a:t>= 2–3 Token</a:t>
            </a:r>
            <a:endParaRPr lang="en-US" sz="1300" dirty="0"/>
          </a:p>
          <a:p>
            <a:pPr marL="0" indent="0">
              <a:buNone/>
            </a:pPr>
            <a:endParaRPr lang="en-US" sz="1300" dirty="0"/>
          </a:p>
          <a:p>
            <a:pPr marL="0" indent="0">
              <a:buNone/>
            </a:pPr>
            <a:r>
              <a:rPr lang="en-US" sz="1300" dirty="0">
                <a:solidFill>
                  <a:srgbClr val="FAF6F1"/>
                </a:solidFill>
                <a:latin typeface="Calibri" pitchFamily="34" charset="0"/>
                <a:ea typeface="Calibri" pitchFamily="34" charset="-122"/>
                <a:cs typeface="Calibri" pitchFamily="34" charset="-120"/>
              </a:rPr>
              <a:t>ein Komposit</a:t>
            </a:r>
            <a:endParaRPr lang="en-US" sz="1300" dirty="0"/>
          </a:p>
          <a:p>
            <a:pPr marL="0" indent="0">
              <a:buNone/>
            </a:pPr>
            <a:r>
              <a:rPr lang="en-US" sz="1600" b="1" dirty="0">
                <a:solidFill>
                  <a:srgbClr val="FFFFFF"/>
                </a:solidFill>
                <a:latin typeface="Calibri" pitchFamily="34" charset="0"/>
                <a:ea typeface="Calibri" pitchFamily="34" charset="-122"/>
                <a:cs typeface="Calibri" pitchFamily="34" charset="-120"/>
              </a:rPr>
              <a:t>Geschäftsführungs-</a:t>
            </a:r>
            <a:endParaRPr lang="en-US" sz="1300" dirty="0"/>
          </a:p>
          <a:p>
            <a:pPr marL="0" indent="0">
              <a:buNone/>
            </a:pPr>
            <a:r>
              <a:rPr lang="en-US" sz="1600" b="1" dirty="0">
                <a:solidFill>
                  <a:srgbClr val="FFFFFF"/>
                </a:solidFill>
                <a:latin typeface="Calibri" pitchFamily="34" charset="0"/>
                <a:ea typeface="Calibri" pitchFamily="34" charset="-122"/>
                <a:cs typeface="Calibri" pitchFamily="34" charset="-120"/>
              </a:rPr>
              <a:t>beschluss</a:t>
            </a:r>
            <a:endParaRPr lang="en-US" sz="1300" dirty="0"/>
          </a:p>
          <a:p>
            <a:pPr marL="0" indent="0">
              <a:buNone/>
            </a:pPr>
            <a:r>
              <a:rPr lang="en-US" sz="1100" i="1" dirty="0">
                <a:solidFill>
                  <a:srgbClr val="F4A261"/>
                </a:solidFill>
                <a:latin typeface="Calibri" pitchFamily="34" charset="0"/>
                <a:ea typeface="Calibri" pitchFamily="34" charset="-122"/>
                <a:cs typeface="Calibri" pitchFamily="34" charset="-120"/>
              </a:rPr>
              <a:t>= 5–7 Token</a:t>
            </a:r>
            <a:endParaRPr lang="en-US" sz="1300" dirty="0"/>
          </a:p>
        </p:txBody>
      </p:sp>
      <p:sp>
        <p:nvSpPr>
          <p:cNvPr id="11" name="Text 8"/>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12" name="Text 9"/>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Wie viele Token stecken in einer Folie?</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Ein realistisches Rechenbeispiel aus dem Präsentations-Alltag</a:t>
            </a:r>
            <a:endParaRPr lang="en-US" sz="1400" dirty="0"/>
          </a:p>
        </p:txBody>
      </p:sp>
      <p:sp>
        <p:nvSpPr>
          <p:cNvPr id="4" name="Shape 2"/>
          <p:cNvSpPr/>
          <p:nvPr/>
        </p:nvSpPr>
        <p:spPr>
          <a:xfrm>
            <a:off x="457200" y="1554480"/>
            <a:ext cx="3657600" cy="2743200"/>
          </a:xfrm>
          <a:prstGeom prst="rect">
            <a:avLst/>
          </a:prstGeom>
          <a:solidFill>
            <a:srgbClr val="F5F0E8"/>
          </a:solidFill>
          <a:ln w="12700">
            <a:solidFill>
              <a:srgbClr val="5F8B95"/>
            </a:solidFill>
            <a:prstDash val="solid"/>
          </a:ln>
        </p:spPr>
        <p:txBody>
          <a:bodyPr/>
          <a:lstStyle/>
          <a:p>
            <a:endParaRPr lang="de-DE"/>
          </a:p>
        </p:txBody>
      </p:sp>
      <p:sp>
        <p:nvSpPr>
          <p:cNvPr id="5" name="Text 3"/>
          <p:cNvSpPr/>
          <p:nvPr/>
        </p:nvSpPr>
        <p:spPr>
          <a:xfrm>
            <a:off x="640080" y="1691640"/>
            <a:ext cx="3383280" cy="365760"/>
          </a:xfrm>
          <a:prstGeom prst="rect">
            <a:avLst/>
          </a:prstGeom>
          <a:noFill/>
          <a:ln/>
        </p:spPr>
        <p:txBody>
          <a:bodyPr wrap="square" lIns="0" tIns="0" rIns="0" bIns="0" rtlCol="0" anchor="ctr"/>
          <a:lstStyle/>
          <a:p>
            <a:pPr marL="0" indent="0">
              <a:buNone/>
            </a:pPr>
            <a:r>
              <a:rPr lang="en-US" sz="1400" b="1" dirty="0">
                <a:solidFill>
                  <a:srgbClr val="0F4C5C"/>
                </a:solidFill>
                <a:latin typeface="Calibri" pitchFamily="34" charset="0"/>
                <a:ea typeface="Calibri" pitchFamily="34" charset="-122"/>
                <a:cs typeface="Calibri" pitchFamily="34" charset="-120"/>
              </a:rPr>
              <a:t>Eine typische Inhaltsfolie</a:t>
            </a:r>
            <a:endParaRPr lang="en-US" sz="1400" dirty="0"/>
          </a:p>
        </p:txBody>
      </p:sp>
      <p:sp>
        <p:nvSpPr>
          <p:cNvPr id="6" name="Text 4"/>
          <p:cNvSpPr/>
          <p:nvPr/>
        </p:nvSpPr>
        <p:spPr>
          <a:xfrm>
            <a:off x="640080" y="2103120"/>
            <a:ext cx="3383280" cy="1645920"/>
          </a:xfrm>
          <a:prstGeom prst="rect">
            <a:avLst/>
          </a:prstGeom>
          <a:noFill/>
          <a:ln/>
        </p:spPr>
        <p:txBody>
          <a:bodyPr wrap="square" lIns="0" tIns="0" rIns="0" bIns="0" rtlCol="0" anchor="ctr"/>
          <a:lstStyle/>
          <a:p>
            <a:pPr marL="0" indent="0">
              <a:buNone/>
            </a:pPr>
            <a:r>
              <a:rPr lang="en-US" sz="1100" dirty="0">
                <a:solidFill>
                  <a:srgbClr val="1A2B30"/>
                </a:solidFill>
                <a:latin typeface="Calibri" pitchFamily="34" charset="0"/>
                <a:ea typeface="Calibri" pitchFamily="34" charset="-122"/>
                <a:cs typeface="Calibri" pitchFamily="34" charset="-120"/>
              </a:rPr>
              <a:t>• Titel (5–8 Wörter)</a:t>
            </a:r>
            <a:endParaRPr lang="en-US" sz="1100" dirty="0"/>
          </a:p>
          <a:p>
            <a:pPr marL="0" indent="0">
              <a:buNone/>
            </a:pPr>
            <a:r>
              <a:rPr lang="en-US" sz="1100" dirty="0">
                <a:solidFill>
                  <a:srgbClr val="1A2B30"/>
                </a:solidFill>
                <a:latin typeface="Calibri" pitchFamily="34" charset="0"/>
                <a:ea typeface="Calibri" pitchFamily="34" charset="-122"/>
                <a:cs typeface="Calibri" pitchFamily="34" charset="-120"/>
              </a:rPr>
              <a:t>• Untertitel (10–15 Wörter)</a:t>
            </a:r>
            <a:endParaRPr lang="en-US" sz="1100" dirty="0"/>
          </a:p>
          <a:p>
            <a:pPr marL="0" indent="0">
              <a:buNone/>
            </a:pPr>
            <a:r>
              <a:rPr lang="en-US" sz="1100" dirty="0">
                <a:solidFill>
                  <a:srgbClr val="1A2B30"/>
                </a:solidFill>
                <a:latin typeface="Calibri" pitchFamily="34" charset="0"/>
                <a:ea typeface="Calibri" pitchFamily="34" charset="-122"/>
                <a:cs typeface="Calibri" pitchFamily="34" charset="-120"/>
              </a:rPr>
              <a:t>• 4 Bulletpoints à 15 Wörter</a:t>
            </a:r>
            <a:endParaRPr lang="en-US" sz="1100" dirty="0"/>
          </a:p>
          <a:p>
            <a:pPr marL="0" indent="0">
              <a:buNone/>
            </a:pPr>
            <a:r>
              <a:rPr lang="en-US" sz="1100" dirty="0">
                <a:solidFill>
                  <a:srgbClr val="1A2B30"/>
                </a:solidFill>
                <a:latin typeface="Calibri" pitchFamily="34" charset="0"/>
                <a:ea typeface="Calibri" pitchFamily="34" charset="-122"/>
                <a:cs typeface="Calibri" pitchFamily="34" charset="-120"/>
              </a:rPr>
              <a:t>• Sprechernotizen (60–80 Wörter)</a:t>
            </a:r>
            <a:endParaRPr lang="en-US" sz="1100" dirty="0"/>
          </a:p>
          <a:p>
            <a:pPr marL="0" indent="0">
              <a:buNone/>
            </a:pPr>
            <a:r>
              <a:rPr lang="en-US" sz="1100" dirty="0">
                <a:solidFill>
                  <a:srgbClr val="1A2B30"/>
                </a:solidFill>
                <a:latin typeface="Calibri" pitchFamily="34" charset="0"/>
                <a:ea typeface="Calibri" pitchFamily="34" charset="-122"/>
                <a:cs typeface="Calibri" pitchFamily="34" charset="-120"/>
              </a:rPr>
              <a:t>• Visualisierungs-Beschreibung (30 Wörter)</a:t>
            </a:r>
            <a:endParaRPr lang="en-US" sz="1100" dirty="0"/>
          </a:p>
        </p:txBody>
      </p:sp>
      <p:sp>
        <p:nvSpPr>
          <p:cNvPr id="7" name="Text 5"/>
          <p:cNvSpPr/>
          <p:nvPr/>
        </p:nvSpPr>
        <p:spPr>
          <a:xfrm>
            <a:off x="640080" y="3794760"/>
            <a:ext cx="3383280" cy="365760"/>
          </a:xfrm>
          <a:prstGeom prst="rect">
            <a:avLst/>
          </a:prstGeom>
          <a:noFill/>
          <a:ln/>
        </p:spPr>
        <p:txBody>
          <a:bodyPr wrap="square" lIns="0" tIns="0" rIns="0" bIns="0" rtlCol="0" anchor="ctr"/>
          <a:lstStyle/>
          <a:p>
            <a:pPr marL="0" indent="0">
              <a:buNone/>
            </a:pPr>
            <a:r>
              <a:rPr lang="en-US" sz="1300" i="1" dirty="0">
                <a:solidFill>
                  <a:srgbClr val="6B7B80"/>
                </a:solidFill>
                <a:latin typeface="Calibri" pitchFamily="34" charset="0"/>
                <a:ea typeface="Calibri" pitchFamily="34" charset="-122"/>
                <a:cs typeface="Calibri" pitchFamily="34" charset="-120"/>
              </a:rPr>
              <a:t>≈ 200 Wörter Inhalt</a:t>
            </a:r>
            <a:endParaRPr lang="en-US" sz="1300" dirty="0"/>
          </a:p>
        </p:txBody>
      </p:sp>
      <p:pic>
        <p:nvPicPr>
          <p:cNvPr id="8" name="Image 0" descr="preencoded.png"/>
          <p:cNvPicPr>
            <a:picLocks noChangeAspect="1"/>
          </p:cNvPicPr>
          <p:nvPr/>
        </p:nvPicPr>
        <p:blipFill>
          <a:blip r:embed="rId3"/>
          <a:stretch>
            <a:fillRect/>
          </a:stretch>
        </p:blipFill>
        <p:spPr>
          <a:xfrm>
            <a:off x="4297680" y="2743200"/>
            <a:ext cx="457200" cy="457200"/>
          </a:xfrm>
          <a:prstGeom prst="rect">
            <a:avLst/>
          </a:prstGeom>
        </p:spPr>
      </p:pic>
      <p:sp>
        <p:nvSpPr>
          <p:cNvPr id="9" name="Shape 6"/>
          <p:cNvSpPr/>
          <p:nvPr/>
        </p:nvSpPr>
        <p:spPr>
          <a:xfrm>
            <a:off x="5120640" y="1554480"/>
            <a:ext cx="3566160" cy="2743200"/>
          </a:xfrm>
          <a:prstGeom prst="rect">
            <a:avLst/>
          </a:prstGeom>
          <a:solidFill>
            <a:srgbClr val="0A3540"/>
          </a:solidFill>
          <a:ln/>
        </p:spPr>
        <p:txBody>
          <a:bodyPr/>
          <a:lstStyle/>
          <a:p>
            <a:endParaRPr lang="de-DE"/>
          </a:p>
        </p:txBody>
      </p:sp>
      <p:sp>
        <p:nvSpPr>
          <p:cNvPr id="10" name="Text 7"/>
          <p:cNvSpPr/>
          <p:nvPr/>
        </p:nvSpPr>
        <p:spPr>
          <a:xfrm>
            <a:off x="5303520" y="1691640"/>
            <a:ext cx="3200400" cy="274320"/>
          </a:xfrm>
          <a:prstGeom prst="rect">
            <a:avLst/>
          </a:prstGeom>
          <a:noFill/>
          <a:ln/>
        </p:spPr>
        <p:txBody>
          <a:bodyPr wrap="square" lIns="0" tIns="0" rIns="0" bIns="0" rtlCol="0" anchor="ctr"/>
          <a:lstStyle/>
          <a:p>
            <a:pPr marL="0" indent="0">
              <a:buNone/>
            </a:pPr>
            <a:r>
              <a:rPr lang="en-US" sz="1100" b="1" kern="0" spc="400" dirty="0">
                <a:solidFill>
                  <a:srgbClr val="F4A261"/>
                </a:solidFill>
                <a:latin typeface="Calibri" pitchFamily="34" charset="0"/>
                <a:ea typeface="Calibri" pitchFamily="34" charset="-122"/>
                <a:cs typeface="Calibri" pitchFamily="34" charset="-120"/>
              </a:rPr>
              <a:t>ENTSPRICHT</a:t>
            </a:r>
            <a:endParaRPr lang="en-US" sz="1100" dirty="0"/>
          </a:p>
        </p:txBody>
      </p:sp>
      <p:sp>
        <p:nvSpPr>
          <p:cNvPr id="11" name="Text 8"/>
          <p:cNvSpPr/>
          <p:nvPr/>
        </p:nvSpPr>
        <p:spPr>
          <a:xfrm>
            <a:off x="5303520" y="2057400"/>
            <a:ext cx="3200400" cy="777240"/>
          </a:xfrm>
          <a:prstGeom prst="rect">
            <a:avLst/>
          </a:prstGeom>
          <a:noFill/>
          <a:ln/>
        </p:spPr>
        <p:txBody>
          <a:bodyPr wrap="square" lIns="0" tIns="0" rIns="0" bIns="0"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280–350</a:t>
            </a:r>
            <a:endParaRPr lang="en-US" sz="4400" dirty="0"/>
          </a:p>
        </p:txBody>
      </p:sp>
      <p:sp>
        <p:nvSpPr>
          <p:cNvPr id="12" name="Text 9"/>
          <p:cNvSpPr/>
          <p:nvPr/>
        </p:nvSpPr>
        <p:spPr>
          <a:xfrm>
            <a:off x="5303520" y="2880360"/>
            <a:ext cx="3200400" cy="365760"/>
          </a:xfrm>
          <a:prstGeom prst="rect">
            <a:avLst/>
          </a:prstGeom>
          <a:noFill/>
          <a:ln/>
        </p:spPr>
        <p:txBody>
          <a:bodyPr wrap="square" lIns="0" tIns="0" rIns="0" bIns="0" rtlCol="0" anchor="ctr"/>
          <a:lstStyle/>
          <a:p>
            <a:pPr marL="0" indent="0">
              <a:buNone/>
            </a:pPr>
            <a:r>
              <a:rPr lang="en-US" sz="1800" i="1" dirty="0">
                <a:solidFill>
                  <a:srgbClr val="F4A261"/>
                </a:solidFill>
                <a:latin typeface="Calibri" pitchFamily="34" charset="0"/>
                <a:ea typeface="Calibri" pitchFamily="34" charset="-122"/>
                <a:cs typeface="Calibri" pitchFamily="34" charset="-120"/>
              </a:rPr>
              <a:t>Token</a:t>
            </a:r>
            <a:endParaRPr lang="en-US" sz="1800" dirty="0"/>
          </a:p>
        </p:txBody>
      </p:sp>
      <p:sp>
        <p:nvSpPr>
          <p:cNvPr id="13" name="Shape 10"/>
          <p:cNvSpPr/>
          <p:nvPr/>
        </p:nvSpPr>
        <p:spPr>
          <a:xfrm>
            <a:off x="5303520" y="3337560"/>
            <a:ext cx="1371600" cy="0"/>
          </a:xfrm>
          <a:prstGeom prst="line">
            <a:avLst/>
          </a:prstGeom>
          <a:noFill/>
          <a:ln w="25400">
            <a:solidFill>
              <a:srgbClr val="E36F1E"/>
            </a:solidFill>
            <a:prstDash val="solid"/>
          </a:ln>
        </p:spPr>
        <p:txBody>
          <a:bodyPr/>
          <a:lstStyle/>
          <a:p>
            <a:endParaRPr lang="de-DE"/>
          </a:p>
        </p:txBody>
      </p:sp>
      <p:sp>
        <p:nvSpPr>
          <p:cNvPr id="14" name="Text 11"/>
          <p:cNvSpPr/>
          <p:nvPr/>
        </p:nvSpPr>
        <p:spPr>
          <a:xfrm>
            <a:off x="5303520" y="3474720"/>
            <a:ext cx="3200400" cy="320040"/>
          </a:xfrm>
          <a:prstGeom prst="rect">
            <a:avLst/>
          </a:prstGeom>
          <a:noFill/>
          <a:ln/>
        </p:spPr>
        <p:txBody>
          <a:bodyPr wrap="square" lIns="0" tIns="0" rIns="0" bIns="0" rtlCol="0" anchor="ctr"/>
          <a:lstStyle/>
          <a:p>
            <a:pPr marL="0" indent="0">
              <a:buNone/>
            </a:pPr>
            <a:r>
              <a:rPr lang="en-US" sz="1300" dirty="0">
                <a:solidFill>
                  <a:srgbClr val="FAF6F1"/>
                </a:solidFill>
                <a:latin typeface="Calibri" pitchFamily="34" charset="0"/>
                <a:ea typeface="Calibri" pitchFamily="34" charset="-122"/>
                <a:cs typeface="Calibri" pitchFamily="34" charset="-120"/>
              </a:rPr>
              <a:t>für eine einzige Folie.</a:t>
            </a:r>
            <a:endParaRPr lang="en-US" sz="1300" dirty="0"/>
          </a:p>
        </p:txBody>
      </p:sp>
      <p:sp>
        <p:nvSpPr>
          <p:cNvPr id="15" name="Text 12"/>
          <p:cNvSpPr/>
          <p:nvPr/>
        </p:nvSpPr>
        <p:spPr>
          <a:xfrm>
            <a:off x="5303520" y="3840480"/>
            <a:ext cx="3200400" cy="320040"/>
          </a:xfrm>
          <a:prstGeom prst="rect">
            <a:avLst/>
          </a:prstGeom>
          <a:noFill/>
          <a:ln/>
        </p:spPr>
        <p:txBody>
          <a:bodyPr wrap="square" lIns="0" tIns="0" rIns="0" bIns="0" rtlCol="0" anchor="ctr"/>
          <a:lstStyle/>
          <a:p>
            <a:pPr marL="0" indent="0">
              <a:buNone/>
            </a:pPr>
            <a:r>
              <a:rPr lang="en-US" sz="1100" i="1" dirty="0">
                <a:solidFill>
                  <a:srgbClr val="FAF6F1"/>
                </a:solidFill>
                <a:latin typeface="Calibri" pitchFamily="34" charset="0"/>
                <a:ea typeface="Calibri" pitchFamily="34" charset="-122"/>
                <a:cs typeface="Calibri" pitchFamily="34" charset="-120"/>
              </a:rPr>
              <a:t>Eine 20-Folien-Präsentation: ~6.000 Token Output.</a:t>
            </a:r>
            <a:endParaRPr lang="en-US" sz="1100" dirty="0"/>
          </a:p>
        </p:txBody>
      </p:sp>
      <p:sp>
        <p:nvSpPr>
          <p:cNvPr id="16" name="Text 13"/>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17" name="Text 14"/>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Deutsch ist „teurer“ als Englisch</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Aber nicht aus dem Grund, den die meisten vermuten</a:t>
            </a:r>
            <a:endParaRPr lang="en-US" sz="1400" dirty="0"/>
          </a:p>
        </p:txBody>
      </p:sp>
      <p:sp>
        <p:nvSpPr>
          <p:cNvPr id="4" name="Text 2"/>
          <p:cNvSpPr/>
          <p:nvPr/>
        </p:nvSpPr>
        <p:spPr>
          <a:xfrm>
            <a:off x="457200" y="1645920"/>
            <a:ext cx="1371600" cy="457200"/>
          </a:xfrm>
          <a:prstGeom prst="rect">
            <a:avLst/>
          </a:prstGeom>
          <a:noFill/>
          <a:ln/>
        </p:spPr>
        <p:txBody>
          <a:bodyPr wrap="square" lIns="0" tIns="0" rIns="0" bIns="0" rtlCol="0" anchor="ctr"/>
          <a:lstStyle/>
          <a:p>
            <a:pPr marL="0" indent="0">
              <a:buNone/>
            </a:pPr>
            <a:r>
              <a:rPr lang="en-US" sz="1400" b="1" dirty="0">
                <a:solidFill>
                  <a:srgbClr val="0F4C5C"/>
                </a:solidFill>
                <a:latin typeface="Calibri" pitchFamily="34" charset="0"/>
                <a:ea typeface="Calibri" pitchFamily="34" charset="-122"/>
                <a:cs typeface="Calibri" pitchFamily="34" charset="-120"/>
              </a:rPr>
              <a:t>Englisch</a:t>
            </a:r>
            <a:endParaRPr lang="en-US" sz="1400" dirty="0"/>
          </a:p>
        </p:txBody>
      </p:sp>
      <p:sp>
        <p:nvSpPr>
          <p:cNvPr id="5" name="Shape 3"/>
          <p:cNvSpPr/>
          <p:nvPr/>
        </p:nvSpPr>
        <p:spPr>
          <a:xfrm>
            <a:off x="1828800" y="1737360"/>
            <a:ext cx="3657600" cy="274320"/>
          </a:xfrm>
          <a:prstGeom prst="rect">
            <a:avLst/>
          </a:prstGeom>
          <a:solidFill>
            <a:srgbClr val="5C8A6F"/>
          </a:solidFill>
          <a:ln/>
        </p:spPr>
        <p:txBody>
          <a:bodyPr/>
          <a:lstStyle/>
          <a:p>
            <a:endParaRPr lang="de-DE"/>
          </a:p>
        </p:txBody>
      </p:sp>
      <p:sp>
        <p:nvSpPr>
          <p:cNvPr id="6" name="Text 4"/>
          <p:cNvSpPr/>
          <p:nvPr/>
        </p:nvSpPr>
        <p:spPr>
          <a:xfrm>
            <a:off x="5577840" y="1645920"/>
            <a:ext cx="1371600" cy="457200"/>
          </a:xfrm>
          <a:prstGeom prst="rect">
            <a:avLst/>
          </a:prstGeom>
          <a:noFill/>
          <a:ln/>
        </p:spPr>
        <p:txBody>
          <a:bodyPr wrap="square" lIns="0" tIns="0" rIns="0" bIns="0" rtlCol="0" anchor="ctr"/>
          <a:lstStyle/>
          <a:p>
            <a:pPr marL="0" indent="0">
              <a:buNone/>
            </a:pPr>
            <a:r>
              <a:rPr lang="en-US" sz="1200" dirty="0">
                <a:solidFill>
                  <a:srgbClr val="1A2B30"/>
                </a:solidFill>
                <a:latin typeface="Calibri" pitchFamily="34" charset="0"/>
                <a:ea typeface="Calibri" pitchFamily="34" charset="-122"/>
                <a:cs typeface="Calibri" pitchFamily="34" charset="-120"/>
              </a:rPr>
              <a:t>100 Token</a:t>
            </a:r>
            <a:endParaRPr lang="en-US" sz="1200" dirty="0"/>
          </a:p>
        </p:txBody>
      </p:sp>
      <p:sp>
        <p:nvSpPr>
          <p:cNvPr id="7" name="Text 5"/>
          <p:cNvSpPr/>
          <p:nvPr/>
        </p:nvSpPr>
        <p:spPr>
          <a:xfrm>
            <a:off x="457200" y="2286000"/>
            <a:ext cx="1371600" cy="457200"/>
          </a:xfrm>
          <a:prstGeom prst="rect">
            <a:avLst/>
          </a:prstGeom>
          <a:noFill/>
          <a:ln/>
        </p:spPr>
        <p:txBody>
          <a:bodyPr wrap="square" lIns="0" tIns="0" rIns="0" bIns="0" rtlCol="0" anchor="ctr"/>
          <a:lstStyle/>
          <a:p>
            <a:pPr marL="0" indent="0">
              <a:buNone/>
            </a:pPr>
            <a:r>
              <a:rPr lang="en-US" sz="1400" b="1" dirty="0">
                <a:solidFill>
                  <a:srgbClr val="0F4C5C"/>
                </a:solidFill>
                <a:latin typeface="Calibri" pitchFamily="34" charset="0"/>
                <a:ea typeface="Calibri" pitchFamily="34" charset="-122"/>
                <a:cs typeface="Calibri" pitchFamily="34" charset="-120"/>
              </a:rPr>
              <a:t>Deutsch</a:t>
            </a:r>
            <a:endParaRPr lang="en-US" sz="1400" dirty="0"/>
          </a:p>
        </p:txBody>
      </p:sp>
      <p:sp>
        <p:nvSpPr>
          <p:cNvPr id="8" name="Shape 6"/>
          <p:cNvSpPr/>
          <p:nvPr/>
        </p:nvSpPr>
        <p:spPr>
          <a:xfrm>
            <a:off x="1828800" y="2377440"/>
            <a:ext cx="4937760" cy="274320"/>
          </a:xfrm>
          <a:prstGeom prst="rect">
            <a:avLst/>
          </a:prstGeom>
          <a:solidFill>
            <a:srgbClr val="E36F1E"/>
          </a:solidFill>
          <a:ln/>
        </p:spPr>
        <p:txBody>
          <a:bodyPr/>
          <a:lstStyle/>
          <a:p>
            <a:endParaRPr lang="de-DE"/>
          </a:p>
        </p:txBody>
      </p:sp>
      <p:sp>
        <p:nvSpPr>
          <p:cNvPr id="9" name="Text 7"/>
          <p:cNvSpPr/>
          <p:nvPr/>
        </p:nvSpPr>
        <p:spPr>
          <a:xfrm>
            <a:off x="6858000" y="2286000"/>
            <a:ext cx="1828800" cy="457200"/>
          </a:xfrm>
          <a:prstGeom prst="rect">
            <a:avLst/>
          </a:prstGeom>
          <a:noFill/>
          <a:ln/>
        </p:spPr>
        <p:txBody>
          <a:bodyPr wrap="square" lIns="0" tIns="0" rIns="0" bIns="0" rtlCol="0" anchor="ctr"/>
          <a:lstStyle/>
          <a:p>
            <a:pPr marL="0" indent="0">
              <a:buNone/>
            </a:pPr>
            <a:r>
              <a:rPr lang="en-US" sz="1200" b="1" dirty="0">
                <a:solidFill>
                  <a:srgbClr val="E36F1E"/>
                </a:solidFill>
                <a:latin typeface="Calibri" pitchFamily="34" charset="0"/>
                <a:ea typeface="Calibri" pitchFamily="34" charset="-122"/>
                <a:cs typeface="Calibri" pitchFamily="34" charset="-120"/>
              </a:rPr>
              <a:t>130–140 Token</a:t>
            </a:r>
            <a:endParaRPr lang="en-US" sz="1200" dirty="0"/>
          </a:p>
        </p:txBody>
      </p:sp>
      <p:sp>
        <p:nvSpPr>
          <p:cNvPr id="10" name="Text 8"/>
          <p:cNvSpPr/>
          <p:nvPr/>
        </p:nvSpPr>
        <p:spPr>
          <a:xfrm>
            <a:off x="457200" y="2788920"/>
            <a:ext cx="8229600" cy="365760"/>
          </a:xfrm>
          <a:prstGeom prst="rect">
            <a:avLst/>
          </a:prstGeom>
          <a:noFill/>
          <a:ln/>
        </p:spPr>
        <p:txBody>
          <a:bodyPr wrap="square" lIns="0" tIns="0" rIns="0" bIns="0" rtlCol="0" anchor="ctr"/>
          <a:lstStyle/>
          <a:p>
            <a:pPr marL="0" indent="0">
              <a:buNone/>
            </a:pPr>
            <a:r>
              <a:rPr lang="en-US" sz="1200" i="1" dirty="0">
                <a:solidFill>
                  <a:srgbClr val="6B7B80"/>
                </a:solidFill>
                <a:latin typeface="Calibri" pitchFamily="34" charset="0"/>
                <a:ea typeface="Calibri" pitchFamily="34" charset="-122"/>
                <a:cs typeface="Calibri" pitchFamily="34" charset="-120"/>
              </a:rPr>
              <a:t>Identischer Inhalt, unterschiedliche Token-Anzahl: ca. 30–40 % Mehrverbrauch</a:t>
            </a:r>
            <a:endParaRPr lang="en-US" sz="1200" dirty="0"/>
          </a:p>
        </p:txBody>
      </p:sp>
      <p:sp>
        <p:nvSpPr>
          <p:cNvPr id="11" name="Shape 9"/>
          <p:cNvSpPr/>
          <p:nvPr/>
        </p:nvSpPr>
        <p:spPr>
          <a:xfrm>
            <a:off x="457200" y="3383280"/>
            <a:ext cx="8229600" cy="1280160"/>
          </a:xfrm>
          <a:prstGeom prst="rect">
            <a:avLst/>
          </a:prstGeom>
          <a:solidFill>
            <a:srgbClr val="F5F0E8"/>
          </a:solidFill>
          <a:ln w="12700">
            <a:solidFill>
              <a:srgbClr val="F5F0E8"/>
            </a:solidFill>
            <a:prstDash val="solid"/>
          </a:ln>
        </p:spPr>
        <p:txBody>
          <a:bodyPr/>
          <a:lstStyle/>
          <a:p>
            <a:endParaRPr lang="de-DE"/>
          </a:p>
        </p:txBody>
      </p:sp>
      <p:sp>
        <p:nvSpPr>
          <p:cNvPr id="12" name="Shape 10"/>
          <p:cNvSpPr/>
          <p:nvPr/>
        </p:nvSpPr>
        <p:spPr>
          <a:xfrm>
            <a:off x="457200" y="3383280"/>
            <a:ext cx="91440" cy="1280160"/>
          </a:xfrm>
          <a:prstGeom prst="rect">
            <a:avLst/>
          </a:prstGeom>
          <a:solidFill>
            <a:srgbClr val="E36F1E"/>
          </a:solidFill>
          <a:ln/>
        </p:spPr>
        <p:txBody>
          <a:bodyPr/>
          <a:lstStyle/>
          <a:p>
            <a:endParaRPr lang="de-DE"/>
          </a:p>
        </p:txBody>
      </p:sp>
      <p:pic>
        <p:nvPicPr>
          <p:cNvPr id="13" name="Image 0" descr="preencoded.png"/>
          <p:cNvPicPr>
            <a:picLocks noChangeAspect="1"/>
          </p:cNvPicPr>
          <p:nvPr/>
        </p:nvPicPr>
        <p:blipFill>
          <a:blip r:embed="rId3"/>
          <a:stretch>
            <a:fillRect/>
          </a:stretch>
        </p:blipFill>
        <p:spPr>
          <a:xfrm>
            <a:off x="777240" y="3520440"/>
            <a:ext cx="365760" cy="365760"/>
          </a:xfrm>
          <a:prstGeom prst="rect">
            <a:avLst/>
          </a:prstGeom>
        </p:spPr>
      </p:pic>
      <p:sp>
        <p:nvSpPr>
          <p:cNvPr id="14" name="Text 11"/>
          <p:cNvSpPr/>
          <p:nvPr/>
        </p:nvSpPr>
        <p:spPr>
          <a:xfrm>
            <a:off x="1280160" y="3474720"/>
            <a:ext cx="7223760" cy="365760"/>
          </a:xfrm>
          <a:prstGeom prst="rect">
            <a:avLst/>
          </a:prstGeom>
          <a:noFill/>
          <a:ln/>
        </p:spPr>
        <p:txBody>
          <a:bodyPr wrap="square" lIns="0" tIns="0" rIns="0" bIns="0" rtlCol="0" anchor="ctr"/>
          <a:lstStyle/>
          <a:p>
            <a:pPr marL="0" indent="0">
              <a:buNone/>
            </a:pPr>
            <a:r>
              <a:rPr lang="en-US" sz="1400" b="1" dirty="0">
                <a:solidFill>
                  <a:srgbClr val="E36F1E"/>
                </a:solidFill>
                <a:latin typeface="Calibri" pitchFamily="34" charset="0"/>
                <a:ea typeface="Calibri" pitchFamily="34" charset="-122"/>
                <a:cs typeface="Calibri" pitchFamily="34" charset="-120"/>
              </a:rPr>
              <a:t>Mythos: Claude übersetzt intern Englisch ↔ Deutsch</a:t>
            </a:r>
            <a:endParaRPr lang="en-US" sz="1400" dirty="0"/>
          </a:p>
        </p:txBody>
      </p:sp>
      <p:sp>
        <p:nvSpPr>
          <p:cNvPr id="15" name="Text 12"/>
          <p:cNvSpPr/>
          <p:nvPr/>
        </p:nvSpPr>
        <p:spPr>
          <a:xfrm>
            <a:off x="1280160" y="3840480"/>
            <a:ext cx="7223760" cy="777240"/>
          </a:xfrm>
          <a:prstGeom prst="rect">
            <a:avLst/>
          </a:prstGeom>
          <a:noFill/>
          <a:ln/>
        </p:spPr>
        <p:txBody>
          <a:bodyPr wrap="square" lIns="0" tIns="0" rIns="0" bIns="0" rtlCol="0" anchor="ctr"/>
          <a:lstStyle/>
          <a:p>
            <a:pPr marL="0" indent="0">
              <a:buNone/>
            </a:pPr>
            <a:r>
              <a:rPr lang="en-US" sz="1200" dirty="0">
                <a:solidFill>
                  <a:srgbClr val="1A2B30"/>
                </a:solidFill>
                <a:latin typeface="Calibri" pitchFamily="34" charset="0"/>
                <a:ea typeface="Calibri" pitchFamily="34" charset="-122"/>
                <a:cs typeface="Calibri" pitchFamily="34" charset="-120"/>
              </a:rPr>
              <a:t>Falsch. Es gibt keinen versteckten Übersetzungs-Aufschlag. </a:t>
            </a:r>
            <a:endParaRPr lang="en-US" sz="1200" dirty="0"/>
          </a:p>
          <a:p>
            <a:pPr marL="0" indent="0">
              <a:buNone/>
            </a:pPr>
            <a:r>
              <a:rPr lang="en-US" sz="1200" dirty="0">
                <a:solidFill>
                  <a:srgbClr val="1A2B30"/>
                </a:solidFill>
                <a:latin typeface="Calibri" pitchFamily="34" charset="0"/>
                <a:ea typeface="Calibri" pitchFamily="34" charset="-122"/>
                <a:cs typeface="Calibri" pitchFamily="34" charset="-120"/>
              </a:rPr>
              <a:t>Der Mehrverbrauch entsteht ausschließlich durch den Tokenizer: deutsche Komposita und </a:t>
            </a:r>
            <a:endParaRPr lang="en-US" sz="1200" dirty="0"/>
          </a:p>
          <a:p>
            <a:pPr marL="0" indent="0">
              <a:buNone/>
            </a:pPr>
            <a:r>
              <a:rPr lang="en-US" sz="1200" dirty="0">
                <a:solidFill>
                  <a:srgbClr val="1A2B30"/>
                </a:solidFill>
                <a:latin typeface="Calibri" pitchFamily="34" charset="0"/>
                <a:ea typeface="Calibri" pitchFamily="34" charset="-122"/>
                <a:cs typeface="Calibri" pitchFamily="34" charset="-120"/>
              </a:rPr>
              <a:t>Flexionsformen werden in mehr Stücke zerlegt. Auf Deutsch zu arbeiten lohnt sich trotzdem — der Qualitätsgewinn überwiegt.</a:t>
            </a:r>
            <a:endParaRPr lang="en-US" sz="1200" dirty="0"/>
          </a:p>
        </p:txBody>
      </p:sp>
      <p:sp>
        <p:nvSpPr>
          <p:cNvPr id="16" name="Text 13"/>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17" name="Text 14"/>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Wo stecken überall Token drin?</a:t>
            </a:r>
            <a:endParaRPr lang="en-US" sz="2800" dirty="0"/>
          </a:p>
        </p:txBody>
      </p:sp>
      <p:sp>
        <p:nvSpPr>
          <p:cNvPr id="3" name="Text 1"/>
          <p:cNvSpPr/>
          <p:nvPr/>
        </p:nvSpPr>
        <p:spPr>
          <a:xfrm>
            <a:off x="457200" y="960120"/>
            <a:ext cx="8229600" cy="365760"/>
          </a:xfrm>
          <a:prstGeom prst="rect">
            <a:avLst/>
          </a:prstGeom>
          <a:noFill/>
          <a:ln/>
        </p:spPr>
        <p:txBody>
          <a:bodyPr wrap="square" rtlCol="0" anchor="ctr"/>
          <a:lstStyle/>
          <a:p>
            <a:pPr marL="0" indent="0">
              <a:buNone/>
            </a:pPr>
            <a:r>
              <a:rPr lang="en-US" sz="1400" i="1" dirty="0">
                <a:solidFill>
                  <a:srgbClr val="6B7B80"/>
                </a:solidFill>
                <a:latin typeface="Calibri" pitchFamily="34" charset="0"/>
                <a:ea typeface="Calibri" pitchFamily="34" charset="-122"/>
                <a:cs typeface="Calibri" pitchFamily="34" charset="-120"/>
              </a:rPr>
              <a:t>Was du siehst — und was du nicht siehst</a:t>
            </a:r>
            <a:endParaRPr lang="en-US" sz="1400" dirty="0"/>
          </a:p>
        </p:txBody>
      </p:sp>
      <p:sp>
        <p:nvSpPr>
          <p:cNvPr id="4" name="Shape 2"/>
          <p:cNvSpPr/>
          <p:nvPr/>
        </p:nvSpPr>
        <p:spPr>
          <a:xfrm>
            <a:off x="457200" y="2377440"/>
            <a:ext cx="8229600" cy="0"/>
          </a:xfrm>
          <a:prstGeom prst="line">
            <a:avLst/>
          </a:prstGeom>
          <a:noFill/>
          <a:ln w="25400">
            <a:solidFill>
              <a:srgbClr val="5F8B95"/>
            </a:solidFill>
            <a:prstDash val="dash"/>
          </a:ln>
        </p:spPr>
        <p:txBody>
          <a:bodyPr/>
          <a:lstStyle/>
          <a:p>
            <a:endParaRPr lang="de-DE"/>
          </a:p>
        </p:txBody>
      </p:sp>
      <p:sp>
        <p:nvSpPr>
          <p:cNvPr id="5" name="Text 3"/>
          <p:cNvSpPr/>
          <p:nvPr/>
        </p:nvSpPr>
        <p:spPr>
          <a:xfrm>
            <a:off x="7680960" y="2194560"/>
            <a:ext cx="1005840" cy="228600"/>
          </a:xfrm>
          <a:prstGeom prst="rect">
            <a:avLst/>
          </a:prstGeom>
          <a:noFill/>
          <a:ln/>
        </p:spPr>
        <p:txBody>
          <a:bodyPr wrap="square" lIns="0" tIns="0" rIns="0" bIns="0" rtlCol="0" anchor="ctr"/>
          <a:lstStyle/>
          <a:p>
            <a:pPr marL="0" indent="0">
              <a:buNone/>
            </a:pPr>
            <a:r>
              <a:rPr lang="en-US" sz="900" i="1" dirty="0">
                <a:solidFill>
                  <a:srgbClr val="5F8B95"/>
                </a:solidFill>
                <a:latin typeface="Calibri" pitchFamily="34" charset="0"/>
                <a:ea typeface="Calibri" pitchFamily="34" charset="-122"/>
                <a:cs typeface="Calibri" pitchFamily="34" charset="-120"/>
              </a:rPr>
              <a:t>Wasserlinie</a:t>
            </a:r>
            <a:endParaRPr lang="en-US" sz="900" dirty="0"/>
          </a:p>
        </p:txBody>
      </p:sp>
      <p:sp>
        <p:nvSpPr>
          <p:cNvPr id="6" name="Shape 4"/>
          <p:cNvSpPr/>
          <p:nvPr/>
        </p:nvSpPr>
        <p:spPr>
          <a:xfrm>
            <a:off x="1371600" y="1554480"/>
            <a:ext cx="2286000" cy="822960"/>
          </a:xfrm>
          <a:prstGeom prst="rect">
            <a:avLst/>
          </a:prstGeom>
          <a:solidFill>
            <a:srgbClr val="E36F1E"/>
          </a:solidFill>
          <a:ln/>
        </p:spPr>
        <p:txBody>
          <a:bodyPr/>
          <a:lstStyle/>
          <a:p>
            <a:endParaRPr lang="de-DE"/>
          </a:p>
        </p:txBody>
      </p:sp>
      <p:sp>
        <p:nvSpPr>
          <p:cNvPr id="7" name="Text 5"/>
          <p:cNvSpPr/>
          <p:nvPr/>
        </p:nvSpPr>
        <p:spPr>
          <a:xfrm>
            <a:off x="1371600" y="1600200"/>
            <a:ext cx="2286000" cy="274320"/>
          </a:xfrm>
          <a:prstGeom prst="rect">
            <a:avLst/>
          </a:prstGeom>
          <a:noFill/>
          <a:ln/>
        </p:spPr>
        <p:txBody>
          <a:bodyPr wrap="square" lIns="0" tIns="0" rIns="0" bIns="0" rtlCol="0" anchor="ctr"/>
          <a:lstStyle/>
          <a:p>
            <a:pPr marL="0" indent="0" algn="ctr">
              <a:buNone/>
            </a:pPr>
            <a:r>
              <a:rPr lang="en-US" sz="1000" b="1" kern="0" spc="300" dirty="0">
                <a:solidFill>
                  <a:srgbClr val="FFFFFF"/>
                </a:solidFill>
                <a:latin typeface="Calibri" pitchFamily="34" charset="0"/>
                <a:ea typeface="Calibri" pitchFamily="34" charset="-122"/>
                <a:cs typeface="Calibri" pitchFamily="34" charset="-120"/>
              </a:rPr>
              <a:t>SICHTBAR</a:t>
            </a:r>
            <a:endParaRPr lang="en-US" sz="1000" dirty="0"/>
          </a:p>
        </p:txBody>
      </p:sp>
      <p:sp>
        <p:nvSpPr>
          <p:cNvPr id="8" name="Text 6"/>
          <p:cNvSpPr/>
          <p:nvPr/>
        </p:nvSpPr>
        <p:spPr>
          <a:xfrm>
            <a:off x="1371600" y="1874520"/>
            <a:ext cx="2286000" cy="457200"/>
          </a:xfrm>
          <a:prstGeom prst="rect">
            <a:avLst/>
          </a:prstGeom>
          <a:noFill/>
          <a:ln/>
        </p:spPr>
        <p:txBody>
          <a:bodyPr wrap="square" lIns="0" tIns="0" rIns="0" bIns="0" rtlCol="0" anchor="ctr"/>
          <a:lstStyle/>
          <a:p>
            <a:pPr marL="0" indent="0" algn="ctr">
              <a:buNone/>
            </a:pPr>
            <a:r>
              <a:rPr lang="en-US" sz="1100" dirty="0">
                <a:solidFill>
                  <a:srgbClr val="FFFFFF"/>
                </a:solidFill>
                <a:latin typeface="Calibri" pitchFamily="34" charset="0"/>
                <a:ea typeface="Calibri" pitchFamily="34" charset="-122"/>
                <a:cs typeface="Calibri" pitchFamily="34" charset="-120"/>
              </a:rPr>
              <a:t>Deine Frage · Claudes Antwort</a:t>
            </a:r>
            <a:endParaRPr lang="en-US" sz="1100" dirty="0"/>
          </a:p>
        </p:txBody>
      </p:sp>
      <p:sp>
        <p:nvSpPr>
          <p:cNvPr id="9" name="Shape 7"/>
          <p:cNvSpPr/>
          <p:nvPr/>
        </p:nvSpPr>
        <p:spPr>
          <a:xfrm>
            <a:off x="640080" y="2468880"/>
            <a:ext cx="7863840" cy="2286000"/>
          </a:xfrm>
          <a:prstGeom prst="rect">
            <a:avLst/>
          </a:prstGeom>
          <a:solidFill>
            <a:srgbClr val="0F4C5C"/>
          </a:solidFill>
          <a:ln/>
        </p:spPr>
        <p:txBody>
          <a:bodyPr/>
          <a:lstStyle/>
          <a:p>
            <a:endParaRPr lang="de-DE"/>
          </a:p>
        </p:txBody>
      </p:sp>
      <p:sp>
        <p:nvSpPr>
          <p:cNvPr id="10" name="Text 8"/>
          <p:cNvSpPr/>
          <p:nvPr/>
        </p:nvSpPr>
        <p:spPr>
          <a:xfrm>
            <a:off x="822960" y="2606040"/>
            <a:ext cx="7498080" cy="274320"/>
          </a:xfrm>
          <a:prstGeom prst="rect">
            <a:avLst/>
          </a:prstGeom>
          <a:noFill/>
          <a:ln/>
        </p:spPr>
        <p:txBody>
          <a:bodyPr wrap="square" lIns="0" tIns="0" rIns="0" bIns="0" rtlCol="0" anchor="ctr"/>
          <a:lstStyle/>
          <a:p>
            <a:pPr marL="0" indent="0" algn="ctr">
              <a:buNone/>
            </a:pPr>
            <a:r>
              <a:rPr lang="en-US" sz="1100" b="1" kern="0" spc="300" dirty="0">
                <a:solidFill>
                  <a:srgbClr val="F4A261"/>
                </a:solidFill>
                <a:latin typeface="Calibri" pitchFamily="34" charset="0"/>
                <a:ea typeface="Calibri" pitchFamily="34" charset="-122"/>
                <a:cs typeface="Calibri" pitchFamily="34" charset="-120"/>
              </a:rPr>
              <a:t>UNSICHTBAR — und größer als gedacht</a:t>
            </a:r>
            <a:endParaRPr lang="en-US" sz="1100" dirty="0"/>
          </a:p>
        </p:txBody>
      </p:sp>
      <p:sp>
        <p:nvSpPr>
          <p:cNvPr id="11" name="Text 9"/>
          <p:cNvSpPr/>
          <p:nvPr/>
        </p:nvSpPr>
        <p:spPr>
          <a:xfrm>
            <a:off x="914400" y="3017520"/>
            <a:ext cx="3657600" cy="16916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Systemprompt</a:t>
            </a:r>
            <a:endParaRPr lang="en-US" sz="1200" dirty="0"/>
          </a:p>
          <a:p>
            <a:pPr marL="0" indent="0">
              <a:buNone/>
            </a:pPr>
            <a:r>
              <a:rPr lang="en-US" sz="1000" i="1" dirty="0">
                <a:solidFill>
                  <a:srgbClr val="FAF6F1"/>
                </a:solidFill>
                <a:latin typeface="Calibri" pitchFamily="34" charset="0"/>
                <a:ea typeface="Calibri" pitchFamily="34" charset="-122"/>
                <a:cs typeface="Calibri" pitchFamily="34" charset="-120"/>
              </a:rPr>
              <a:t>(mehrere tausend Token, immer dabei)</a:t>
            </a:r>
            <a:endParaRPr lang="en-US" sz="1200" dirty="0"/>
          </a:p>
          <a:p>
            <a:pPr marL="0" indent="0">
              <a:buNone/>
            </a:pPr>
            <a:endParaRPr lang="en-US" sz="1200" dirty="0"/>
          </a:p>
          <a:p>
            <a:pPr marL="0" indent="0">
              <a:buNone/>
            </a:pPr>
            <a:r>
              <a:rPr lang="en-US" sz="1200" b="1" dirty="0">
                <a:solidFill>
                  <a:srgbClr val="FFFFFF"/>
                </a:solidFill>
                <a:latin typeface="Calibri" pitchFamily="34" charset="0"/>
                <a:ea typeface="Calibri" pitchFamily="34" charset="-122"/>
                <a:cs typeface="Calibri" pitchFamily="34" charset="-120"/>
              </a:rPr>
              <a:t>Personal Preferences</a:t>
            </a:r>
            <a:endParaRPr lang="en-US" sz="1200" dirty="0"/>
          </a:p>
          <a:p>
            <a:pPr marL="0" indent="0">
              <a:buNone/>
            </a:pPr>
            <a:r>
              <a:rPr lang="en-US" sz="1000" i="1" dirty="0">
                <a:solidFill>
                  <a:srgbClr val="FAF6F1"/>
                </a:solidFill>
                <a:latin typeface="Calibri" pitchFamily="34" charset="0"/>
                <a:ea typeface="Calibri" pitchFamily="34" charset="-122"/>
                <a:cs typeface="Calibri" pitchFamily="34" charset="-120"/>
              </a:rPr>
              <a:t>(deine Standardanweisungen)</a:t>
            </a:r>
            <a:endParaRPr lang="en-US" sz="1200" dirty="0"/>
          </a:p>
          <a:p>
            <a:pPr marL="0" indent="0">
              <a:buNone/>
            </a:pPr>
            <a:endParaRPr lang="en-US" sz="1200" dirty="0"/>
          </a:p>
          <a:p>
            <a:pPr marL="0" indent="0">
              <a:buNone/>
            </a:pPr>
            <a:r>
              <a:rPr lang="en-US" sz="1200" b="1" dirty="0">
                <a:solidFill>
                  <a:srgbClr val="FFFFFF"/>
                </a:solidFill>
                <a:latin typeface="Calibri" pitchFamily="34" charset="0"/>
                <a:ea typeface="Calibri" pitchFamily="34" charset="-122"/>
                <a:cs typeface="Calibri" pitchFamily="34" charset="-120"/>
              </a:rPr>
              <a:t>Tool-Definitionen</a:t>
            </a:r>
            <a:endParaRPr lang="en-US" sz="1200" dirty="0"/>
          </a:p>
          <a:p>
            <a:pPr marL="0" indent="0">
              <a:buNone/>
            </a:pPr>
            <a:r>
              <a:rPr lang="en-US" sz="1000" i="1" dirty="0">
                <a:solidFill>
                  <a:srgbClr val="FAF6F1"/>
                </a:solidFill>
                <a:latin typeface="Calibri" pitchFamily="34" charset="0"/>
                <a:ea typeface="Calibri" pitchFamily="34" charset="-122"/>
                <a:cs typeface="Calibri" pitchFamily="34" charset="-120"/>
              </a:rPr>
              <a:t>(Web-Suche, Skills, Connectors)</a:t>
            </a:r>
            <a:endParaRPr lang="en-US" sz="1200" dirty="0"/>
          </a:p>
        </p:txBody>
      </p:sp>
      <p:sp>
        <p:nvSpPr>
          <p:cNvPr id="12" name="Text 10"/>
          <p:cNvSpPr/>
          <p:nvPr/>
        </p:nvSpPr>
        <p:spPr>
          <a:xfrm>
            <a:off x="4846320" y="3017520"/>
            <a:ext cx="3657600" cy="1691640"/>
          </a:xfrm>
          <a:prstGeom prst="rect">
            <a:avLst/>
          </a:prstGeom>
          <a:noFill/>
          <a:ln/>
        </p:spPr>
        <p:txBody>
          <a:bodyPr wrap="square" lIns="0" tIns="0" rIns="0" bIns="0" rtlCol="0" anchor="ctr"/>
          <a:lstStyle/>
          <a:p>
            <a:pPr marL="0" indent="0">
              <a:buNone/>
            </a:pPr>
            <a:r>
              <a:rPr lang="en-US" sz="1200" b="1" dirty="0">
                <a:solidFill>
                  <a:srgbClr val="FFFFFF"/>
                </a:solidFill>
                <a:latin typeface="Calibri" pitchFamily="34" charset="0"/>
                <a:ea typeface="Calibri" pitchFamily="34" charset="-122"/>
                <a:cs typeface="Calibri" pitchFamily="34" charset="-120"/>
              </a:rPr>
              <a:t>Hochgeladene Dateien</a:t>
            </a:r>
            <a:endParaRPr lang="en-US" sz="1200" dirty="0"/>
          </a:p>
          <a:p>
            <a:pPr marL="0" indent="0">
              <a:buNone/>
            </a:pPr>
            <a:r>
              <a:rPr lang="en-US" sz="1000" i="1" dirty="0">
                <a:solidFill>
                  <a:srgbClr val="FAF6F1"/>
                </a:solidFill>
                <a:latin typeface="Calibri" pitchFamily="34" charset="0"/>
                <a:ea typeface="Calibri" pitchFamily="34" charset="-122"/>
                <a:cs typeface="Calibri" pitchFamily="34" charset="-120"/>
              </a:rPr>
              <a:t>(PDFs, Vorlagen, Bilder)</a:t>
            </a:r>
            <a:endParaRPr lang="en-US" sz="1200" dirty="0"/>
          </a:p>
          <a:p>
            <a:pPr marL="0" indent="0">
              <a:buNone/>
            </a:pPr>
            <a:endParaRPr lang="en-US" sz="1200" dirty="0"/>
          </a:p>
          <a:p>
            <a:pPr marL="0" indent="0">
              <a:buNone/>
            </a:pPr>
            <a:r>
              <a:rPr lang="en-US" sz="1200" b="1" dirty="0">
                <a:solidFill>
                  <a:srgbClr val="FFFFFF"/>
                </a:solidFill>
                <a:latin typeface="Calibri" pitchFamily="34" charset="0"/>
                <a:ea typeface="Calibri" pitchFamily="34" charset="-122"/>
                <a:cs typeface="Calibri" pitchFamily="34" charset="-120"/>
              </a:rPr>
              <a:t>Bisheriger Chatverlauf</a:t>
            </a:r>
            <a:endParaRPr lang="en-US" sz="1200" dirty="0"/>
          </a:p>
          <a:p>
            <a:pPr marL="0" indent="0">
              <a:buNone/>
            </a:pPr>
            <a:r>
              <a:rPr lang="en-US" sz="1000" i="1" dirty="0">
                <a:solidFill>
                  <a:srgbClr val="FAF6F1"/>
                </a:solidFill>
                <a:latin typeface="Calibri" pitchFamily="34" charset="0"/>
                <a:ea typeface="Calibri" pitchFamily="34" charset="-122"/>
                <a:cs typeface="Calibri" pitchFamily="34" charset="-120"/>
              </a:rPr>
              <a:t>(jede frühere Runde, jedes Mal)</a:t>
            </a:r>
            <a:endParaRPr lang="en-US" sz="1200" dirty="0"/>
          </a:p>
          <a:p>
            <a:pPr marL="0" indent="0">
              <a:buNone/>
            </a:pPr>
            <a:endParaRPr lang="en-US" sz="1200" dirty="0"/>
          </a:p>
          <a:p>
            <a:pPr marL="0" indent="0">
              <a:buNone/>
            </a:pPr>
            <a:r>
              <a:rPr lang="en-US" sz="1200" b="1" dirty="0">
                <a:solidFill>
                  <a:srgbClr val="FFFFFF"/>
                </a:solidFill>
                <a:latin typeface="Calibri" pitchFamily="34" charset="0"/>
                <a:ea typeface="Calibri" pitchFamily="34" charset="-122"/>
                <a:cs typeface="Calibri" pitchFamily="34" charset="-120"/>
              </a:rPr>
              <a:t>Web-Suchergebnisse</a:t>
            </a:r>
            <a:endParaRPr lang="en-US" sz="1200" dirty="0"/>
          </a:p>
          <a:p>
            <a:pPr marL="0" indent="0">
              <a:buNone/>
            </a:pPr>
            <a:r>
              <a:rPr lang="en-US" sz="1000" i="1" dirty="0">
                <a:solidFill>
                  <a:srgbClr val="FAF6F1"/>
                </a:solidFill>
                <a:latin typeface="Calibri" pitchFamily="34" charset="0"/>
                <a:ea typeface="Calibri" pitchFamily="34" charset="-122"/>
                <a:cs typeface="Calibri" pitchFamily="34" charset="-120"/>
              </a:rPr>
              <a:t>(im Schnitt einige tausend Token)</a:t>
            </a:r>
            <a:endParaRPr lang="en-US" sz="1200" dirty="0"/>
          </a:p>
        </p:txBody>
      </p:sp>
      <p:sp>
        <p:nvSpPr>
          <p:cNvPr id="13" name="Text 11"/>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14" name="Text 12"/>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Claude hat kein Gedächtnis — und was das bedeutet</a:t>
            </a:r>
            <a:endParaRPr lang="en-US" sz="2800" dirty="0"/>
          </a:p>
        </p:txBody>
      </p:sp>
      <p:pic>
        <p:nvPicPr>
          <p:cNvPr id="3" name="Image 0" descr="preencoded.png"/>
          <p:cNvPicPr>
            <a:picLocks noChangeAspect="1"/>
          </p:cNvPicPr>
          <p:nvPr/>
        </p:nvPicPr>
        <p:blipFill>
          <a:blip r:embed="rId3"/>
          <a:stretch>
            <a:fillRect/>
          </a:stretch>
        </p:blipFill>
        <p:spPr>
          <a:xfrm>
            <a:off x="457200" y="1280160"/>
            <a:ext cx="457200" cy="457200"/>
          </a:xfrm>
          <a:prstGeom prst="rect">
            <a:avLst/>
          </a:prstGeom>
        </p:spPr>
      </p:pic>
      <p:sp>
        <p:nvSpPr>
          <p:cNvPr id="4" name="Text 1"/>
          <p:cNvSpPr/>
          <p:nvPr/>
        </p:nvSpPr>
        <p:spPr>
          <a:xfrm>
            <a:off x="1005840" y="1234440"/>
            <a:ext cx="4114800" cy="320040"/>
          </a:xfrm>
          <a:prstGeom prst="rect">
            <a:avLst/>
          </a:prstGeom>
          <a:noFill/>
          <a:ln/>
        </p:spPr>
        <p:txBody>
          <a:bodyPr wrap="square" lIns="0" tIns="0" rIns="0" bIns="0" rtlCol="0" anchor="ctr"/>
          <a:lstStyle/>
          <a:p>
            <a:pPr marL="0" indent="0">
              <a:buNone/>
            </a:pPr>
            <a:r>
              <a:rPr lang="en-US" sz="1300" b="1" dirty="0">
                <a:solidFill>
                  <a:srgbClr val="0F4C5C"/>
                </a:solidFill>
                <a:latin typeface="Calibri" pitchFamily="34" charset="0"/>
                <a:ea typeface="Calibri" pitchFamily="34" charset="-122"/>
                <a:cs typeface="Calibri" pitchFamily="34" charset="-120"/>
              </a:rPr>
              <a:t>Bei jeder neuen Nachricht</a:t>
            </a:r>
            <a:endParaRPr lang="en-US" sz="1300" dirty="0"/>
          </a:p>
        </p:txBody>
      </p:sp>
      <p:sp>
        <p:nvSpPr>
          <p:cNvPr id="5" name="Text 2"/>
          <p:cNvSpPr/>
          <p:nvPr/>
        </p:nvSpPr>
        <p:spPr>
          <a:xfrm>
            <a:off x="1005840" y="1554480"/>
            <a:ext cx="4114800" cy="365760"/>
          </a:xfrm>
          <a:prstGeom prst="rect">
            <a:avLst/>
          </a:prstGeom>
          <a:noFill/>
          <a:ln/>
        </p:spPr>
        <p:txBody>
          <a:bodyPr wrap="square" lIns="0" tIns="0" rIns="0" bIns="0" rtlCol="0" anchor="ctr"/>
          <a:lstStyle/>
          <a:p>
            <a:pPr marL="0" indent="0">
              <a:buNone/>
            </a:pPr>
            <a:r>
              <a:rPr lang="en-US" sz="1200" dirty="0">
                <a:solidFill>
                  <a:srgbClr val="1A2B30"/>
                </a:solidFill>
                <a:latin typeface="Calibri" pitchFamily="34" charset="0"/>
                <a:ea typeface="Calibri" pitchFamily="34" charset="-122"/>
                <a:cs typeface="Calibri" pitchFamily="34" charset="-120"/>
              </a:rPr>
              <a:t>wird der gesamte bisherige Verlauf erneut mitgeschickt.</a:t>
            </a:r>
            <a:endParaRPr lang="en-US" sz="1200" dirty="0"/>
          </a:p>
        </p:txBody>
      </p:sp>
      <p:sp>
        <p:nvSpPr>
          <p:cNvPr id="6" name="Shape 3"/>
          <p:cNvSpPr/>
          <p:nvPr/>
        </p:nvSpPr>
        <p:spPr>
          <a:xfrm>
            <a:off x="457200" y="2103120"/>
            <a:ext cx="4572000" cy="2468880"/>
          </a:xfrm>
          <a:prstGeom prst="rect">
            <a:avLst/>
          </a:prstGeom>
          <a:solidFill>
            <a:srgbClr val="F5F0E8"/>
          </a:solidFill>
          <a:ln w="12700">
            <a:solidFill>
              <a:srgbClr val="F5F0E8"/>
            </a:solidFill>
            <a:prstDash val="solid"/>
          </a:ln>
        </p:spPr>
        <p:txBody>
          <a:bodyPr/>
          <a:lstStyle/>
          <a:p>
            <a:endParaRPr lang="de-DE"/>
          </a:p>
        </p:txBody>
      </p:sp>
      <p:sp>
        <p:nvSpPr>
          <p:cNvPr id="7" name="Shape 4"/>
          <p:cNvSpPr/>
          <p:nvPr/>
        </p:nvSpPr>
        <p:spPr>
          <a:xfrm>
            <a:off x="457200" y="2103120"/>
            <a:ext cx="91440" cy="2468880"/>
          </a:xfrm>
          <a:prstGeom prst="rect">
            <a:avLst/>
          </a:prstGeom>
          <a:solidFill>
            <a:srgbClr val="E36F1E"/>
          </a:solidFill>
          <a:ln/>
        </p:spPr>
        <p:txBody>
          <a:bodyPr/>
          <a:lstStyle/>
          <a:p>
            <a:endParaRPr lang="de-DE"/>
          </a:p>
        </p:txBody>
      </p:sp>
      <p:sp>
        <p:nvSpPr>
          <p:cNvPr id="8" name="Text 5"/>
          <p:cNvSpPr/>
          <p:nvPr/>
        </p:nvSpPr>
        <p:spPr>
          <a:xfrm>
            <a:off x="777240" y="2240280"/>
            <a:ext cx="3931920" cy="274320"/>
          </a:xfrm>
          <a:prstGeom prst="rect">
            <a:avLst/>
          </a:prstGeom>
          <a:noFill/>
          <a:ln/>
        </p:spPr>
        <p:txBody>
          <a:bodyPr wrap="square" lIns="0" tIns="0" rIns="0" bIns="0" rtlCol="0" anchor="ctr"/>
          <a:lstStyle/>
          <a:p>
            <a:pPr marL="0" indent="0">
              <a:buNone/>
            </a:pPr>
            <a:r>
              <a:rPr lang="en-US" sz="1100" b="1" kern="0" spc="300" dirty="0">
                <a:solidFill>
                  <a:srgbClr val="E36F1E"/>
                </a:solidFill>
                <a:latin typeface="Calibri" pitchFamily="34" charset="0"/>
                <a:ea typeface="Calibri" pitchFamily="34" charset="-122"/>
                <a:cs typeface="Calibri" pitchFamily="34" charset="-120"/>
              </a:rPr>
              <a:t>PowerPoint-typisch</a:t>
            </a:r>
            <a:endParaRPr lang="en-US" sz="1100" dirty="0"/>
          </a:p>
        </p:txBody>
      </p:sp>
      <p:sp>
        <p:nvSpPr>
          <p:cNvPr id="9" name="Text 6"/>
          <p:cNvSpPr/>
          <p:nvPr/>
        </p:nvSpPr>
        <p:spPr>
          <a:xfrm>
            <a:off x="777240" y="2560320"/>
            <a:ext cx="3931920" cy="1920240"/>
          </a:xfrm>
          <a:prstGeom prst="rect">
            <a:avLst/>
          </a:prstGeom>
          <a:noFill/>
          <a:ln/>
        </p:spPr>
        <p:txBody>
          <a:bodyPr wrap="square" lIns="0" tIns="0" rIns="0" bIns="0" rtlCol="0" anchor="ctr"/>
          <a:lstStyle/>
          <a:p>
            <a:pPr marL="0" indent="0">
              <a:buNone/>
            </a:pPr>
            <a:r>
              <a:rPr lang="en-US" sz="1200" dirty="0">
                <a:solidFill>
                  <a:srgbClr val="1A2B30"/>
                </a:solidFill>
                <a:latin typeface="Calibri" pitchFamily="34" charset="0"/>
                <a:ea typeface="Calibri" pitchFamily="34" charset="-122"/>
                <a:cs typeface="Calibri" pitchFamily="34" charset="-120"/>
              </a:rPr>
              <a:t>Du sagst Claude in Runde 3: </a:t>
            </a:r>
            <a:endParaRPr lang="en-US" sz="1200" dirty="0"/>
          </a:p>
          <a:p>
            <a:pPr marL="0" indent="0">
              <a:buNone/>
            </a:pPr>
            <a:r>
              <a:rPr lang="en-US" sz="1200" b="1" i="1" dirty="0">
                <a:solidFill>
                  <a:srgbClr val="0F4C5C"/>
                </a:solidFill>
                <a:latin typeface="Calibri" pitchFamily="34" charset="0"/>
                <a:ea typeface="Calibri" pitchFamily="34" charset="-122"/>
                <a:cs typeface="Calibri" pitchFamily="34" charset="-120"/>
              </a:rPr>
              <a:t>„Die Farben sollen gedeckt sein.“</a:t>
            </a:r>
            <a:endParaRPr lang="en-US" sz="1200" dirty="0"/>
          </a:p>
          <a:p>
            <a:pPr marL="0" indent="0">
              <a:buNone/>
            </a:pPr>
            <a:endParaRPr lang="en-US" sz="1200" dirty="0"/>
          </a:p>
          <a:p>
            <a:pPr marL="0" indent="0">
              <a:buNone/>
            </a:pPr>
            <a:r>
              <a:rPr lang="en-US" sz="1200" dirty="0">
                <a:solidFill>
                  <a:srgbClr val="1A2B30"/>
                </a:solidFill>
                <a:latin typeface="Calibri" pitchFamily="34" charset="0"/>
                <a:ea typeface="Calibri" pitchFamily="34" charset="-122"/>
                <a:cs typeface="Calibri" pitchFamily="34" charset="-120"/>
              </a:rPr>
              <a:t>Damit Claude das in Runde 17 noch weiß, </a:t>
            </a:r>
            <a:endParaRPr lang="en-US" sz="1200" dirty="0"/>
          </a:p>
          <a:p>
            <a:pPr marL="0" indent="0">
              <a:buNone/>
            </a:pPr>
            <a:r>
              <a:rPr lang="en-US" sz="1200" dirty="0">
                <a:solidFill>
                  <a:srgbClr val="1A2B30"/>
                </a:solidFill>
                <a:latin typeface="Calibri" pitchFamily="34" charset="0"/>
                <a:ea typeface="Calibri" pitchFamily="34" charset="-122"/>
                <a:cs typeface="Calibri" pitchFamily="34" charset="-120"/>
              </a:rPr>
              <a:t>wird ihm der gesamte Verlauf erneut </a:t>
            </a:r>
            <a:endParaRPr lang="en-US" sz="1200" dirty="0"/>
          </a:p>
          <a:p>
            <a:pPr marL="0" indent="0">
              <a:buNone/>
            </a:pPr>
            <a:r>
              <a:rPr lang="en-US" sz="1200" dirty="0">
                <a:solidFill>
                  <a:srgbClr val="1A2B30"/>
                </a:solidFill>
                <a:latin typeface="Calibri" pitchFamily="34" charset="0"/>
                <a:ea typeface="Calibri" pitchFamily="34" charset="-122"/>
                <a:cs typeface="Calibri" pitchFamily="34" charset="-120"/>
              </a:rPr>
              <a:t>mitgeschickt. Jedes Mal.</a:t>
            </a:r>
            <a:endParaRPr lang="en-US" sz="1200" dirty="0"/>
          </a:p>
          <a:p>
            <a:pPr marL="0" indent="0">
              <a:buNone/>
            </a:pPr>
            <a:endParaRPr lang="en-US" sz="1200" dirty="0"/>
          </a:p>
          <a:p>
            <a:pPr marL="0" indent="0">
              <a:buNone/>
            </a:pPr>
            <a:r>
              <a:rPr lang="en-US" sz="1100" i="1" dirty="0">
                <a:solidFill>
                  <a:srgbClr val="6B7B80"/>
                </a:solidFill>
                <a:latin typeface="Calibri" pitchFamily="34" charset="0"/>
                <a:ea typeface="Calibri" pitchFamily="34" charset="-122"/>
                <a:cs typeface="Calibri" pitchFamily="34" charset="-120"/>
              </a:rPr>
              <a:t>Das ist kein Fehler — das ist das Designprinzip.</a:t>
            </a:r>
            <a:endParaRPr lang="en-US" sz="1200" dirty="0"/>
          </a:p>
        </p:txBody>
      </p:sp>
      <p:sp>
        <p:nvSpPr>
          <p:cNvPr id="10" name="Text 7"/>
          <p:cNvSpPr/>
          <p:nvPr/>
        </p:nvSpPr>
        <p:spPr>
          <a:xfrm>
            <a:off x="5303520" y="1234440"/>
            <a:ext cx="3383280" cy="365760"/>
          </a:xfrm>
          <a:prstGeom prst="rect">
            <a:avLst/>
          </a:prstGeom>
          <a:noFill/>
          <a:ln/>
        </p:spPr>
        <p:txBody>
          <a:bodyPr wrap="square" lIns="0" tIns="0" rIns="0" bIns="0" rtlCol="0" anchor="ctr"/>
          <a:lstStyle/>
          <a:p>
            <a:pPr marL="0" indent="0">
              <a:buNone/>
            </a:pPr>
            <a:r>
              <a:rPr lang="en-US" sz="1400" b="1" dirty="0">
                <a:solidFill>
                  <a:srgbClr val="0F4C5C"/>
                </a:solidFill>
                <a:latin typeface="Calibri" pitchFamily="34" charset="0"/>
                <a:ea typeface="Calibri" pitchFamily="34" charset="-122"/>
                <a:cs typeface="Calibri" pitchFamily="34" charset="-120"/>
              </a:rPr>
              <a:t>Der Schneeball-Effekt</a:t>
            </a:r>
            <a:endParaRPr lang="en-US" sz="1400" dirty="0"/>
          </a:p>
        </p:txBody>
      </p:sp>
      <p:sp>
        <p:nvSpPr>
          <p:cNvPr id="11" name="Text 8"/>
          <p:cNvSpPr/>
          <p:nvPr/>
        </p:nvSpPr>
        <p:spPr>
          <a:xfrm>
            <a:off x="5303520" y="1554480"/>
            <a:ext cx="3383280" cy="274320"/>
          </a:xfrm>
          <a:prstGeom prst="rect">
            <a:avLst/>
          </a:prstGeom>
          <a:noFill/>
          <a:ln/>
        </p:spPr>
        <p:txBody>
          <a:bodyPr wrap="square" lIns="0" tIns="0" rIns="0" bIns="0" rtlCol="0" anchor="ctr"/>
          <a:lstStyle/>
          <a:p>
            <a:pPr marL="0" indent="0">
              <a:buNone/>
            </a:pPr>
            <a:r>
              <a:rPr lang="en-US" sz="1000" i="1" dirty="0">
                <a:solidFill>
                  <a:srgbClr val="6B7B80"/>
                </a:solidFill>
                <a:latin typeface="Calibri" pitchFamily="34" charset="0"/>
                <a:ea typeface="Calibri" pitchFamily="34" charset="-122"/>
                <a:cs typeface="Calibri" pitchFamily="34" charset="-120"/>
              </a:rPr>
              <a:t>Token pro Anfrage über die Runden</a:t>
            </a:r>
            <a:endParaRPr lang="en-US" sz="1000" dirty="0"/>
          </a:p>
        </p:txBody>
      </p:sp>
      <p:graphicFrame>
        <p:nvGraphicFramePr>
          <p:cNvPr id="12" name="Chart 0"/>
          <p:cNvGraphicFramePr/>
          <p:nvPr/>
        </p:nvGraphicFramePr>
        <p:xfrm>
          <a:off x="5212080" y="1874520"/>
          <a:ext cx="3566160" cy="2743200"/>
        </p:xfrm>
        <a:graphic>
          <a:graphicData uri="http://schemas.openxmlformats.org/drawingml/2006/chart">
            <c:chart xmlns:c="http://schemas.openxmlformats.org/drawingml/2006/chart" xmlns:r="http://schemas.openxmlformats.org/officeDocument/2006/relationships" r:id="rId4"/>
          </a:graphicData>
        </a:graphic>
      </p:graphicFrame>
      <p:sp>
        <p:nvSpPr>
          <p:cNvPr id="13" name="Text 9"/>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14" name="Text 10"/>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274320"/>
            <a:ext cx="8229600" cy="640080"/>
          </a:xfrm>
          <a:prstGeom prst="rect">
            <a:avLst/>
          </a:prstGeom>
          <a:noFill/>
          <a:ln/>
        </p:spPr>
        <p:txBody>
          <a:bodyPr wrap="square" lIns="0" tIns="0" rIns="0" bIns="0" rtlCol="0" anchor="ctr"/>
          <a:lstStyle/>
          <a:p>
            <a:pPr marL="0" indent="0">
              <a:buNone/>
            </a:pPr>
            <a:r>
              <a:rPr lang="en-US" sz="2800" b="1" dirty="0">
                <a:solidFill>
                  <a:srgbClr val="0F4C5C"/>
                </a:solidFill>
                <a:latin typeface="Calibri" pitchFamily="34" charset="0"/>
                <a:ea typeface="Calibri" pitchFamily="34" charset="-122"/>
                <a:cs typeface="Calibri" pitchFamily="34" charset="-120"/>
              </a:rPr>
              <a:t>Lange Chats werden nicht nur teurer …</a:t>
            </a:r>
            <a:endParaRPr lang="en-US" sz="2800" dirty="0"/>
          </a:p>
        </p:txBody>
      </p:sp>
      <p:sp>
        <p:nvSpPr>
          <p:cNvPr id="3" name="Shape 1"/>
          <p:cNvSpPr/>
          <p:nvPr/>
        </p:nvSpPr>
        <p:spPr>
          <a:xfrm>
            <a:off x="457200" y="1280160"/>
            <a:ext cx="4023360" cy="3291840"/>
          </a:xfrm>
          <a:prstGeom prst="rect">
            <a:avLst/>
          </a:prstGeom>
          <a:solidFill>
            <a:srgbClr val="0A3540"/>
          </a:solidFill>
          <a:ln/>
        </p:spPr>
        <p:txBody>
          <a:bodyPr/>
          <a:lstStyle/>
          <a:p>
            <a:endParaRPr lang="de-DE"/>
          </a:p>
        </p:txBody>
      </p:sp>
      <p:sp>
        <p:nvSpPr>
          <p:cNvPr id="4" name="Text 2"/>
          <p:cNvSpPr/>
          <p:nvPr/>
        </p:nvSpPr>
        <p:spPr>
          <a:xfrm>
            <a:off x="640080" y="1463040"/>
            <a:ext cx="3657600" cy="411480"/>
          </a:xfrm>
          <a:prstGeom prst="rect">
            <a:avLst/>
          </a:prstGeom>
          <a:noFill/>
          <a:ln/>
        </p:spPr>
        <p:txBody>
          <a:bodyPr wrap="square" lIns="0" tIns="0" rIns="0" bIns="0" rtlCol="0" anchor="ctr"/>
          <a:lstStyle/>
          <a:p>
            <a:pPr marL="0" indent="0">
              <a:buNone/>
            </a:pPr>
            <a:r>
              <a:rPr lang="en-US" sz="1800" dirty="0">
                <a:solidFill>
                  <a:srgbClr val="FAF6F1"/>
                </a:solidFill>
                <a:latin typeface="Calibri" pitchFamily="34" charset="0"/>
                <a:ea typeface="Calibri" pitchFamily="34" charset="-122"/>
                <a:cs typeface="Calibri" pitchFamily="34" charset="-120"/>
              </a:rPr>
              <a:t>… sondern auch</a:t>
            </a:r>
            <a:endParaRPr lang="en-US" sz="1800" dirty="0"/>
          </a:p>
        </p:txBody>
      </p:sp>
      <p:sp>
        <p:nvSpPr>
          <p:cNvPr id="5" name="Text 3"/>
          <p:cNvSpPr/>
          <p:nvPr/>
        </p:nvSpPr>
        <p:spPr>
          <a:xfrm>
            <a:off x="640080" y="1874520"/>
            <a:ext cx="3657600" cy="640080"/>
          </a:xfrm>
          <a:prstGeom prst="rect">
            <a:avLst/>
          </a:prstGeom>
          <a:noFill/>
          <a:ln/>
        </p:spPr>
        <p:txBody>
          <a:bodyPr wrap="square" lIns="0" tIns="0" rIns="0" bIns="0" rtlCol="0" anchor="ctr"/>
          <a:lstStyle/>
          <a:p>
            <a:pPr marL="0" indent="0">
              <a:buNone/>
            </a:pPr>
            <a:r>
              <a:rPr lang="en-US" sz="3800" b="1" dirty="0">
                <a:solidFill>
                  <a:srgbClr val="E36F1E"/>
                </a:solidFill>
                <a:latin typeface="Calibri" pitchFamily="34" charset="0"/>
                <a:ea typeface="Calibri" pitchFamily="34" charset="-122"/>
                <a:cs typeface="Calibri" pitchFamily="34" charset="-120"/>
              </a:rPr>
              <a:t>SCHLECHTER.</a:t>
            </a:r>
            <a:endParaRPr lang="en-US" sz="3800" dirty="0"/>
          </a:p>
        </p:txBody>
      </p:sp>
      <p:sp>
        <p:nvSpPr>
          <p:cNvPr id="6" name="Shape 4"/>
          <p:cNvSpPr/>
          <p:nvPr/>
        </p:nvSpPr>
        <p:spPr>
          <a:xfrm>
            <a:off x="640080" y="2606040"/>
            <a:ext cx="1371600" cy="0"/>
          </a:xfrm>
          <a:prstGeom prst="line">
            <a:avLst/>
          </a:prstGeom>
          <a:noFill/>
          <a:ln w="25400">
            <a:solidFill>
              <a:srgbClr val="F4A261"/>
            </a:solidFill>
            <a:prstDash val="solid"/>
          </a:ln>
        </p:spPr>
        <p:txBody>
          <a:bodyPr/>
          <a:lstStyle/>
          <a:p>
            <a:endParaRPr lang="de-DE"/>
          </a:p>
        </p:txBody>
      </p:sp>
      <p:sp>
        <p:nvSpPr>
          <p:cNvPr id="7" name="Text 5"/>
          <p:cNvSpPr/>
          <p:nvPr/>
        </p:nvSpPr>
        <p:spPr>
          <a:xfrm>
            <a:off x="640080" y="2788920"/>
            <a:ext cx="3657600" cy="914400"/>
          </a:xfrm>
          <a:prstGeom prst="rect">
            <a:avLst/>
          </a:prstGeom>
          <a:noFill/>
          <a:ln/>
        </p:spPr>
        <p:txBody>
          <a:bodyPr wrap="square" lIns="0" tIns="0" rIns="0" bIns="0" rtlCol="0" anchor="ctr"/>
          <a:lstStyle/>
          <a:p>
            <a:pPr marL="0" indent="0">
              <a:buNone/>
            </a:pPr>
            <a:r>
              <a:rPr lang="en-US" sz="1300" dirty="0">
                <a:solidFill>
                  <a:srgbClr val="FAF6F1"/>
                </a:solidFill>
                <a:latin typeface="Calibri" pitchFamily="34" charset="0"/>
                <a:ea typeface="Calibri" pitchFamily="34" charset="-122"/>
                <a:cs typeface="Calibri" pitchFamily="34" charset="-120"/>
              </a:rPr>
              <a:t>Anthropics eigene Erkenntnis: Je voller das Kontextfenster, desto mehr Fehler. Wichtige Anweisungen werden „begraben“.</a:t>
            </a:r>
            <a:endParaRPr lang="en-US" sz="1300" dirty="0"/>
          </a:p>
        </p:txBody>
      </p:sp>
      <p:sp>
        <p:nvSpPr>
          <p:cNvPr id="8" name="Text 6"/>
          <p:cNvSpPr/>
          <p:nvPr/>
        </p:nvSpPr>
        <p:spPr>
          <a:xfrm>
            <a:off x="640080" y="3794760"/>
            <a:ext cx="3657600" cy="274320"/>
          </a:xfrm>
          <a:prstGeom prst="rect">
            <a:avLst/>
          </a:prstGeom>
          <a:noFill/>
          <a:ln/>
        </p:spPr>
        <p:txBody>
          <a:bodyPr wrap="square" lIns="0" tIns="0" rIns="0" bIns="0" rtlCol="0" anchor="ctr"/>
          <a:lstStyle/>
          <a:p>
            <a:pPr marL="0" indent="0">
              <a:buNone/>
            </a:pPr>
            <a:r>
              <a:rPr lang="en-US" sz="1100" b="1" dirty="0">
                <a:solidFill>
                  <a:srgbClr val="F4A261"/>
                </a:solidFill>
                <a:latin typeface="Calibri" pitchFamily="34" charset="0"/>
                <a:ea typeface="Calibri" pitchFamily="34" charset="-122"/>
                <a:cs typeface="Calibri" pitchFamily="34" charset="-120"/>
              </a:rPr>
              <a:t>PowerPoint-typisch:</a:t>
            </a:r>
            <a:endParaRPr lang="en-US" sz="1100" dirty="0"/>
          </a:p>
        </p:txBody>
      </p:sp>
      <p:sp>
        <p:nvSpPr>
          <p:cNvPr id="9" name="Text 7"/>
          <p:cNvSpPr/>
          <p:nvPr/>
        </p:nvSpPr>
        <p:spPr>
          <a:xfrm>
            <a:off x="640080" y="4069080"/>
            <a:ext cx="3657600" cy="457200"/>
          </a:xfrm>
          <a:prstGeom prst="rect">
            <a:avLst/>
          </a:prstGeom>
          <a:noFill/>
          <a:ln/>
        </p:spPr>
        <p:txBody>
          <a:bodyPr wrap="square" lIns="0" tIns="0" rIns="0" bIns="0" rtlCol="0" anchor="ctr"/>
          <a:lstStyle/>
          <a:p>
            <a:pPr marL="0" indent="0">
              <a:buNone/>
            </a:pPr>
            <a:r>
              <a:rPr lang="en-US" sz="1100" i="1" dirty="0">
                <a:solidFill>
                  <a:srgbClr val="FAF6F1"/>
                </a:solidFill>
                <a:latin typeface="Calibri" pitchFamily="34" charset="0"/>
                <a:ea typeface="Calibri" pitchFamily="34" charset="-122"/>
                <a:cs typeface="Calibri" pitchFamily="34" charset="-120"/>
              </a:rPr>
              <a:t>Plötzlich erfindet Claude Folien neu, wechselt Schriftarten, vergisst Farbvorgaben.</a:t>
            </a:r>
            <a:endParaRPr lang="en-US" sz="1100" dirty="0"/>
          </a:p>
        </p:txBody>
      </p:sp>
      <p:sp>
        <p:nvSpPr>
          <p:cNvPr id="10" name="Text 8"/>
          <p:cNvSpPr/>
          <p:nvPr/>
        </p:nvSpPr>
        <p:spPr>
          <a:xfrm>
            <a:off x="4846320" y="1325880"/>
            <a:ext cx="3840480" cy="365760"/>
          </a:xfrm>
          <a:prstGeom prst="rect">
            <a:avLst/>
          </a:prstGeom>
          <a:noFill/>
          <a:ln/>
        </p:spPr>
        <p:txBody>
          <a:bodyPr wrap="square" lIns="0" tIns="0" rIns="0" bIns="0" rtlCol="0" anchor="ctr"/>
          <a:lstStyle/>
          <a:p>
            <a:pPr marL="0" indent="0">
              <a:buNone/>
            </a:pPr>
            <a:r>
              <a:rPr lang="en-US" sz="1200" b="1" kern="0" spc="400" dirty="0">
                <a:solidFill>
                  <a:srgbClr val="E36F1E"/>
                </a:solidFill>
                <a:latin typeface="Calibri" pitchFamily="34" charset="0"/>
                <a:ea typeface="Calibri" pitchFamily="34" charset="-122"/>
                <a:cs typeface="Calibri" pitchFamily="34" charset="-120"/>
              </a:rPr>
              <a:t>Die kontraintuitive Regel</a:t>
            </a:r>
            <a:endParaRPr lang="en-US" sz="1200" dirty="0"/>
          </a:p>
        </p:txBody>
      </p:sp>
      <p:sp>
        <p:nvSpPr>
          <p:cNvPr id="11" name="Text 9"/>
          <p:cNvSpPr/>
          <p:nvPr/>
        </p:nvSpPr>
        <p:spPr>
          <a:xfrm>
            <a:off x="4846320" y="1783080"/>
            <a:ext cx="3840480" cy="457200"/>
          </a:xfrm>
          <a:prstGeom prst="rect">
            <a:avLst/>
          </a:prstGeom>
          <a:noFill/>
          <a:ln/>
        </p:spPr>
        <p:txBody>
          <a:bodyPr wrap="square" lIns="0" tIns="0" rIns="0" bIns="0" rtlCol="0" anchor="ctr"/>
          <a:lstStyle/>
          <a:p>
            <a:pPr marL="0" indent="0">
              <a:buNone/>
            </a:pPr>
            <a:r>
              <a:rPr lang="en-US" sz="2200" dirty="0">
                <a:solidFill>
                  <a:srgbClr val="1A2B30"/>
                </a:solidFill>
                <a:latin typeface="Calibri" pitchFamily="34" charset="0"/>
                <a:ea typeface="Calibri" pitchFamily="34" charset="-122"/>
                <a:cs typeface="Calibri" pitchFamily="34" charset="-120"/>
              </a:rPr>
              <a:t>Bei jedem neuen Thema:</a:t>
            </a:r>
            <a:endParaRPr lang="en-US" sz="2200" dirty="0"/>
          </a:p>
        </p:txBody>
      </p:sp>
      <p:sp>
        <p:nvSpPr>
          <p:cNvPr id="12" name="Text 10"/>
          <p:cNvSpPr/>
          <p:nvPr/>
        </p:nvSpPr>
        <p:spPr>
          <a:xfrm>
            <a:off x="4846320" y="2240280"/>
            <a:ext cx="3840480" cy="640080"/>
          </a:xfrm>
          <a:prstGeom prst="rect">
            <a:avLst/>
          </a:prstGeom>
          <a:noFill/>
          <a:ln/>
        </p:spPr>
        <p:txBody>
          <a:bodyPr wrap="square" lIns="0" tIns="0" rIns="0" bIns="0" rtlCol="0" anchor="ctr"/>
          <a:lstStyle/>
          <a:p>
            <a:pPr marL="0" indent="0">
              <a:buNone/>
            </a:pPr>
            <a:r>
              <a:rPr lang="en-US" sz="3200" b="1" dirty="0">
                <a:solidFill>
                  <a:srgbClr val="0F4C5C"/>
                </a:solidFill>
                <a:latin typeface="Calibri" pitchFamily="34" charset="0"/>
                <a:ea typeface="Calibri" pitchFamily="34" charset="-122"/>
                <a:cs typeface="Calibri" pitchFamily="34" charset="-120"/>
              </a:rPr>
              <a:t>ein neuer Chat.</a:t>
            </a:r>
            <a:endParaRPr lang="en-US" sz="3200" dirty="0"/>
          </a:p>
        </p:txBody>
      </p:sp>
      <p:pic>
        <p:nvPicPr>
          <p:cNvPr id="13" name="Image 0" descr="preencoded.png"/>
          <p:cNvPicPr>
            <a:picLocks noChangeAspect="1"/>
          </p:cNvPicPr>
          <p:nvPr/>
        </p:nvPicPr>
        <p:blipFill>
          <a:blip r:embed="rId3"/>
          <a:stretch>
            <a:fillRect/>
          </a:stretch>
        </p:blipFill>
        <p:spPr>
          <a:xfrm>
            <a:off x="4846320" y="3200400"/>
            <a:ext cx="365760" cy="365760"/>
          </a:xfrm>
          <a:prstGeom prst="rect">
            <a:avLst/>
          </a:prstGeom>
        </p:spPr>
      </p:pic>
      <p:sp>
        <p:nvSpPr>
          <p:cNvPr id="14" name="Text 11"/>
          <p:cNvSpPr/>
          <p:nvPr/>
        </p:nvSpPr>
        <p:spPr>
          <a:xfrm>
            <a:off x="5303520" y="3200400"/>
            <a:ext cx="3383280" cy="365760"/>
          </a:xfrm>
          <a:prstGeom prst="rect">
            <a:avLst/>
          </a:prstGeom>
          <a:noFill/>
          <a:ln/>
        </p:spPr>
        <p:txBody>
          <a:bodyPr wrap="square" lIns="0" tIns="0" rIns="0" bIns="0" rtlCol="0" anchor="ctr"/>
          <a:lstStyle/>
          <a:p>
            <a:pPr marL="0" indent="0">
              <a:buNone/>
            </a:pPr>
            <a:r>
              <a:rPr lang="en-US" sz="1200" dirty="0">
                <a:solidFill>
                  <a:srgbClr val="6B7B80"/>
                </a:solidFill>
                <a:latin typeface="Calibri" pitchFamily="34" charset="0"/>
                <a:ea typeface="Calibri" pitchFamily="34" charset="-122"/>
                <a:cs typeface="Calibri" pitchFamily="34" charset="-120"/>
              </a:rPr>
              <a:t>Stapel überlagerter Akten</a:t>
            </a:r>
            <a:endParaRPr lang="en-US" sz="1200" dirty="0"/>
          </a:p>
        </p:txBody>
      </p:sp>
      <p:sp>
        <p:nvSpPr>
          <p:cNvPr id="15" name="Text 12"/>
          <p:cNvSpPr/>
          <p:nvPr/>
        </p:nvSpPr>
        <p:spPr>
          <a:xfrm>
            <a:off x="5303520" y="3474720"/>
            <a:ext cx="3383280" cy="274320"/>
          </a:xfrm>
          <a:prstGeom prst="rect">
            <a:avLst/>
          </a:prstGeom>
          <a:noFill/>
          <a:ln/>
        </p:spPr>
        <p:txBody>
          <a:bodyPr wrap="square" lIns="0" tIns="0" rIns="0" bIns="0" rtlCol="0" anchor="ctr"/>
          <a:lstStyle/>
          <a:p>
            <a:pPr marL="0" indent="0">
              <a:buNone/>
            </a:pPr>
            <a:r>
              <a:rPr lang="en-US" sz="1000" i="1" dirty="0">
                <a:solidFill>
                  <a:srgbClr val="6B7B80"/>
                </a:solidFill>
                <a:latin typeface="Calibri" pitchFamily="34" charset="0"/>
                <a:ea typeface="Calibri" pitchFamily="34" charset="-122"/>
                <a:cs typeface="Calibri" pitchFamily="34" charset="-120"/>
              </a:rPr>
              <a:t>zäh, fehleranfällig, voller Altlasten</a:t>
            </a:r>
            <a:endParaRPr lang="en-US" sz="1000" dirty="0"/>
          </a:p>
        </p:txBody>
      </p:sp>
      <p:pic>
        <p:nvPicPr>
          <p:cNvPr id="16" name="Image 1" descr="preencoded.png"/>
          <p:cNvPicPr>
            <a:picLocks noChangeAspect="1"/>
          </p:cNvPicPr>
          <p:nvPr/>
        </p:nvPicPr>
        <p:blipFill>
          <a:blip r:embed="rId4"/>
          <a:stretch>
            <a:fillRect/>
          </a:stretch>
        </p:blipFill>
        <p:spPr>
          <a:xfrm>
            <a:off x="4846320" y="3931920"/>
            <a:ext cx="365760" cy="365760"/>
          </a:xfrm>
          <a:prstGeom prst="rect">
            <a:avLst/>
          </a:prstGeom>
        </p:spPr>
      </p:pic>
      <p:sp>
        <p:nvSpPr>
          <p:cNvPr id="17" name="Text 13"/>
          <p:cNvSpPr/>
          <p:nvPr/>
        </p:nvSpPr>
        <p:spPr>
          <a:xfrm>
            <a:off x="5303520" y="3931920"/>
            <a:ext cx="3383280" cy="365760"/>
          </a:xfrm>
          <a:prstGeom prst="rect">
            <a:avLst/>
          </a:prstGeom>
          <a:noFill/>
          <a:ln/>
        </p:spPr>
        <p:txBody>
          <a:bodyPr wrap="square" lIns="0" tIns="0" rIns="0" bIns="0" rtlCol="0" anchor="ctr"/>
          <a:lstStyle/>
          <a:p>
            <a:pPr marL="0" indent="0">
              <a:buNone/>
            </a:pPr>
            <a:r>
              <a:rPr lang="en-US" sz="1200" b="1" dirty="0">
                <a:solidFill>
                  <a:srgbClr val="5C8A6F"/>
                </a:solidFill>
                <a:latin typeface="Calibri" pitchFamily="34" charset="0"/>
                <a:ea typeface="Calibri" pitchFamily="34" charset="-122"/>
                <a:cs typeface="Calibri" pitchFamily="34" charset="-120"/>
              </a:rPr>
              <a:t>Frischer Schreibtisch</a:t>
            </a:r>
            <a:endParaRPr lang="en-US" sz="1200" dirty="0"/>
          </a:p>
        </p:txBody>
      </p:sp>
      <p:sp>
        <p:nvSpPr>
          <p:cNvPr id="18" name="Text 14"/>
          <p:cNvSpPr/>
          <p:nvPr/>
        </p:nvSpPr>
        <p:spPr>
          <a:xfrm>
            <a:off x="5303520" y="4206240"/>
            <a:ext cx="3383280" cy="274320"/>
          </a:xfrm>
          <a:prstGeom prst="rect">
            <a:avLst/>
          </a:prstGeom>
          <a:noFill/>
          <a:ln/>
        </p:spPr>
        <p:txBody>
          <a:bodyPr wrap="square" lIns="0" tIns="0" rIns="0" bIns="0" rtlCol="0" anchor="ctr"/>
          <a:lstStyle/>
          <a:p>
            <a:pPr marL="0" indent="0">
              <a:buNone/>
            </a:pPr>
            <a:r>
              <a:rPr lang="en-US" sz="1000" i="1" dirty="0">
                <a:solidFill>
                  <a:srgbClr val="5C8A6F"/>
                </a:solidFill>
                <a:latin typeface="Calibri" pitchFamily="34" charset="0"/>
                <a:ea typeface="Calibri" pitchFamily="34" charset="-122"/>
                <a:cs typeface="Calibri" pitchFamily="34" charset="-120"/>
              </a:rPr>
              <a:t>scharf, fokussiert, qualitativ stark</a:t>
            </a:r>
            <a:endParaRPr lang="en-US" sz="1000" dirty="0"/>
          </a:p>
        </p:txBody>
      </p:sp>
      <p:sp>
        <p:nvSpPr>
          <p:cNvPr id="19" name="Text 15"/>
          <p:cNvSpPr/>
          <p:nvPr/>
        </p:nvSpPr>
        <p:spPr>
          <a:xfrm>
            <a:off x="457200" y="4800600"/>
            <a:ext cx="5486400" cy="228600"/>
          </a:xfrm>
          <a:prstGeom prst="rect">
            <a:avLst/>
          </a:prstGeom>
          <a:noFill/>
          <a:ln/>
        </p:spPr>
        <p:txBody>
          <a:bodyPr wrap="square" rtlCol="0" anchor="ctr"/>
          <a:lstStyle/>
          <a:p>
            <a:pPr marL="0" indent="0">
              <a:buNone/>
            </a:pPr>
            <a:r>
              <a:rPr lang="en-US" sz="900" dirty="0">
                <a:solidFill>
                  <a:srgbClr val="6B7B80"/>
                </a:solidFill>
                <a:latin typeface="Calibri" pitchFamily="34" charset="0"/>
                <a:ea typeface="Calibri" pitchFamily="34" charset="-122"/>
                <a:cs typeface="Calibri" pitchFamily="34" charset="-120"/>
              </a:rPr>
              <a:t>Arbeiten mit Claude · Token &amp; Architektur</a:t>
            </a:r>
            <a:endParaRPr lang="en-US" sz="900" dirty="0"/>
          </a:p>
        </p:txBody>
      </p:sp>
      <p:sp>
        <p:nvSpPr>
          <p:cNvPr id="20" name="Text 16"/>
          <p:cNvSpPr/>
          <p:nvPr/>
        </p:nvSpPr>
        <p:spPr>
          <a:xfrm>
            <a:off x="8229600" y="4800600"/>
            <a:ext cx="457200" cy="228600"/>
          </a:xfrm>
          <a:prstGeom prst="rect">
            <a:avLst/>
          </a:prstGeom>
          <a:noFill/>
          <a:ln/>
        </p:spPr>
        <p:txBody>
          <a:bodyPr wrap="square" rtlCol="0" anchor="ctr"/>
          <a:lstStyle/>
          <a:p>
            <a:pPr marL="0" indent="0" algn="r">
              <a:buNone/>
            </a:pPr>
            <a:r>
              <a:rPr lang="en-US" sz="900" dirty="0">
                <a:solidFill>
                  <a:srgbClr val="6B7B80"/>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3769</Words>
  <Application>Microsoft Office PowerPoint</Application>
  <PresentationFormat>Bildschirmpräsentation (16:9)</PresentationFormat>
  <Paragraphs>431</Paragraphs>
  <Slides>22</Slides>
  <Notes>22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22</vt:i4>
      </vt:variant>
    </vt:vector>
  </HeadingPairs>
  <TitlesOfParts>
    <vt:vector size="26" baseType="lpstr">
      <vt:lpstr>Arial</vt:lpstr>
      <vt:lpstr>Calibri</vt:lpstr>
      <vt:lpstr>Georgia</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Arbeiten mit Claude — Token &amp; Architektur</dc:title>
  <dc:subject>PptxGenJS Presentation</dc:subject>
  <dc:creator>Bernhard Laukamp</dc:creator>
  <cp:lastModifiedBy>Bernhard Siegfried Laukamp</cp:lastModifiedBy>
  <cp:revision>1</cp:revision>
  <dcterms:created xsi:type="dcterms:W3CDTF">2026-04-25T10:49:04Z</dcterms:created>
  <dcterms:modified xsi:type="dcterms:W3CDTF">2026-04-26T07:41:25Z</dcterms:modified>
</cp:coreProperties>
</file>