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8"/>
  </p:notesMasterIdLst>
  <p:sldIdLst>
    <p:sldId id="300" r:id="rId2"/>
    <p:sldId id="295" r:id="rId3"/>
    <p:sldId id="301" r:id="rId4"/>
    <p:sldId id="297" r:id="rId5"/>
    <p:sldId id="298" r:id="rId6"/>
    <p:sldId id="299"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1733" autoAdjust="0"/>
  </p:normalViewPr>
  <p:slideViewPr>
    <p:cSldViewPr snapToGrid="0">
      <p:cViewPr varScale="1">
        <p:scale>
          <a:sx n="78" d="100"/>
          <a:sy n="78" d="100"/>
        </p:scale>
        <p:origin x="4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7BE2C4-7746-4126-86F3-C75C0E76ABD5}" type="datetimeFigureOut">
              <a:rPr lang="de-DE" smtClean="0"/>
              <a:t>29.04.2026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1FBA6C-CBA8-4A09-AC9F-6AA14C254E1A}" type="slidenum">
              <a:rPr lang="de-DE" smtClean="0"/>
              <a:t>‹Nr.›</a:t>
            </a:fld>
            <a:endParaRPr lang="de-DE"/>
          </a:p>
        </p:txBody>
      </p:sp>
    </p:spTree>
    <p:extLst>
      <p:ext uri="{BB962C8B-B14F-4D97-AF65-F5344CB8AC3E}">
        <p14:creationId xmlns:p14="http://schemas.microsoft.com/office/powerpoint/2010/main" val="2814775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de-DE" sz="1400" dirty="0"/>
              <a:t>WARUM diese Session? — Der Kontext für euch als Vortragende
Viele Trainer, Coaches und Referenten investieren Stunden in ihre Präsentationen – aber das begleitende Workbook bleibt oft ein Nachgedanke oder fällt weg, weil die Zeit fehlt. Das ist schade, denn Workbooks erhöhen nachweislich die Lernwirksamkeit.
Warum das wichtig ist: Studien zur Lernpsychologie (u.a. nach dem Modell von Kirkpatrick) zeigen, dass Teilnehmer ohne Vertiefungsaufgaben im Schnitt innerhalb von 72 Stunden über 70 % des Gelernten vergessen. Ein Workbook wirkt diesem Vergessen aktiv entgegen.
Bis heute war die Erstellung eines Workbooks zeitaufwändig – deshalb hat Claude hier einen echten Hebel. Mit Claude in Word geht das in einem Bruchteil der Zeit, ohne Qualitätsverlust. Das ist das Warum dieser Session.
[Was euch erwartet: Theorie + Live-Demo + ein Prompt-Template, das ihr sofort mitnehmen könnt.]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de-DE" sz="1400" dirty="0"/>
              <a:t>WAS ist ein Workbook – und WARUM ist es kein einfaches Handout?
Ein Handout fasst zusammen. Ein Workbook aktiviert. Das ist der entscheidende Unterschied.
WARUM Workbooks wirken – Hintergrund aus der Lernpsychologie:
Das Prinzip dahinter nennt sich „Active Recall" und „Elaborative Interrogation": Menschen lernen nicht durch passives Lesen, sondern durch aktives Erinnern und Anwenden. Wenn Teilnehmer Reflexionsfragen beantworten oder Transferaufgaben lösen, verknüpfen sie neues Wissen mit vorhandenem – das verankert es im Langzeitgedächtnis.
Weiteres Hintergrundwissen:
• „The Forgetting Curve" (Hermann Ebbinghaus): Ohne Wiederholung und Vertiefung vergessen Menschen ~70 % des Gehörten innerhalb von 24 Stunden.
• „Generation Effect": Inhalte, die man selbst formuliert oder aufschreibt, werden bis zu 3× besser erinnert als gelesene Inhalte.
• Workbooks schaffen außerdem ein greifbares Ergebnis: Teilnehmer gehen mit etwas nach Hause – das erhöht den wahrgenommenen Wert des Trainings.
[Praxis-Hinweis: Ein gutes Workbook muss nicht dick sein. Zwei bis vier Seiten pro Stunde Präsentation sind ein realistischer Richtwert.]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de-DE" sz="1400" dirty="0"/>
              <a:t>WARUM braucht Claude genau diese drei Eingaben?
Claude ist ein Sprachmodell – es generiert Text, der auf Basis eurer Eingaben wahrscheinlich und passend ist. Je präziser der Kontext, desto besser das Ergebnis. Das ist kein Trick, sondern Funktionsweise.
WARUM die Präsentation:
Claude kennt euren Inhalt nicht. Ohne die Präsentation erfindet es plausibel klingende, aber inhaltlich falsche Aussagen – sogenannte „Halluzinationen". Die Präsentation ist der Anker, der Claude erdet.
WARUM die Zielgruppe:
Sprache, Komplexität und Aufgabentypen müssen zur Zielgruppe passen. Ein Workbook für Einsteiger sieht anders aus als eines für Führungskräfte – andere Begriffe, andere Reflexionsfragen, andere Transferaufgaben. Ohne diese Angabe produziert Claude eine generische Mitte, die niemanden wirklich trifft.
WARUM das Lernziel:
Das Lernziel ist der Kompass. Es entscheidet, was ins Workbook kommt und was weggelassen wird. Ohne Ziel entsteht ein Inhaltsverzeichnis der Präsentation – kein Lernwerkzeug.
[Hintergrund: Das Prinzip dahinter nennt sich „Prompt Engineering" – die Kunst, KI-Systemen so präzise Anweisungen zu geben, dass sie nützliche Ergebnisse liefern. Ihr müsst das nicht studieren – die drei Eingaben hier sind der praktische Kern davon.]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de-DE" sz="1400" dirty="0"/>
              <a:t>WARUM funktioniert dieser 3-Schritte-Prozess?
Der Prozess ist so aufgebaut, dass ihr nur das einbringt, was Claude nicht selbst wissen kann – euren Inhalt und eure Absicht. Den Rest übernimmt Claude.
WARUM Schritt 1 (Präsentation einbringen) so wichtig ist:
Claude hat keinen Zugriff auf eure Dateien. Ihr müsst Claude aktiv „füttern". Je vollständiger die Eingabe (Folientext + Sprechernotizen), desto stärker ist der Kontextanker – und desto weniger muss Claude interpretieren oder ergänzen.
WARUM Schritt 2 (Prompt) der Hebel ist:
Der Prompt ist die Brücke zwischen eurem Ziel und Claudes Output. Ein unklarer Prompt gibt Claude zu viel Spielraum – das Ergebnis wird generisch. Ein klarer Prompt führt Claude wie ein erfahrener Kollege, dem ihr sagt: „Ich brauche das, für diese Zielgruppe, in diesem Stil." Das spart Nacharbeitung.
WARUM Schritt 3 (Word-Agent) entscheidend ist:
Claude kann einen starken Rohling liefern – aber ihr kennt eure Teilnehmer, euren Ton und euer Branding. Die Verfeinerung in Word macht aus einem KI-Entwurf euer Workbook. Das ist kein Makel, das ist Co-Autorenschaft.
[Zeitperspektive: Ohne KI dauert ein Workbook oft einen halben bis ganzen Tag. Mit diesem Prozess sind fundierte Entwürfe in 15–30 Minuten realistisch.]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de-DE" sz="1400" dirty="0"/>
              <a:t>WARUM hat die Prompt-Struktur genau diese 5 Bausteine?
Jeder Baustein löst ein konkretes Problem, das entsteht, wenn er fehlt.
WARUM „Aufgabe" zuerst:
Claude braucht eine klare Handlungsanweisung. Ohne sie interpretiert es frei – manchmal richtig, oft nicht. „Erstelle ein Workbook" ist präziser als „Schreib etwas zum Thema".
WARUM „Abschnitte" benennen:
Ohne Struktur-Vorgabe entscheidet Claude, wie es das Workbook aufbaut. Das Ergebnis ist zufällig. Mit Abschnitten bekommt ihr eine konsistente Gliederung, die ihr für alle zukünftigen Workbooks wiederverwenden könnt.
WARUM „Zielgruppe" angeben:
Sprache und Komplexität sind der häufigste Qualitätsmangel in KI-generierten Texten – nicht der Inhalt. „Einsteiger" vs. „Fachkraft" macht einen riesigen Unterschied im Output.
WARUM „Stil" definieren:
Ohne Stil-Angabe neigt Claude zu einem akademisch-neutralen Ton. „Praxisnah, aktivierend" führt zu konkreten, handlungsorientierten Formulierungen – was für ein Workbook viel besser funktioniert.
WARUM „Format" spezifizieren:
„Word-Dokument, druckfertig" signalisiert Claude, dass es um ein reales Arbeitsdokument geht – keine Aufzählung, kein Chat-Antwort-Format.
[Hintergrund: Diese Struktur orientiert sich an bewährten Prompt-Frameworks wie RISEN (Role, Instructions, Steps, End Goal, Narrowing) und wurde für den Praxiseinsatz vereinfacht.]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p:cNvSpPr>
            <a:spLocks noGrp="1"/>
          </p:cNvSpPr>
          <p:nvPr>
            <p:ph type="body" idx="1"/>
          </p:nvPr>
        </p:nvSpPr>
        <p:spPr/>
        <p:txBody>
          <a:bodyPr/>
          <a:lstStyle/>
          <a:p>
            <a:r>
              <a:rPr lang="de-DE" sz="1400" dirty="0"/>
              <a:t>WARUM sind genau diese 4 Praktiken entscheidend?
WARUM Sprechernotizen mitgeben:
Folientexte sind komprimiert – sie zeigen das Was, nicht das Wie und Warum. Sprechernotizen enthalten die mündliche Erklärung, Beispiele, Nuancen. Claude, das diese Notizen liest, erstellt Workbook-Inhalte mit mehr Tiefe und weniger Eigeninterpretation. Das ist der einzelne größte Qualitätshebel.
WARUM iterativ arbeiten:
KI-Outputs sind keine fertigen Produkte – sie sind Rohlinge. Das ist keine Schwäche, das ist Design. Das iterative Feedback-Prinzip stammt aus der agilen Softwareentwicklung und gilt genauso für KI-Co-Autorenschaft: Je spezifischer das Feedback, desto schneller das Ergebnis. „Das ist nicht gut" hilft weniger als „Mach Frage 3 herausfordernder und ergänze ein Beispiel aus dem Personalwesen."
WARUM Struktur koppeln:
Wenn das Workbook den Kapiteln der Präsentation folgt, können Teilnehmer nahtlos zwischen beidem wechseln. Das reduziert kognitive Last und erhöht die Nutzungsrate des Workbooks. Workbooks, die eine eigene Struktur haben, werden seltener genutzt.
WARUM persönliche Note in Word:
Vertrauen entsteht durch Wiedererkennen. Wenn Teilnehmer euer Logo, euren Ton und eure Beispiele im Workbook sehen, fühlt es sich wie ein professionelles Produkt an – nicht wie ein KI-Ausgabe. Das ist entscheidend für die Wahrnehmung eurer Expertise.
[Abschluss-Gedanke: Claude ist ein Werkzeug, kein Ersatz. Die Qualität eures Workbooks hängt von eurer Expertise ab – Claude macht eure Ideen schneller verfügbar.]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A23F9A-F6C5-1CC0-4717-0A1C835D42B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5CE47550-174F-A0BD-BE15-11D11EB113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5639061-9EC8-AB17-9892-EC934D772B36}"/>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5" name="Fußzeilenplatzhalter 4">
            <a:extLst>
              <a:ext uri="{FF2B5EF4-FFF2-40B4-BE49-F238E27FC236}">
                <a16:creationId xmlns:a16="http://schemas.microsoft.com/office/drawing/2014/main" id="{2FE46C4C-DECB-79BC-F477-ACEF7EC6A3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D049220-2349-5D79-7E05-9E9F06F366E5}"/>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4279503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0065CE-D974-26D7-8C28-26DBA8057A5D}"/>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707EAD9-DD9C-3B68-C9CD-C15CC42A867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FCA5042-6084-1FF3-959D-894E7B251FD1}"/>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5" name="Fußzeilenplatzhalter 4">
            <a:extLst>
              <a:ext uri="{FF2B5EF4-FFF2-40B4-BE49-F238E27FC236}">
                <a16:creationId xmlns:a16="http://schemas.microsoft.com/office/drawing/2014/main" id="{40DC97DA-C5C1-55FF-CFC6-82B9C940AB4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E2B1F48-B80F-6EC8-7691-46F9234EC241}"/>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35190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76161E2-EC0B-5211-C7A5-09CDA56E516E}"/>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DF5A1B7-09F9-9773-8C0D-7899D4BE3B8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5C12D83-5DD7-B678-3E95-1675A66B5F73}"/>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5" name="Fußzeilenplatzhalter 4">
            <a:extLst>
              <a:ext uri="{FF2B5EF4-FFF2-40B4-BE49-F238E27FC236}">
                <a16:creationId xmlns:a16="http://schemas.microsoft.com/office/drawing/2014/main" id="{5CC06800-6CA9-1D8B-3F06-CC713E79213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9B8CFD1-8035-134E-DED2-FA2C72807506}"/>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1011176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2155B-4C46-3213-C74C-DF1BC27D57F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6E9FB3E-E581-1FB0-0C40-4BAE8CAFC3D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F1715B5-8838-9776-C3C2-CD1EEDFE7921}"/>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5" name="Fußzeilenplatzhalter 4">
            <a:extLst>
              <a:ext uri="{FF2B5EF4-FFF2-40B4-BE49-F238E27FC236}">
                <a16:creationId xmlns:a16="http://schemas.microsoft.com/office/drawing/2014/main" id="{461E17F5-2CE5-79DC-889F-FF859281760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5B0AE7B-23E6-2EC4-F2E3-C7DC2E79ACAA}"/>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3685098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A5E2F-924B-6FC2-1F01-624891B5981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ED8828D-AE9E-10EF-BC05-EF2534A349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E0272E9-00B3-24D5-5117-49289B89D7E3}"/>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5" name="Fußzeilenplatzhalter 4">
            <a:extLst>
              <a:ext uri="{FF2B5EF4-FFF2-40B4-BE49-F238E27FC236}">
                <a16:creationId xmlns:a16="http://schemas.microsoft.com/office/drawing/2014/main" id="{F46191FC-F4FB-33C3-7E11-6C16BEA4BA4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0C00EFF-4AC8-02A1-0D3F-8F9AC6FF9FBD}"/>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4184496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87B9CE-1AAE-2EBB-CDA1-A33AC9EAB90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96B459B-4AD1-F09F-01E9-12DA90109F7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B6640EC2-09C1-B18E-38C1-1985939FB0B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B4EBA52-564F-5B57-664E-1504C54E1395}"/>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6" name="Fußzeilenplatzhalter 5">
            <a:extLst>
              <a:ext uri="{FF2B5EF4-FFF2-40B4-BE49-F238E27FC236}">
                <a16:creationId xmlns:a16="http://schemas.microsoft.com/office/drawing/2014/main" id="{033FF7B9-4DED-4067-CB23-A88270DAACB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A9C0E99-6E8A-0F06-80F4-781961C06681}"/>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3116263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CCB8E1-F57A-DBAF-8C9A-EE68689EC7F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FADCAD53-7F8C-6323-6BB0-219FC69C7E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D02AA0C-452C-F7DA-3B58-672198C59FD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AC60BBB-5B58-496D-B028-BD46289628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0F1028F-59FD-1363-6319-E76232FA48C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7F90009-8EC2-21F8-3575-FDAD2CFD0830}"/>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8" name="Fußzeilenplatzhalter 7">
            <a:extLst>
              <a:ext uri="{FF2B5EF4-FFF2-40B4-BE49-F238E27FC236}">
                <a16:creationId xmlns:a16="http://schemas.microsoft.com/office/drawing/2014/main" id="{9A79E4EB-42F1-5288-C14A-39ED175187D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54AF48B-966C-807F-A44A-21EB9E69A84A}"/>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1320598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742F15-E8A1-83C4-B8C2-34F008939B0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B9BCCFF-7081-BE34-3A0A-580CC33FDFFD}"/>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4" name="Fußzeilenplatzhalter 3">
            <a:extLst>
              <a:ext uri="{FF2B5EF4-FFF2-40B4-BE49-F238E27FC236}">
                <a16:creationId xmlns:a16="http://schemas.microsoft.com/office/drawing/2014/main" id="{20188A41-EF68-76C7-4547-BE01E416447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01312B32-FAA0-4734-6137-B396CA0D87F8}"/>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970509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EAD5ABA-31F9-EAAB-0D7F-2E09F8E35686}"/>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3" name="Fußzeilenplatzhalter 2">
            <a:extLst>
              <a:ext uri="{FF2B5EF4-FFF2-40B4-BE49-F238E27FC236}">
                <a16:creationId xmlns:a16="http://schemas.microsoft.com/office/drawing/2014/main" id="{F9EED883-8C50-C324-460D-1EE3D2707DE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F1FBD67-C69E-781A-6745-3D06804DC3E4}"/>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1655128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4EF0C2-19EF-7E25-E98E-4D789259A6C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BC7A0EE-EECE-E0F1-1EAC-5B60BF107E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EC465D44-AA98-C347-4034-51F36A8190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B119ABA-BCE2-9581-DB66-89409A87F98A}"/>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6" name="Fußzeilenplatzhalter 5">
            <a:extLst>
              <a:ext uri="{FF2B5EF4-FFF2-40B4-BE49-F238E27FC236}">
                <a16:creationId xmlns:a16="http://schemas.microsoft.com/office/drawing/2014/main" id="{4AB6629A-3284-4403-87CE-BBD2904F38A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BCD2DD4-CB2D-FAC7-2BCC-FB2423A79F1A}"/>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1939747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CD7395-D6AF-DCBA-E97A-B0C4FACED4C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1D3FDB0-CE6B-1EC1-0070-8455553A77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8DC021D-41CF-969E-97BE-44EA7D0777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DBF036B-59C5-CA61-28D8-A72785106C77}"/>
              </a:ext>
            </a:extLst>
          </p:cNvPr>
          <p:cNvSpPr>
            <a:spLocks noGrp="1"/>
          </p:cNvSpPr>
          <p:nvPr>
            <p:ph type="dt" sz="half" idx="10"/>
          </p:nvPr>
        </p:nvSpPr>
        <p:spPr/>
        <p:txBody>
          <a:bodyPr/>
          <a:lstStyle/>
          <a:p>
            <a:fld id="{4F43B8E8-AE47-4E1E-AB81-C1DD6EC2D35D}" type="datetimeFigureOut">
              <a:rPr lang="de-DE" smtClean="0"/>
              <a:t>29.04.2026</a:t>
            </a:fld>
            <a:endParaRPr lang="de-DE"/>
          </a:p>
        </p:txBody>
      </p:sp>
      <p:sp>
        <p:nvSpPr>
          <p:cNvPr id="6" name="Fußzeilenplatzhalter 5">
            <a:extLst>
              <a:ext uri="{FF2B5EF4-FFF2-40B4-BE49-F238E27FC236}">
                <a16:creationId xmlns:a16="http://schemas.microsoft.com/office/drawing/2014/main" id="{C189A580-8187-46BB-D21B-4C29C55B8DA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8407628-4FDA-DD8B-E41A-E8495AFE1426}"/>
              </a:ext>
            </a:extLst>
          </p:cNvPr>
          <p:cNvSpPr>
            <a:spLocks noGrp="1"/>
          </p:cNvSpPr>
          <p:nvPr>
            <p:ph type="sldNum" sz="quarter" idx="12"/>
          </p:nvPr>
        </p:nvSpPr>
        <p:spPr/>
        <p:txBody>
          <a:bodyPr/>
          <a:lstStyle/>
          <a:p>
            <a:fld id="{519732C9-CCDB-417A-91E1-40008BC31AD1}" type="slidenum">
              <a:rPr lang="de-DE" smtClean="0"/>
              <a:t>‹Nr.›</a:t>
            </a:fld>
            <a:endParaRPr lang="de-DE"/>
          </a:p>
        </p:txBody>
      </p:sp>
    </p:spTree>
    <p:extLst>
      <p:ext uri="{BB962C8B-B14F-4D97-AF65-F5344CB8AC3E}">
        <p14:creationId xmlns:p14="http://schemas.microsoft.com/office/powerpoint/2010/main" val="4219661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5F0"/>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F575BC5-025A-F1EE-A329-DD04D67CC0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1FF042E-010D-95F3-8927-A6A83FDBB9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1884D6D-7A1A-CFBC-D11E-BEB01F8971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de-DE"/>
          </a:p>
        </p:txBody>
      </p:sp>
      <p:sp>
        <p:nvSpPr>
          <p:cNvPr id="5" name="Fußzeilenplatzhalter 4">
            <a:extLst>
              <a:ext uri="{FF2B5EF4-FFF2-40B4-BE49-F238E27FC236}">
                <a16:creationId xmlns:a16="http://schemas.microsoft.com/office/drawing/2014/main" id="{2C69D6FE-B8A6-1D74-6D63-10D5655EE6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A7DD1FC4-CCB6-4209-807B-31EEE74DB3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9732C9-CCDB-417A-91E1-40008BC31AD1}" type="slidenum">
              <a:rPr lang="de-DE" smtClean="0"/>
              <a:t>‹Nr.›</a:t>
            </a:fld>
            <a:endParaRPr lang="de-DE"/>
          </a:p>
        </p:txBody>
      </p:sp>
      <p:sp>
        <p:nvSpPr>
          <p:cNvPr id="150" name="BottomRule"/>
          <p:cNvSpPr>
            <a:spLocks noGrp="1"/>
          </p:cNvSpPr>
          <p:nvPr/>
        </p:nvSpPr>
        <p:spPr>
          <a:xfrm>
            <a:off x="0" y="6019800"/>
            <a:ext cx="9144000" cy="76200"/>
          </a:xfrm>
          <a:prstGeom prst="rect">
            <a:avLst/>
          </a:prstGeom>
          <a:solidFill>
            <a:srgbClr val="E07B39"/>
          </a:solidFill>
          <a:ln>
            <a:noFill/>
          </a:ln>
        </p:spPr>
        <p:txBody>
          <a:bodyPr/>
          <a:lstStyle/>
          <a:p>
            <a:endParaRPr/>
          </a:p>
        </p:txBody>
      </p:sp>
    </p:spTree>
    <p:extLst>
      <p:ext uri="{BB962C8B-B14F-4D97-AF65-F5344CB8AC3E}">
        <p14:creationId xmlns:p14="http://schemas.microsoft.com/office/powerpoint/2010/main" val="311843742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rgbClr val="1A1A2E"/>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A1A2E"/>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80071D-D8EE-8D76-F546-53619EB2DACA}"/>
              </a:ext>
            </a:extLst>
          </p:cNvPr>
          <p:cNvSpPr>
            <a:spLocks noGrp="1"/>
          </p:cNvSpPr>
          <p:nvPr>
            <p:ph type="ctrTitle"/>
          </p:nvPr>
        </p:nvSpPr>
        <p:spPr>
          <a:xfrm>
            <a:off x="457200" y="1143000"/>
            <a:ext cx="4572000" cy="1900000"/>
          </a:xfrm>
        </p:spPr>
        <p:txBody>
          <a:bodyPr>
            <a:normAutofit/>
          </a:bodyPr>
          <a:lstStyle/>
          <a:p>
            <a:pPr algn="l">
              <a:buNone/>
            </a:pPr>
            <a:r>
              <a:rPr lang="de-DE" sz="4000" b="1" dirty="0">
                <a:solidFill>
                  <a:srgbClr val="FFFFFF"/>
                </a:solidFill>
              </a:rPr>
              <a:t>Mit Claude</a:t>
            </a:r>
          </a:p>
          <a:p>
            <a:pPr algn="l">
              <a:buNone/>
            </a:pPr>
            <a:r>
              <a:rPr lang="de-DE" sz="4000" b="1" dirty="0">
                <a:solidFill>
                  <a:srgbClr val="E07B39"/>
                </a:solidFill>
              </a:rPr>
              <a:t>ein Workbook</a:t>
            </a:r>
          </a:p>
          <a:p>
            <a:pPr algn="l">
              <a:buNone/>
            </a:pPr>
            <a:r>
              <a:rPr lang="de-DE" sz="4000" b="1" dirty="0">
                <a:solidFill>
                  <a:srgbClr val="FFFFFF"/>
                </a:solidFill>
              </a:rPr>
              <a:t>erstellen</a:t>
            </a:r>
          </a:p>
        </p:txBody>
      </p:sp>
      <p:sp>
        <p:nvSpPr>
          <p:cNvPr id="3" name="Untertitel 2">
            <a:extLst>
              <a:ext uri="{FF2B5EF4-FFF2-40B4-BE49-F238E27FC236}">
                <a16:creationId xmlns:a16="http://schemas.microsoft.com/office/drawing/2014/main" id="{F228C6D1-2C34-017A-3A50-0C09B9E0328B}"/>
              </a:ext>
            </a:extLst>
          </p:cNvPr>
          <p:cNvSpPr>
            <a:spLocks noGrp="1"/>
          </p:cNvSpPr>
          <p:nvPr>
            <p:ph type="subTitle" idx="1"/>
          </p:nvPr>
        </p:nvSpPr>
        <p:spPr>
          <a:xfrm>
            <a:off x="457200" y="3200000"/>
            <a:ext cx="4572000" cy="400000"/>
          </a:xfrm>
        </p:spPr>
        <p:txBody>
          <a:bodyPr>
            <a:normAutofit fontScale="92500"/>
          </a:bodyPr>
          <a:lstStyle/>
          <a:p>
            <a:pPr algn="l">
              <a:buNone/>
            </a:pPr>
            <a:r>
              <a:rPr lang="de-DE" sz="1600" dirty="0">
                <a:solidFill>
                  <a:srgbClr val="B0BEC5"/>
                </a:solidFill>
              </a:rPr>
              <a:t>Aus einer bestehenden Präsentation — Schritt für Schritt</a:t>
            </a:r>
          </a:p>
        </p:txBody>
      </p:sp>
      <p:sp>
        <p:nvSpPr>
          <p:cNvPr id="30" name="LeftPanel"/>
          <p:cNvSpPr>
            <a:spLocks noGrp="1"/>
          </p:cNvSpPr>
          <p:nvPr/>
        </p:nvSpPr>
        <p:spPr>
          <a:xfrm>
            <a:off x="0" y="0"/>
            <a:ext cx="5120640" cy="6858000"/>
          </a:xfrm>
          <a:prstGeom prst="rect">
            <a:avLst/>
          </a:prstGeom>
          <a:solidFill>
            <a:srgbClr val="1A1A2E"/>
          </a:solidFill>
          <a:ln>
            <a:noFill/>
          </a:ln>
        </p:spPr>
        <p:txBody>
          <a:bodyPr/>
          <a:lstStyle/>
          <a:p>
            <a:endParaRPr/>
          </a:p>
        </p:txBody>
      </p:sp>
      <p:sp>
        <p:nvSpPr>
          <p:cNvPr id="31" name="AccentBar"/>
          <p:cNvSpPr>
            <a:spLocks noGrp="1"/>
          </p:cNvSpPr>
          <p:nvPr/>
        </p:nvSpPr>
        <p:spPr>
          <a:xfrm>
            <a:off x="5120640" y="0"/>
            <a:ext cx="18000" cy="6858000"/>
          </a:xfrm>
          <a:prstGeom prst="rect">
            <a:avLst/>
          </a:prstGeom>
          <a:solidFill>
            <a:srgbClr val="E07B39"/>
          </a:solidFill>
          <a:ln>
            <a:noFill/>
          </a:ln>
        </p:spPr>
        <p:txBody>
          <a:bodyPr/>
          <a:lstStyle/>
          <a:p>
            <a:endParaRPr/>
          </a:p>
        </p:txBody>
      </p:sp>
      <p:sp>
        <p:nvSpPr>
          <p:cNvPr id="32" name="DecoCircle"/>
          <p:cNvSpPr>
            <a:spLocks noGrp="1"/>
          </p:cNvSpPr>
          <p:nvPr/>
        </p:nvSpPr>
        <p:spPr>
          <a:xfrm>
            <a:off x="7924800" y="548640"/>
            <a:ext cx="3657600" cy="3657600"/>
          </a:xfrm>
          <a:prstGeom prst="ellipse">
            <a:avLst/>
          </a:prstGeom>
          <a:solidFill>
            <a:srgbClr val="EDE8E0"/>
          </a:solidFill>
          <a:ln>
            <a:noFill/>
          </a:ln>
        </p:spPr>
        <p:txBody>
          <a:bodyPr/>
          <a:lstStyle/>
          <a:p>
            <a:endParaRPr/>
          </a:p>
        </p:txBody>
      </p:sp>
      <p:sp>
        <p:nvSpPr>
          <p:cNvPr id="33" name="RightTagline"/>
          <p:cNvSpPr/>
          <p:nvPr/>
        </p:nvSpPr>
        <p:spPr>
          <a:xfrm>
            <a:off x="5486400" y="2400300"/>
            <a:ext cx="6096000" cy="3086100"/>
          </a:xfrm>
          <a:prstGeom prst="rect">
            <a:avLst/>
          </a:prstGeom>
          <a:noFill/>
        </p:spPr>
        <p:txBody>
          <a:bodyPr wrap="square" anchor="ctr"/>
          <a:lstStyle/>
          <a:p>
            <a:pPr algn="ctr">
              <a:buNone/>
            </a:pPr>
            <a:r>
              <a:rPr lang="de-DE" sz="2000" b="0" i="1" dirty="0">
                <a:solidFill>
                  <a:srgbClr val="6B4226"/>
                </a:solidFill>
              </a:rPr>
              <a:t>KI als Co-Autor für dein Lernmaterial</a:t>
            </a:r>
          </a:p>
        </p:txBody>
      </p:sp>
      <p:sp>
        <p:nvSpPr>
          <p:cNvPr id="34" name="Eyebrow"/>
          <p:cNvSpPr/>
          <p:nvPr/>
        </p:nvSpPr>
        <p:spPr>
          <a:xfrm>
            <a:off x="457200" y="800000"/>
            <a:ext cx="4572000" cy="250000"/>
          </a:xfrm>
          <a:prstGeom prst="rect">
            <a:avLst/>
          </a:prstGeom>
          <a:noFill/>
        </p:spPr>
        <p:txBody>
          <a:bodyPr/>
          <a:lstStyle/>
          <a:p>
            <a:pPr algn="l">
              <a:buNone/>
            </a:pPr>
            <a:r>
              <a:rPr lang="de-DE" sz="1400" b="1" dirty="0">
                <a:solidFill>
                  <a:srgbClr val="E07B39"/>
                </a:solidFill>
              </a:rPr>
              <a:t>WEBINAR-BEGLEITMATERIAL</a:t>
            </a:r>
          </a:p>
        </p:txBody>
      </p:sp>
      <p:sp>
        <p:nvSpPr>
          <p:cNvPr id="35" name="TitleDivider"/>
          <p:cNvSpPr>
            <a:spLocks noGrp="1"/>
          </p:cNvSpPr>
          <p:nvPr/>
        </p:nvSpPr>
        <p:spPr>
          <a:xfrm>
            <a:off x="457200" y="3760000"/>
            <a:ext cx="914400" cy="22860"/>
          </a:xfrm>
          <a:prstGeom prst="rect">
            <a:avLst/>
          </a:prstGeom>
          <a:solidFill>
            <a:srgbClr val="C9A85C"/>
          </a:solidFill>
          <a:ln>
            <a:noFill/>
          </a:ln>
        </p:spPr>
        <p:txBody>
          <a:bodyPr/>
          <a:lstStyle/>
          <a:p>
            <a:endParaRPr/>
          </a:p>
        </p:txBody>
      </p:sp>
      <p:sp>
        <p:nvSpPr>
          <p:cNvPr id="36" name="Byline"/>
          <p:cNvSpPr/>
          <p:nvPr/>
        </p:nvSpPr>
        <p:spPr>
          <a:xfrm>
            <a:off x="457200" y="3900000"/>
            <a:ext cx="4572000" cy="400000"/>
          </a:xfrm>
          <a:prstGeom prst="rect">
            <a:avLst/>
          </a:prstGeom>
          <a:noFill/>
        </p:spPr>
        <p:txBody>
          <a:bodyPr/>
          <a:lstStyle/>
          <a:p>
            <a:pPr algn="l">
              <a:buNone/>
            </a:pPr>
            <a:r>
              <a:rPr lang="de-DE" sz="1600" dirty="0">
                <a:solidFill>
                  <a:srgbClr val="A8B4C0"/>
                </a:solidFill>
              </a:rPr>
              <a:t>Claude · Word-Agent · in 15 Minuten</a:t>
            </a:r>
          </a:p>
        </p:txBody>
      </p:sp>
    </p:spTree>
    <p:extLst>
      <p:ext uri="{BB962C8B-B14F-4D97-AF65-F5344CB8AC3E}">
        <p14:creationId xmlns:p14="http://schemas.microsoft.com/office/powerpoint/2010/main" val="3700107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F39794-0ED9-028E-EC7E-8FD08E75B0AB}"/>
              </a:ext>
            </a:extLst>
          </p:cNvPr>
          <p:cNvSpPr>
            <a:spLocks noGrp="1"/>
          </p:cNvSpPr>
          <p:nvPr>
            <p:ph type="title"/>
          </p:nvPr>
        </p:nvSpPr>
        <p:spPr>
          <a:xfrm>
            <a:off x="457200" y="2057400"/>
            <a:ext cx="1371600" cy="3429000"/>
          </a:xfrm>
        </p:spPr>
        <p:txBody>
          <a:bodyPr/>
          <a:lstStyle/>
          <a:p>
            <a:pPr algn="l">
              <a:buNone/>
            </a:pPr>
            <a:r>
              <a:rPr lang="de-DE" sz="2200" b="1" dirty="0">
                <a:solidFill>
                  <a:srgbClr val="FFFFFF"/>
                </a:solidFill>
              </a:rPr>
              <a:t>Was ist ein Work-book?</a:t>
            </a:r>
          </a:p>
        </p:txBody>
      </p:sp>
      <p:sp>
        <p:nvSpPr>
          <p:cNvPr id="60" name="LeftBand"/>
          <p:cNvSpPr>
            <a:spLocks noGrp="1"/>
          </p:cNvSpPr>
          <p:nvPr/>
        </p:nvSpPr>
        <p:spPr>
          <a:xfrm>
            <a:off x="0" y="0"/>
            <a:ext cx="2286000" cy="6858000"/>
          </a:xfrm>
          <a:prstGeom prst="rect">
            <a:avLst/>
          </a:prstGeom>
          <a:solidFill>
            <a:srgbClr val="1A1A2E"/>
          </a:solidFill>
          <a:ln>
            <a:noFill/>
          </a:ln>
        </p:spPr>
        <p:txBody>
          <a:bodyPr/>
          <a:lstStyle/>
          <a:p>
            <a:endParaRPr/>
          </a:p>
        </p:txBody>
      </p:sp>
      <p:sp>
        <p:nvSpPr>
          <p:cNvPr id="61" name="AmberRule"/>
          <p:cNvSpPr>
            <a:spLocks noGrp="1"/>
          </p:cNvSpPr>
          <p:nvPr/>
        </p:nvSpPr>
        <p:spPr>
          <a:xfrm>
            <a:off x="2286000" y="0"/>
            <a:ext cx="18000" cy="6858000"/>
          </a:xfrm>
          <a:prstGeom prst="rect">
            <a:avLst/>
          </a:prstGeom>
          <a:solidFill>
            <a:srgbClr val="E07B39"/>
          </a:solidFill>
          <a:ln>
            <a:noFill/>
          </a:ln>
        </p:spPr>
        <p:txBody>
          <a:bodyPr/>
          <a:lstStyle/>
          <a:p>
            <a:endParaRPr/>
          </a:p>
        </p:txBody>
      </p:sp>
      <p:sp>
        <p:nvSpPr>
          <p:cNvPr id="62" name="SlideNum"/>
          <p:cNvSpPr/>
          <p:nvPr/>
        </p:nvSpPr>
        <p:spPr>
          <a:xfrm>
            <a:off x="457200" y="457200"/>
            <a:ext cx="1371600" cy="400000"/>
          </a:xfrm>
          <a:prstGeom prst="rect">
            <a:avLst/>
          </a:prstGeom>
          <a:noFill/>
        </p:spPr>
        <p:txBody>
          <a:bodyPr/>
          <a:lstStyle/>
          <a:p>
            <a:pPr algn="l">
              <a:buNone/>
            </a:pPr>
            <a:r>
              <a:rPr lang="de-DE" sz="1200" b="1" dirty="0">
                <a:solidFill>
                  <a:srgbClr val="E07B39"/>
                </a:solidFill>
              </a:rPr>
              <a:t>01</a:t>
            </a:r>
          </a:p>
        </p:txBody>
      </p:sp>
      <p:sp>
        <p:nvSpPr>
          <p:cNvPr id="64" name="BoxA"/>
          <p:cNvSpPr>
            <a:spLocks noGrp="1"/>
          </p:cNvSpPr>
          <p:nvPr/>
        </p:nvSpPr>
        <p:spPr>
          <a:xfrm>
            <a:off x="2761200" y="457200"/>
            <a:ext cx="4087872" cy="5892800"/>
          </a:xfrm>
          <a:prstGeom prst="roundRect">
            <a:avLst>
              <a:gd name="adj" fmla="val 10000"/>
            </a:avLst>
          </a:prstGeom>
          <a:solidFill>
            <a:srgbClr val="FFFFFF"/>
          </a:solidFill>
          <a:ln w="9144">
            <a:solidFill>
              <a:srgbClr val="E07B39"/>
            </a:solidFill>
          </a:ln>
        </p:spPr>
        <p:txBody>
          <a:bodyPr lIns="342900" tIns="342900" rIns="342900" bIns="342900" anchor="t"/>
          <a:lstStyle/>
          <a:p>
            <a:pPr algn="l">
              <a:buNone/>
            </a:pPr>
            <a:r>
              <a:rPr lang="de-DE" sz="2200" b="1" dirty="0">
                <a:solidFill>
                  <a:srgbClr val="1A1A2E"/>
                </a:solidFill>
              </a:rPr>
              <a:t>Was ist ein Workbook?</a:t>
            </a:r>
          </a:p>
          <a:p>
            <a:pPr>
              <a:buNone/>
            </a:pPr>
            <a:r>
              <a:rPr lang="de-DE" sz="100" dirty="0"/>
              <a:t> </a:t>
            </a:r>
          </a:p>
          <a:p>
            <a:pPr marL="228600" indent="-228600">
              <a:buFont typeface="Arial"/>
              <a:buChar char="→"/>
            </a:pPr>
            <a:r>
              <a:rPr lang="de-DE" sz="1600" dirty="0">
                <a:solidFill>
                  <a:srgbClr val="333333"/>
                </a:solidFill>
              </a:rPr>
              <a:t>Ein begleitendes Arbeitsdokument zur Präsentation</a:t>
            </a:r>
          </a:p>
          <a:p>
            <a:pPr marL="228600" indent="-228600">
              <a:buFont typeface="Arial"/>
              <a:buChar char="→"/>
            </a:pPr>
            <a:r>
              <a:rPr lang="de-DE" sz="1600" dirty="0">
                <a:solidFill>
                  <a:srgbClr val="333333"/>
                </a:solidFill>
              </a:rPr>
              <a:t>Enthält Lernziele, Reflexionsfragen, Übungen, Ressourcen</a:t>
            </a:r>
          </a:p>
          <a:p>
            <a:pPr marL="228600" indent="-228600">
              <a:buFont typeface="Arial"/>
              <a:buChar char="→"/>
            </a:pPr>
            <a:r>
              <a:rPr lang="de-DE" sz="1600" dirty="0">
                <a:solidFill>
                  <a:srgbClr val="333333"/>
                </a:solidFill>
              </a:rPr>
              <a:t>Kein Handout — ein aktives Lernwerkzeug</a:t>
            </a:r>
          </a:p>
        </p:txBody>
      </p:sp>
      <p:sp>
        <p:nvSpPr>
          <p:cNvPr id="65" name="BoxB"/>
          <p:cNvSpPr>
            <a:spLocks noGrp="1"/>
          </p:cNvSpPr>
          <p:nvPr/>
        </p:nvSpPr>
        <p:spPr>
          <a:xfrm>
            <a:off x="7306272" y="457200"/>
            <a:ext cx="4087872" cy="5892800"/>
          </a:xfrm>
          <a:prstGeom prst="roundRect">
            <a:avLst>
              <a:gd name="adj" fmla="val 10000"/>
            </a:avLst>
          </a:prstGeom>
          <a:solidFill>
            <a:srgbClr val="1A1A2E"/>
          </a:solidFill>
          <a:ln>
            <a:noFill/>
          </a:ln>
        </p:spPr>
        <p:txBody>
          <a:bodyPr lIns="342900" tIns="342900" rIns="342900" bIns="342900" anchor="t"/>
          <a:lstStyle/>
          <a:p>
            <a:pPr algn="l">
              <a:buNone/>
            </a:pPr>
            <a:r>
              <a:rPr lang="de-DE" sz="2200" b="1" dirty="0">
                <a:solidFill>
                  <a:srgbClr val="E07B39"/>
                </a:solidFill>
              </a:rPr>
              <a:t>Warum es wirkt</a:t>
            </a:r>
          </a:p>
          <a:p>
            <a:pPr>
              <a:buNone/>
            </a:pPr>
            <a:r>
              <a:rPr lang="de-DE" sz="100" dirty="0"/>
              <a:t> </a:t>
            </a:r>
          </a:p>
          <a:p>
            <a:pPr marL="228600" indent="-228600">
              <a:buFont typeface="Arial"/>
              <a:buChar char="→"/>
            </a:pPr>
            <a:r>
              <a:rPr lang="de-DE" sz="1600" dirty="0">
                <a:solidFill>
                  <a:srgbClr val="D0D8E0"/>
                </a:solidFill>
              </a:rPr>
              <a:t>Active Recall: Inhalte aktiv anwenden, nicht nur lesen</a:t>
            </a:r>
          </a:p>
          <a:p>
            <a:pPr marL="228600" indent="-228600">
              <a:buFont typeface="Arial"/>
              <a:buChar char="→"/>
            </a:pPr>
            <a:r>
              <a:rPr lang="de-DE" sz="1600" dirty="0">
                <a:solidFill>
                  <a:srgbClr val="D0D8E0"/>
                </a:solidFill>
              </a:rPr>
              <a:t>Ebbinghaus: Ohne Vertiefung gehen 70 % in 24 h verloren</a:t>
            </a:r>
          </a:p>
          <a:p>
            <a:pPr marL="228600" indent="-228600">
              <a:buFont typeface="Arial"/>
              <a:buChar char="→"/>
            </a:pPr>
            <a:r>
              <a:rPr lang="de-DE" sz="1600" dirty="0">
                <a:solidFill>
                  <a:srgbClr val="D0D8E0"/>
                </a:solidFill>
              </a:rPr>
              <a:t>Generation Effect: Selbst Formuliertes bleibt 3× besser</a:t>
            </a:r>
          </a:p>
        </p:txBody>
      </p:sp>
    </p:spTree>
    <p:extLst>
      <p:ext uri="{BB962C8B-B14F-4D97-AF65-F5344CB8AC3E}">
        <p14:creationId xmlns:p14="http://schemas.microsoft.com/office/powerpoint/2010/main" val="2319918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E5D016-E8B1-7204-EAFF-D016417996CF}"/>
              </a:ext>
            </a:extLst>
          </p:cNvPr>
          <p:cNvSpPr>
            <a:spLocks noGrp="1"/>
          </p:cNvSpPr>
          <p:nvPr>
            <p:ph type="title"/>
          </p:nvPr>
        </p:nvSpPr>
        <p:spPr>
          <a:xfrm>
            <a:off x="457200" y="1920240"/>
            <a:ext cx="1371600" cy="3429000"/>
          </a:xfrm>
        </p:spPr>
        <p:txBody>
          <a:bodyPr/>
          <a:lstStyle/>
          <a:p>
            <a:pPr algn="l">
              <a:buNone/>
            </a:pPr>
            <a:r>
              <a:rPr lang="de-DE" sz="2400" b="1" dirty="0">
                <a:solidFill>
                  <a:srgbClr val="FFFFFF"/>
                </a:solidFill>
              </a:rPr>
              <a:t>Was Claude braucht</a:t>
            </a:r>
          </a:p>
        </p:txBody>
      </p:sp>
      <p:sp>
        <p:nvSpPr>
          <p:cNvPr id="70" name="LeftBand"/>
          <p:cNvSpPr>
            <a:spLocks noGrp="1"/>
          </p:cNvSpPr>
          <p:nvPr/>
        </p:nvSpPr>
        <p:spPr>
          <a:xfrm>
            <a:off x="0" y="0"/>
            <a:ext cx="2286000" cy="6858000"/>
          </a:xfrm>
          <a:prstGeom prst="rect">
            <a:avLst/>
          </a:prstGeom>
          <a:solidFill>
            <a:srgbClr val="2D6A4F"/>
          </a:solidFill>
          <a:ln>
            <a:noFill/>
          </a:ln>
        </p:spPr>
        <p:txBody>
          <a:bodyPr/>
          <a:lstStyle/>
          <a:p>
            <a:endParaRPr/>
          </a:p>
        </p:txBody>
      </p:sp>
      <p:sp>
        <p:nvSpPr>
          <p:cNvPr id="71" name="AmberRule"/>
          <p:cNvSpPr>
            <a:spLocks noGrp="1"/>
          </p:cNvSpPr>
          <p:nvPr/>
        </p:nvSpPr>
        <p:spPr>
          <a:xfrm>
            <a:off x="2286000" y="0"/>
            <a:ext cx="18000" cy="6858000"/>
          </a:xfrm>
          <a:prstGeom prst="rect">
            <a:avLst/>
          </a:prstGeom>
          <a:solidFill>
            <a:srgbClr val="E07B39"/>
          </a:solidFill>
          <a:ln>
            <a:noFill/>
          </a:ln>
        </p:spPr>
        <p:txBody>
          <a:bodyPr/>
          <a:lstStyle/>
          <a:p>
            <a:endParaRPr/>
          </a:p>
        </p:txBody>
      </p:sp>
      <p:sp>
        <p:nvSpPr>
          <p:cNvPr id="72" name="SlideNum"/>
          <p:cNvSpPr/>
          <p:nvPr/>
        </p:nvSpPr>
        <p:spPr>
          <a:xfrm>
            <a:off x="457200" y="457200"/>
            <a:ext cx="1371600" cy="400000"/>
          </a:xfrm>
          <a:prstGeom prst="rect">
            <a:avLst/>
          </a:prstGeom>
          <a:noFill/>
        </p:spPr>
        <p:txBody>
          <a:bodyPr/>
          <a:lstStyle/>
          <a:p>
            <a:pPr algn="l">
              <a:buNone/>
            </a:pPr>
            <a:r>
              <a:rPr lang="de-DE" sz="1200" b="1" dirty="0">
                <a:solidFill>
                  <a:srgbClr val="C9A85C"/>
                </a:solidFill>
              </a:rPr>
              <a:t>02</a:t>
            </a:r>
          </a:p>
        </p:txBody>
      </p:sp>
      <p:sp>
        <p:nvSpPr>
          <p:cNvPr id="74" name="Badge1"/>
          <p:cNvSpPr>
            <a:spLocks noGrp="1"/>
          </p:cNvSpPr>
          <p:nvPr/>
        </p:nvSpPr>
        <p:spPr>
          <a:xfrm>
            <a:off x="4028200" y="711200"/>
            <a:ext cx="304800" cy="304800"/>
          </a:xfrm>
          <a:prstGeom prst="ellipse">
            <a:avLst/>
          </a:prstGeom>
          <a:solidFill>
            <a:srgbClr val="1A1A2E"/>
          </a:solidFill>
          <a:ln w="36000">
            <a:solidFill>
              <a:srgbClr val="FFFFFF"/>
            </a:solidFill>
          </a:ln>
        </p:spPr>
        <p:txBody>
          <a:bodyPr anchor="ctr"/>
          <a:lstStyle/>
          <a:p>
            <a:pPr algn="ctr">
              <a:buNone/>
            </a:pPr>
            <a:r>
              <a:rPr lang="de-DE" sz="1800" b="1" dirty="0">
                <a:solidFill>
                  <a:srgbClr val="FFFFFF"/>
                </a:solidFill>
              </a:rPr>
              <a:t>1</a:t>
            </a:r>
          </a:p>
        </p:txBody>
      </p:sp>
      <p:sp>
        <p:nvSpPr>
          <p:cNvPr id="75" name="Card1"/>
          <p:cNvSpPr>
            <a:spLocks noGrp="1"/>
          </p:cNvSpPr>
          <p:nvPr/>
        </p:nvSpPr>
        <p:spPr>
          <a:xfrm>
            <a:off x="2761200" y="558800"/>
            <a:ext cx="2838800" cy="5791200"/>
          </a:xfrm>
          <a:prstGeom prst="roundRect">
            <a:avLst>
              <a:gd name="adj" fmla="val 8000"/>
            </a:avLst>
          </a:prstGeom>
          <a:solidFill>
            <a:srgbClr val="1A1A2E"/>
          </a:solidFill>
          <a:ln w="18000">
            <a:solidFill>
              <a:srgbClr val="E07B39"/>
            </a:solidFill>
          </a:ln>
        </p:spPr>
        <p:txBody>
          <a:bodyPr lIns="342900" tIns="1200000" rIns="342900" bIns="342900" anchor="t"/>
          <a:lstStyle/>
          <a:p>
            <a:pPr algn="ctr">
              <a:buNone/>
            </a:pPr>
            <a:r>
              <a:rPr lang="de-DE" sz="2000" b="1" dirty="0">
                <a:solidFill>
                  <a:srgbClr val="E07B39"/>
                </a:solidFill>
              </a:rPr>
              <a:t>Die Präsentation</a:t>
            </a:r>
          </a:p>
          <a:p>
            <a:pPr>
              <a:buNone/>
            </a:pPr>
            <a:r>
              <a:rPr lang="de-DE" sz="200" dirty="0"/>
              <a:t> </a:t>
            </a:r>
          </a:p>
          <a:p>
            <a:pPr algn="l">
              <a:buNone/>
            </a:pPr>
            <a:r>
              <a:rPr lang="de-DE" sz="1600" dirty="0">
                <a:solidFill>
                  <a:srgbClr val="D0D8E0"/>
                </a:solidFill>
              </a:rPr>
              <a:t>Folientexte + Sprechernotizen als Eingabe — je vollständiger, desto besser der Output.</a:t>
            </a:r>
          </a:p>
          <a:p>
            <a:pPr algn="l">
              <a:buNone/>
            </a:pPr>
            <a:endParaRPr lang="de-DE" sz="1600" dirty="0">
              <a:solidFill>
                <a:srgbClr val="D0D8E0"/>
              </a:solidFill>
            </a:endParaRPr>
          </a:p>
          <a:p>
            <a:pPr algn="l">
              <a:buNone/>
            </a:pPr>
            <a:r>
              <a:rPr lang="de-DE" sz="1600" dirty="0">
                <a:solidFill>
                  <a:srgbClr val="D0D8E0"/>
                </a:solidFill>
              </a:rPr>
              <a:t>Ohne Präsentation erfindet Claude plausibel klingende Inhalte.</a:t>
            </a:r>
          </a:p>
        </p:txBody>
      </p:sp>
      <p:sp>
        <p:nvSpPr>
          <p:cNvPr id="76" name="Badge2"/>
          <p:cNvSpPr>
            <a:spLocks noGrp="1"/>
          </p:cNvSpPr>
          <p:nvPr/>
        </p:nvSpPr>
        <p:spPr>
          <a:xfrm>
            <a:off x="7324200" y="711200"/>
            <a:ext cx="304800" cy="304800"/>
          </a:xfrm>
          <a:prstGeom prst="ellipse">
            <a:avLst/>
          </a:prstGeom>
          <a:solidFill>
            <a:srgbClr val="1A1A2E"/>
          </a:solidFill>
          <a:ln w="36000">
            <a:solidFill>
              <a:srgbClr val="FFFFFF"/>
            </a:solidFill>
          </a:ln>
        </p:spPr>
        <p:txBody>
          <a:bodyPr anchor="ctr"/>
          <a:lstStyle/>
          <a:p>
            <a:pPr algn="ctr">
              <a:buNone/>
            </a:pPr>
            <a:r>
              <a:rPr lang="de-DE" sz="1800" b="1" dirty="0">
                <a:solidFill>
                  <a:srgbClr val="FFFFFF"/>
                </a:solidFill>
              </a:rPr>
              <a:t>2</a:t>
            </a:r>
          </a:p>
        </p:txBody>
      </p:sp>
      <p:sp>
        <p:nvSpPr>
          <p:cNvPr id="77" name="Card2"/>
          <p:cNvSpPr>
            <a:spLocks noGrp="1"/>
          </p:cNvSpPr>
          <p:nvPr/>
        </p:nvSpPr>
        <p:spPr>
          <a:xfrm>
            <a:off x="6057200" y="558800"/>
            <a:ext cx="2838800" cy="5791200"/>
          </a:xfrm>
          <a:prstGeom prst="roundRect">
            <a:avLst>
              <a:gd name="adj" fmla="val 8000"/>
            </a:avLst>
          </a:prstGeom>
          <a:solidFill>
            <a:srgbClr val="1A1A2E"/>
          </a:solidFill>
          <a:ln w="18000">
            <a:solidFill>
              <a:srgbClr val="457B9D"/>
            </a:solidFill>
          </a:ln>
        </p:spPr>
        <p:txBody>
          <a:bodyPr lIns="342900" tIns="1200000" rIns="342900" bIns="342900" anchor="t"/>
          <a:lstStyle/>
          <a:p>
            <a:pPr algn="ctr">
              <a:buNone/>
            </a:pPr>
            <a:r>
              <a:rPr lang="de-DE" sz="2000" b="1" dirty="0">
                <a:solidFill>
                  <a:srgbClr val="457B9D"/>
                </a:solidFill>
              </a:rPr>
              <a:t>Die Zielgruppe</a:t>
            </a:r>
          </a:p>
          <a:p>
            <a:pPr>
              <a:buNone/>
            </a:pPr>
            <a:r>
              <a:rPr lang="de-DE" sz="200" dirty="0"/>
              <a:t> </a:t>
            </a:r>
          </a:p>
          <a:p>
            <a:pPr algn="l">
              <a:buNone/>
            </a:pPr>
            <a:r>
              <a:rPr lang="de-DE" sz="1600" dirty="0">
                <a:solidFill>
                  <a:srgbClr val="D0D8E0"/>
                </a:solidFill>
              </a:rPr>
              <a:t>Wer liest das Workbook? Einsteiger, Fachkraft oder Führungskraft?</a:t>
            </a:r>
          </a:p>
          <a:p>
            <a:pPr algn="l">
              <a:buNone/>
            </a:pPr>
            <a:endParaRPr lang="de-DE" sz="1600" dirty="0">
              <a:solidFill>
                <a:srgbClr val="D0D8E0"/>
              </a:solidFill>
            </a:endParaRPr>
          </a:p>
          <a:p>
            <a:pPr algn="l">
              <a:buNone/>
            </a:pPr>
            <a:r>
              <a:rPr lang="de-DE" sz="1600" dirty="0">
                <a:solidFill>
                  <a:srgbClr val="D0D8E0"/>
                </a:solidFill>
              </a:rPr>
              <a:t>Sprache, Komplexität und Aufgabentypen müssen passen.</a:t>
            </a:r>
          </a:p>
        </p:txBody>
      </p:sp>
      <p:sp>
        <p:nvSpPr>
          <p:cNvPr id="78" name="Badge3"/>
          <p:cNvSpPr>
            <a:spLocks noGrp="1"/>
          </p:cNvSpPr>
          <p:nvPr/>
        </p:nvSpPr>
        <p:spPr>
          <a:xfrm>
            <a:off x="10620200" y="711200"/>
            <a:ext cx="304800" cy="304800"/>
          </a:xfrm>
          <a:prstGeom prst="ellipse">
            <a:avLst/>
          </a:prstGeom>
          <a:solidFill>
            <a:srgbClr val="1A1A2E"/>
          </a:solidFill>
          <a:ln w="36000">
            <a:solidFill>
              <a:srgbClr val="FFFFFF"/>
            </a:solidFill>
          </a:ln>
        </p:spPr>
        <p:txBody>
          <a:bodyPr anchor="ctr"/>
          <a:lstStyle/>
          <a:p>
            <a:pPr algn="ctr">
              <a:buNone/>
            </a:pPr>
            <a:r>
              <a:rPr lang="de-DE" sz="1800" b="1" dirty="0">
                <a:solidFill>
                  <a:srgbClr val="FFFFFF"/>
                </a:solidFill>
              </a:rPr>
              <a:t>3</a:t>
            </a:r>
          </a:p>
        </p:txBody>
      </p:sp>
      <p:sp>
        <p:nvSpPr>
          <p:cNvPr id="79" name="Card3"/>
          <p:cNvSpPr>
            <a:spLocks noGrp="1"/>
          </p:cNvSpPr>
          <p:nvPr/>
        </p:nvSpPr>
        <p:spPr>
          <a:xfrm>
            <a:off x="9353200" y="558800"/>
            <a:ext cx="2838800" cy="5791200"/>
          </a:xfrm>
          <a:prstGeom prst="roundRect">
            <a:avLst>
              <a:gd name="adj" fmla="val 8000"/>
            </a:avLst>
          </a:prstGeom>
          <a:solidFill>
            <a:srgbClr val="1A1A2E"/>
          </a:solidFill>
          <a:ln w="18000">
            <a:solidFill>
              <a:srgbClr val="1A1A2E"/>
            </a:solidFill>
          </a:ln>
        </p:spPr>
        <p:txBody>
          <a:bodyPr lIns="342900" tIns="1200000" rIns="342900" bIns="342900" anchor="t"/>
          <a:lstStyle/>
          <a:p>
            <a:pPr algn="ctr">
              <a:buNone/>
            </a:pPr>
            <a:r>
              <a:rPr lang="de-DE" sz="2000" b="1" dirty="0">
                <a:solidFill>
                  <a:srgbClr val="1A1A2E"/>
                </a:solidFill>
              </a:rPr>
              <a:t>Das Lernziel</a:t>
            </a:r>
          </a:p>
          <a:p>
            <a:pPr>
              <a:buNone/>
            </a:pPr>
            <a:r>
              <a:rPr lang="de-DE" sz="200" dirty="0"/>
              <a:t> </a:t>
            </a:r>
          </a:p>
          <a:p>
            <a:pPr algn="l">
              <a:buNone/>
            </a:pPr>
            <a:r>
              <a:rPr lang="de-DE" sz="1600" dirty="0">
                <a:solidFill>
                  <a:srgbClr val="D0D8E0"/>
                </a:solidFill>
              </a:rPr>
              <a:t>Was sollen Teilnehmer danach können oder verstehen?</a:t>
            </a:r>
          </a:p>
          <a:p>
            <a:pPr algn="l">
              <a:buNone/>
            </a:pPr>
            <a:endParaRPr lang="de-DE" sz="1600" dirty="0">
              <a:solidFill>
                <a:srgbClr val="D0D8E0"/>
              </a:solidFill>
            </a:endParaRPr>
          </a:p>
          <a:p>
            <a:pPr algn="l">
              <a:buNone/>
            </a:pPr>
            <a:r>
              <a:rPr lang="de-DE" sz="1600" dirty="0">
                <a:solidFill>
                  <a:srgbClr val="D0D8E0"/>
                </a:solidFill>
              </a:rPr>
              <a:t>Ohne Ziel entsteht ein Inhaltsverzeichnis — kein Lernwerkzeug.</a:t>
            </a:r>
          </a:p>
        </p:txBody>
      </p:sp>
    </p:spTree>
    <p:extLst>
      <p:ext uri="{BB962C8B-B14F-4D97-AF65-F5344CB8AC3E}">
        <p14:creationId xmlns:p14="http://schemas.microsoft.com/office/powerpoint/2010/main" val="1490416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8CED01-B5BA-78A4-C5D0-832B7A937C22}"/>
              </a:ext>
            </a:extLst>
          </p:cNvPr>
          <p:cNvSpPr>
            <a:spLocks noGrp="1"/>
          </p:cNvSpPr>
          <p:nvPr>
            <p:ph type="title"/>
          </p:nvPr>
        </p:nvSpPr>
        <p:spPr>
          <a:xfrm>
            <a:off x="457200" y="1920240"/>
            <a:ext cx="1371600" cy="3429000"/>
          </a:xfrm>
        </p:spPr>
        <p:txBody>
          <a:bodyPr/>
          <a:lstStyle/>
          <a:p>
            <a:pPr algn="l">
              <a:buNone/>
            </a:pPr>
            <a:r>
              <a:rPr lang="de-DE" sz="2400" b="1" dirty="0">
                <a:solidFill>
                  <a:srgbClr val="FFFFFF"/>
                </a:solidFill>
              </a:rPr>
              <a:t>In 3 Schritten</a:t>
            </a:r>
          </a:p>
          <a:p>
            <a:pPr algn="l">
              <a:buNone/>
            </a:pPr>
            <a:r>
              <a:rPr lang="de-DE" sz="2400" b="1" dirty="0">
                <a:solidFill>
                  <a:srgbClr val="FFFFFF"/>
                </a:solidFill>
              </a:rPr>
              <a:t>zum Work-book</a:t>
            </a:r>
          </a:p>
        </p:txBody>
      </p:sp>
      <p:sp>
        <p:nvSpPr>
          <p:cNvPr id="80" name="LeftBand"/>
          <p:cNvSpPr>
            <a:spLocks noGrp="1"/>
          </p:cNvSpPr>
          <p:nvPr/>
        </p:nvSpPr>
        <p:spPr>
          <a:xfrm>
            <a:off x="0" y="0"/>
            <a:ext cx="2286000" cy="6858000"/>
          </a:xfrm>
          <a:prstGeom prst="rect">
            <a:avLst/>
          </a:prstGeom>
          <a:solidFill>
            <a:srgbClr val="457B9D"/>
          </a:solidFill>
          <a:ln>
            <a:noFill/>
          </a:ln>
        </p:spPr>
        <p:txBody>
          <a:bodyPr/>
          <a:lstStyle/>
          <a:p>
            <a:endParaRPr/>
          </a:p>
        </p:txBody>
      </p:sp>
      <p:sp>
        <p:nvSpPr>
          <p:cNvPr id="81" name="AmberRule"/>
          <p:cNvSpPr>
            <a:spLocks noGrp="1"/>
          </p:cNvSpPr>
          <p:nvPr/>
        </p:nvSpPr>
        <p:spPr>
          <a:xfrm>
            <a:off x="2286000" y="0"/>
            <a:ext cx="18000" cy="6858000"/>
          </a:xfrm>
          <a:prstGeom prst="rect">
            <a:avLst/>
          </a:prstGeom>
          <a:solidFill>
            <a:srgbClr val="E07B39"/>
          </a:solidFill>
          <a:ln>
            <a:noFill/>
          </a:ln>
        </p:spPr>
        <p:txBody>
          <a:bodyPr/>
          <a:lstStyle/>
          <a:p>
            <a:endParaRPr/>
          </a:p>
        </p:txBody>
      </p:sp>
      <p:sp>
        <p:nvSpPr>
          <p:cNvPr id="82" name="SlideNum"/>
          <p:cNvSpPr/>
          <p:nvPr/>
        </p:nvSpPr>
        <p:spPr>
          <a:xfrm>
            <a:off x="457200" y="457200"/>
            <a:ext cx="1371600" cy="400000"/>
          </a:xfrm>
          <a:prstGeom prst="rect">
            <a:avLst/>
          </a:prstGeom>
          <a:noFill/>
        </p:spPr>
        <p:txBody>
          <a:bodyPr/>
          <a:lstStyle/>
          <a:p>
            <a:pPr algn="l">
              <a:buNone/>
            </a:pPr>
            <a:r>
              <a:rPr lang="de-DE" sz="1200" b="1" dirty="0">
                <a:solidFill>
                  <a:srgbClr val="C9A85C"/>
                </a:solidFill>
              </a:rPr>
              <a:t>03</a:t>
            </a:r>
          </a:p>
        </p:txBody>
      </p:sp>
      <p:sp>
        <p:nvSpPr>
          <p:cNvPr id="84" name="Num1"/>
          <p:cNvSpPr>
            <a:spLocks noGrp="1"/>
          </p:cNvSpPr>
          <p:nvPr/>
        </p:nvSpPr>
        <p:spPr>
          <a:xfrm>
            <a:off x="2761200" y="990600"/>
            <a:ext cx="609600" cy="609600"/>
          </a:xfrm>
          <a:prstGeom prst="ellipse">
            <a:avLst/>
          </a:prstGeom>
          <a:solidFill>
            <a:srgbClr val="1A1A2E"/>
          </a:solidFill>
          <a:ln>
            <a:noFill/>
          </a:ln>
        </p:spPr>
        <p:txBody>
          <a:bodyPr anchor="ctr"/>
          <a:lstStyle/>
          <a:p>
            <a:pPr algn="ctr">
              <a:buNone/>
            </a:pPr>
            <a:r>
              <a:rPr lang="de-DE" sz="2200" b="1" dirty="0">
                <a:solidFill>
                  <a:srgbClr val="FFFFFF"/>
                </a:solidFill>
              </a:rPr>
              <a:t>1</a:t>
            </a:r>
          </a:p>
        </p:txBody>
      </p:sp>
      <p:sp>
        <p:nvSpPr>
          <p:cNvPr id="85" name="StepBox1"/>
          <p:cNvSpPr>
            <a:spLocks noGrp="1"/>
          </p:cNvSpPr>
          <p:nvPr/>
        </p:nvSpPr>
        <p:spPr>
          <a:xfrm>
            <a:off x="3523200" y="457200"/>
            <a:ext cx="8211600" cy="1676400"/>
          </a:xfrm>
          <a:prstGeom prst="roundRect">
            <a:avLst>
              <a:gd name="adj" fmla="val 5000"/>
            </a:avLst>
          </a:prstGeom>
          <a:solidFill>
            <a:srgbClr val="FFFFFF"/>
          </a:solidFill>
          <a:ln w="9144">
            <a:solidFill>
              <a:srgbClr val="E07B39"/>
            </a:solidFill>
          </a:ln>
        </p:spPr>
        <p:txBody>
          <a:bodyPr lIns="342900" tIns="228600" rIns="342900" bIns="228600" anchor="ctr"/>
          <a:lstStyle/>
          <a:p>
            <a:pPr algn="l">
              <a:buNone/>
            </a:pPr>
            <a:r>
              <a:rPr lang="de-DE" sz="2000" b="1" dirty="0">
                <a:solidFill>
                  <a:srgbClr val="E07B39"/>
                </a:solidFill>
              </a:rPr>
              <a:t>Präsentation einbringen</a:t>
            </a:r>
          </a:p>
          <a:p>
            <a:pPr algn="l">
              <a:buNone/>
            </a:pPr>
            <a:r>
              <a:rPr lang="de-DE" sz="1600" dirty="0">
                <a:solidFill>
                  <a:srgbClr val="555555"/>
                </a:solidFill>
              </a:rPr>
              <a:t>PPT-Datei hochladen oder Folientexte + Sprechernotizen einfügen. Je vollständiger der Kontext, desto tiefer der Output.</a:t>
            </a:r>
          </a:p>
        </p:txBody>
      </p:sp>
      <p:sp>
        <p:nvSpPr>
          <p:cNvPr id="86" name="Arrow1"/>
          <p:cNvSpPr>
            <a:spLocks noGrp="1"/>
          </p:cNvSpPr>
          <p:nvPr/>
        </p:nvSpPr>
        <p:spPr>
          <a:xfrm>
            <a:off x="2861200" y="2183600"/>
            <a:ext cx="400000" cy="357200"/>
          </a:xfrm>
          <a:prstGeom prst="downArrow">
            <a:avLst/>
          </a:prstGeom>
          <a:solidFill>
            <a:srgbClr val="CCCCCC"/>
          </a:solidFill>
          <a:ln>
            <a:noFill/>
          </a:ln>
        </p:spPr>
        <p:txBody>
          <a:bodyPr/>
          <a:lstStyle/>
          <a:p>
            <a:endParaRPr/>
          </a:p>
        </p:txBody>
      </p:sp>
      <p:sp>
        <p:nvSpPr>
          <p:cNvPr id="4" name="Num2"/>
          <p:cNvSpPr>
            <a:spLocks noGrp="1"/>
          </p:cNvSpPr>
          <p:nvPr/>
        </p:nvSpPr>
        <p:spPr>
          <a:xfrm>
            <a:off x="2761200" y="3124200"/>
            <a:ext cx="609600" cy="609600"/>
          </a:xfrm>
          <a:prstGeom prst="ellipse">
            <a:avLst/>
          </a:prstGeom>
          <a:solidFill>
            <a:srgbClr val="2D6A4F"/>
          </a:solidFill>
          <a:ln>
            <a:noFill/>
          </a:ln>
        </p:spPr>
        <p:txBody>
          <a:bodyPr anchor="ctr"/>
          <a:lstStyle/>
          <a:p>
            <a:pPr algn="ctr">
              <a:buNone/>
            </a:pPr>
            <a:r>
              <a:rPr lang="de-DE" sz="2200" b="1" dirty="0">
                <a:solidFill>
                  <a:srgbClr val="FFFFFF"/>
                </a:solidFill>
              </a:rPr>
              <a:t>2</a:t>
            </a:r>
          </a:p>
        </p:txBody>
      </p:sp>
      <p:sp>
        <p:nvSpPr>
          <p:cNvPr id="87" name="StepBox2"/>
          <p:cNvSpPr>
            <a:spLocks noGrp="1"/>
          </p:cNvSpPr>
          <p:nvPr/>
        </p:nvSpPr>
        <p:spPr>
          <a:xfrm>
            <a:off x="3523200" y="2590800"/>
            <a:ext cx="8211600" cy="1676400"/>
          </a:xfrm>
          <a:prstGeom prst="roundRect">
            <a:avLst>
              <a:gd name="adj" fmla="val 5000"/>
            </a:avLst>
          </a:prstGeom>
          <a:solidFill>
            <a:srgbClr val="FFFFFF"/>
          </a:solidFill>
          <a:ln w="9144">
            <a:solidFill>
              <a:srgbClr val="2D6A4F"/>
            </a:solidFill>
          </a:ln>
        </p:spPr>
        <p:txBody>
          <a:bodyPr lIns="342900" tIns="228600" rIns="342900" bIns="228600" anchor="ctr"/>
          <a:lstStyle/>
          <a:p>
            <a:pPr algn="l">
              <a:buNone/>
            </a:pPr>
            <a:r>
              <a:rPr lang="de-DE" sz="2000" b="1" dirty="0">
                <a:solidFill>
                  <a:srgbClr val="2D6A4F"/>
                </a:solidFill>
              </a:rPr>
              <a:t>Prompt eingeben</a:t>
            </a:r>
          </a:p>
          <a:p>
            <a:pPr algn="l">
              <a:buNone/>
            </a:pPr>
            <a:r>
              <a:rPr lang="de-DE" sz="1600" dirty="0">
                <a:solidFill>
                  <a:srgbClr val="555555"/>
                </a:solidFill>
              </a:rPr>
              <a:t>Zielgruppe, Abschnitte, Stil und Format angeben. Den Word-Agenten als Ausgabe-Umgebung wählen.</a:t>
            </a:r>
          </a:p>
        </p:txBody>
      </p:sp>
      <p:sp>
        <p:nvSpPr>
          <p:cNvPr id="88" name="Arrow2"/>
          <p:cNvSpPr>
            <a:spLocks noGrp="1"/>
          </p:cNvSpPr>
          <p:nvPr/>
        </p:nvSpPr>
        <p:spPr>
          <a:xfrm>
            <a:off x="2861200" y="4317200"/>
            <a:ext cx="400000" cy="357200"/>
          </a:xfrm>
          <a:prstGeom prst="downArrow">
            <a:avLst/>
          </a:prstGeom>
          <a:solidFill>
            <a:srgbClr val="CCCCCC"/>
          </a:solidFill>
          <a:ln>
            <a:noFill/>
          </a:ln>
        </p:spPr>
        <p:txBody>
          <a:bodyPr/>
          <a:lstStyle/>
          <a:p>
            <a:endParaRPr/>
          </a:p>
        </p:txBody>
      </p:sp>
      <p:sp>
        <p:nvSpPr>
          <p:cNvPr id="5" name="Num3"/>
          <p:cNvSpPr>
            <a:spLocks noGrp="1"/>
          </p:cNvSpPr>
          <p:nvPr/>
        </p:nvSpPr>
        <p:spPr>
          <a:xfrm>
            <a:off x="2761200" y="5257800"/>
            <a:ext cx="609600" cy="609600"/>
          </a:xfrm>
          <a:prstGeom prst="ellipse">
            <a:avLst/>
          </a:prstGeom>
          <a:solidFill>
            <a:srgbClr val="1A1A2E"/>
          </a:solidFill>
          <a:ln>
            <a:noFill/>
          </a:ln>
        </p:spPr>
        <p:txBody>
          <a:bodyPr anchor="ctr"/>
          <a:lstStyle/>
          <a:p>
            <a:pPr algn="ctr">
              <a:buNone/>
            </a:pPr>
            <a:r>
              <a:rPr lang="de-DE" sz="2200" b="1" dirty="0">
                <a:solidFill>
                  <a:srgbClr val="FFFFFF"/>
                </a:solidFill>
              </a:rPr>
              <a:t>3</a:t>
            </a:r>
          </a:p>
        </p:txBody>
      </p:sp>
      <p:sp>
        <p:nvSpPr>
          <p:cNvPr id="89" name="StepBox3"/>
          <p:cNvSpPr>
            <a:spLocks noGrp="1"/>
          </p:cNvSpPr>
          <p:nvPr/>
        </p:nvSpPr>
        <p:spPr>
          <a:xfrm>
            <a:off x="3523200" y="4724400"/>
            <a:ext cx="8211600" cy="1625600"/>
          </a:xfrm>
          <a:prstGeom prst="roundRect">
            <a:avLst>
              <a:gd name="adj" fmla="val 5000"/>
            </a:avLst>
          </a:prstGeom>
          <a:solidFill>
            <a:srgbClr val="FFFFFF"/>
          </a:solidFill>
          <a:ln w="9144">
            <a:solidFill>
              <a:srgbClr val="1A1A2E"/>
            </a:solidFill>
          </a:ln>
        </p:spPr>
        <p:txBody>
          <a:bodyPr lIns="342900" tIns="228600" rIns="342900" bIns="228600" anchor="ctr"/>
          <a:lstStyle/>
          <a:p>
            <a:pPr algn="l">
              <a:buNone/>
            </a:pPr>
            <a:r>
              <a:rPr lang="de-DE" sz="2000" b="1" dirty="0">
                <a:solidFill>
                  <a:srgbClr val="1A1A2E"/>
                </a:solidFill>
              </a:rPr>
              <a:t>In Word verfeinern</a:t>
            </a:r>
          </a:p>
          <a:p>
            <a:pPr algn="l">
              <a:buNone/>
            </a:pPr>
            <a:r>
              <a:rPr lang="de-DE" sz="1600" dirty="0">
                <a:solidFill>
                  <a:srgbClr val="555555"/>
                </a:solidFill>
              </a:rPr>
              <a:t>Workbook anpassen, Branding einfügen, persönliche Beispiele ergänzen. Ergebnis in 15–30 Minuten druckfertig.</a:t>
            </a:r>
          </a:p>
        </p:txBody>
      </p:sp>
    </p:spTree>
    <p:extLst>
      <p:ext uri="{BB962C8B-B14F-4D97-AF65-F5344CB8AC3E}">
        <p14:creationId xmlns:p14="http://schemas.microsoft.com/office/powerpoint/2010/main" val="3843385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89A06A-B629-7003-1648-C03592ABDFF1}"/>
              </a:ext>
            </a:extLst>
          </p:cNvPr>
          <p:cNvSpPr>
            <a:spLocks noGrp="1"/>
          </p:cNvSpPr>
          <p:nvPr>
            <p:ph type="title"/>
          </p:nvPr>
        </p:nvSpPr>
        <p:spPr>
          <a:xfrm>
            <a:off x="457200" y="1714500"/>
            <a:ext cx="1371600" cy="3771900"/>
          </a:xfrm>
        </p:spPr>
        <p:txBody>
          <a:bodyPr/>
          <a:lstStyle/>
          <a:p>
            <a:pPr algn="l">
              <a:buNone/>
            </a:pPr>
            <a:r>
              <a:rPr lang="de-DE" sz="2400" b="1" dirty="0">
                <a:solidFill>
                  <a:srgbClr val="FFFFFF"/>
                </a:solidFill>
              </a:rPr>
              <a:t>Der optimale Prompt</a:t>
            </a:r>
          </a:p>
        </p:txBody>
      </p:sp>
      <p:sp>
        <p:nvSpPr>
          <p:cNvPr id="90" name="LeftBand"/>
          <p:cNvSpPr>
            <a:spLocks noGrp="1"/>
          </p:cNvSpPr>
          <p:nvPr/>
        </p:nvSpPr>
        <p:spPr>
          <a:xfrm>
            <a:off x="0" y="0"/>
            <a:ext cx="2286000" cy="6858000"/>
          </a:xfrm>
          <a:prstGeom prst="rect">
            <a:avLst/>
          </a:prstGeom>
          <a:solidFill>
            <a:srgbClr val="6B4226"/>
          </a:solidFill>
          <a:ln>
            <a:noFill/>
          </a:ln>
        </p:spPr>
        <p:txBody>
          <a:bodyPr/>
          <a:lstStyle/>
          <a:p>
            <a:endParaRPr/>
          </a:p>
        </p:txBody>
      </p:sp>
      <p:sp>
        <p:nvSpPr>
          <p:cNvPr id="91" name="AmberRule"/>
          <p:cNvSpPr>
            <a:spLocks noGrp="1"/>
          </p:cNvSpPr>
          <p:nvPr/>
        </p:nvSpPr>
        <p:spPr>
          <a:xfrm>
            <a:off x="2286000" y="0"/>
            <a:ext cx="18000" cy="6858000"/>
          </a:xfrm>
          <a:prstGeom prst="rect">
            <a:avLst/>
          </a:prstGeom>
          <a:solidFill>
            <a:srgbClr val="E07B39"/>
          </a:solidFill>
          <a:ln>
            <a:noFill/>
          </a:ln>
        </p:spPr>
        <p:txBody>
          <a:bodyPr/>
          <a:lstStyle/>
          <a:p>
            <a:endParaRPr/>
          </a:p>
        </p:txBody>
      </p:sp>
      <p:sp>
        <p:nvSpPr>
          <p:cNvPr id="92" name="SlideNum"/>
          <p:cNvSpPr/>
          <p:nvPr/>
        </p:nvSpPr>
        <p:spPr>
          <a:xfrm>
            <a:off x="457200" y="457200"/>
            <a:ext cx="1371600" cy="400000"/>
          </a:xfrm>
          <a:prstGeom prst="rect">
            <a:avLst/>
          </a:prstGeom>
          <a:noFill/>
        </p:spPr>
        <p:txBody>
          <a:bodyPr/>
          <a:lstStyle/>
          <a:p>
            <a:pPr algn="l">
              <a:buNone/>
            </a:pPr>
            <a:r>
              <a:rPr lang="de-DE" sz="1200" b="1" dirty="0">
                <a:solidFill>
                  <a:srgbClr val="C9A85C"/>
                </a:solidFill>
              </a:rPr>
              <a:t>04</a:t>
            </a:r>
          </a:p>
        </p:txBody>
      </p:sp>
      <p:sp>
        <p:nvSpPr>
          <p:cNvPr id="93" name="ExPanel"/>
          <p:cNvSpPr>
            <a:spLocks noGrp="1"/>
          </p:cNvSpPr>
          <p:nvPr/>
        </p:nvSpPr>
        <p:spPr>
          <a:xfrm>
            <a:off x="2761200" y="457200"/>
            <a:ext cx="3409968" cy="5892800"/>
          </a:xfrm>
          <a:prstGeom prst="roundRect">
            <a:avLst>
              <a:gd name="adj" fmla="val 5000"/>
            </a:avLst>
          </a:prstGeom>
          <a:solidFill>
            <a:srgbClr val="1A1A2E"/>
          </a:solidFill>
          <a:ln w="18000">
            <a:solidFill>
              <a:srgbClr val="E07B39"/>
            </a:solidFill>
          </a:ln>
        </p:spPr>
        <p:txBody>
          <a:bodyPr lIns="342900" tIns="342900" rIns="342900" bIns="342900" anchor="t"/>
          <a:lstStyle/>
          <a:p>
            <a:pPr algn="l">
              <a:buNone/>
            </a:pPr>
            <a:r>
              <a:rPr lang="de-DE" sz="1600" b="1" dirty="0">
                <a:solidFill>
                  <a:srgbClr val="E07B39"/>
                </a:solidFill>
              </a:rPr>
              <a:t>Beispiel-Prompt</a:t>
            </a:r>
          </a:p>
          <a:p>
            <a:pPr>
              <a:buNone/>
            </a:pPr>
            <a:r>
              <a:rPr lang="de-DE" sz="200" dirty="0"/>
              <a:t> </a:t>
            </a:r>
          </a:p>
          <a:p>
            <a:pPr algn="l">
              <a:buNone/>
            </a:pPr>
            <a:r>
              <a:rPr lang="de-DE" sz="1400" i="1" dirty="0">
                <a:solidFill>
                  <a:srgbClr val="B0C4DE"/>
                </a:solidFill>
              </a:rPr>
              <a:t>Analysiere diese Präsentation. Erstelle ein Workbook für ein Webinar mit: 1) Lernziele, 2) Schlüsselbegriffe, 3) Reflexionsfragen, 4) Transferaufgaben, 5) Ressourcen. Zielgruppe: Einsteiger. Stil: praxisnah, aktivierend. Format: Word, druckfertig.</a:t>
            </a:r>
          </a:p>
        </p:txBody>
      </p:sp>
      <p:sp>
        <p:nvSpPr>
          <p:cNvPr id="100" name="Block0"/>
          <p:cNvSpPr>
            <a:spLocks noGrp="1"/>
          </p:cNvSpPr>
          <p:nvPr/>
        </p:nvSpPr>
        <p:spPr>
          <a:xfrm>
            <a:off x="6628368" y="457200"/>
            <a:ext cx="5106432" cy="822960"/>
          </a:xfrm>
          <a:prstGeom prst="roundRect">
            <a:avLst>
              <a:gd name="adj" fmla="val 10000"/>
            </a:avLst>
          </a:prstGeom>
          <a:solidFill>
            <a:srgbClr val="FFFFFF"/>
          </a:solidFill>
          <a:ln w="18000">
            <a:solidFill>
              <a:srgbClr val="E07B39"/>
            </a:solidFill>
          </a:ln>
        </p:spPr>
        <p:txBody>
          <a:bodyPr lIns="228600" tIns="114300" rIns="228600" bIns="114300" anchor="ctr"/>
          <a:lstStyle/>
          <a:p>
            <a:pPr algn="l">
              <a:buNone/>
            </a:pPr>
            <a:r>
              <a:rPr lang="de-DE" sz="1800" b="1" dirty="0">
                <a:solidFill>
                  <a:srgbClr val="E07B39"/>
                </a:solidFill>
              </a:rPr>
              <a:t>Aufgabe    </a:t>
            </a:r>
            <a:r>
              <a:rPr lang="de-DE" sz="1500" b="0" dirty="0">
                <a:solidFill>
                  <a:srgbClr val="555555"/>
                </a:solidFill>
              </a:rPr>
              <a:t>Was Claude tun soll — klar und konkret</a:t>
            </a:r>
          </a:p>
        </p:txBody>
      </p:sp>
      <p:sp>
        <p:nvSpPr>
          <p:cNvPr id="101" name="Block1"/>
          <p:cNvSpPr>
            <a:spLocks noGrp="1"/>
          </p:cNvSpPr>
          <p:nvPr/>
        </p:nvSpPr>
        <p:spPr>
          <a:xfrm>
            <a:off x="6628368" y="1737360"/>
            <a:ext cx="5106432" cy="822960"/>
          </a:xfrm>
          <a:prstGeom prst="roundRect">
            <a:avLst>
              <a:gd name="adj" fmla="val 10000"/>
            </a:avLst>
          </a:prstGeom>
          <a:solidFill>
            <a:srgbClr val="FFFFFF"/>
          </a:solidFill>
          <a:ln w="18000">
            <a:solidFill>
              <a:srgbClr val="2D6A4F"/>
            </a:solidFill>
          </a:ln>
        </p:spPr>
        <p:txBody>
          <a:bodyPr lIns="228600" tIns="114300" rIns="228600" bIns="114300" anchor="ctr"/>
          <a:lstStyle/>
          <a:p>
            <a:pPr algn="l">
              <a:buNone/>
            </a:pPr>
            <a:r>
              <a:rPr lang="de-DE" sz="1800" b="1" dirty="0">
                <a:solidFill>
                  <a:srgbClr val="2D6A4F"/>
                </a:solidFill>
              </a:rPr>
              <a:t>Abschnitte    </a:t>
            </a:r>
            <a:r>
              <a:rPr lang="de-DE" sz="1500" b="0" dirty="0">
                <a:solidFill>
                  <a:srgbClr val="555555"/>
                </a:solidFill>
              </a:rPr>
              <a:t>Struktur des Workbooks (Lernziele, Übungen …)</a:t>
            </a:r>
          </a:p>
        </p:txBody>
      </p:sp>
      <p:sp>
        <p:nvSpPr>
          <p:cNvPr id="102" name="Block2"/>
          <p:cNvSpPr>
            <a:spLocks noGrp="1"/>
          </p:cNvSpPr>
          <p:nvPr/>
        </p:nvSpPr>
        <p:spPr>
          <a:xfrm>
            <a:off x="6628368" y="3017520"/>
            <a:ext cx="5106432" cy="822960"/>
          </a:xfrm>
          <a:prstGeom prst="roundRect">
            <a:avLst>
              <a:gd name="adj" fmla="val 10000"/>
            </a:avLst>
          </a:prstGeom>
          <a:solidFill>
            <a:srgbClr val="FFFFFF"/>
          </a:solidFill>
          <a:ln w="18000">
            <a:solidFill>
              <a:srgbClr val="457B9D"/>
            </a:solidFill>
          </a:ln>
        </p:spPr>
        <p:txBody>
          <a:bodyPr lIns="228600" tIns="114300" rIns="228600" bIns="114300" anchor="ctr"/>
          <a:lstStyle/>
          <a:p>
            <a:pPr algn="l">
              <a:buNone/>
            </a:pPr>
            <a:r>
              <a:rPr lang="de-DE" sz="1800" b="1" dirty="0">
                <a:solidFill>
                  <a:srgbClr val="457B9D"/>
                </a:solidFill>
              </a:rPr>
              <a:t>Zielgruppe    </a:t>
            </a:r>
            <a:r>
              <a:rPr lang="de-DE" sz="1500" b="0" dirty="0">
                <a:solidFill>
                  <a:srgbClr val="555555"/>
                </a:solidFill>
              </a:rPr>
              <a:t>Für wen ist das Workbook?</a:t>
            </a:r>
          </a:p>
        </p:txBody>
      </p:sp>
      <p:sp>
        <p:nvSpPr>
          <p:cNvPr id="103" name="Block3"/>
          <p:cNvSpPr>
            <a:spLocks noGrp="1"/>
          </p:cNvSpPr>
          <p:nvPr/>
        </p:nvSpPr>
        <p:spPr>
          <a:xfrm>
            <a:off x="6628368" y="4297680"/>
            <a:ext cx="5106432" cy="822960"/>
          </a:xfrm>
          <a:prstGeom prst="roundRect">
            <a:avLst>
              <a:gd name="adj" fmla="val 10000"/>
            </a:avLst>
          </a:prstGeom>
          <a:solidFill>
            <a:srgbClr val="FFFFFF"/>
          </a:solidFill>
          <a:ln w="18000">
            <a:solidFill>
              <a:srgbClr val="6B4226"/>
            </a:solidFill>
          </a:ln>
        </p:spPr>
        <p:txBody>
          <a:bodyPr lIns="228600" tIns="114300" rIns="228600" bIns="114300" anchor="ctr"/>
          <a:lstStyle/>
          <a:p>
            <a:pPr algn="l">
              <a:buNone/>
            </a:pPr>
            <a:r>
              <a:rPr lang="de-DE" sz="1800" b="1" dirty="0">
                <a:solidFill>
                  <a:srgbClr val="6B4226"/>
                </a:solidFill>
              </a:rPr>
              <a:t>Stil    </a:t>
            </a:r>
            <a:r>
              <a:rPr lang="de-DE" sz="1500" b="0" dirty="0">
                <a:solidFill>
                  <a:srgbClr val="555555"/>
                </a:solidFill>
              </a:rPr>
              <a:t>Ton und Sprache (z. B. praxisnah, aktivierend)</a:t>
            </a:r>
          </a:p>
        </p:txBody>
      </p:sp>
      <p:sp>
        <p:nvSpPr>
          <p:cNvPr id="104" name="Block4"/>
          <p:cNvSpPr>
            <a:spLocks noGrp="1"/>
          </p:cNvSpPr>
          <p:nvPr/>
        </p:nvSpPr>
        <p:spPr>
          <a:xfrm>
            <a:off x="6628368" y="5577840"/>
            <a:ext cx="5106432" cy="772160"/>
          </a:xfrm>
          <a:prstGeom prst="roundRect">
            <a:avLst>
              <a:gd name="adj" fmla="val 10000"/>
            </a:avLst>
          </a:prstGeom>
          <a:solidFill>
            <a:srgbClr val="FFFFFF"/>
          </a:solidFill>
          <a:ln w="18000">
            <a:solidFill>
              <a:srgbClr val="1A1A2E"/>
            </a:solidFill>
          </a:ln>
        </p:spPr>
        <p:txBody>
          <a:bodyPr lIns="228600" tIns="114300" rIns="228600" bIns="114300" anchor="ctr"/>
          <a:lstStyle/>
          <a:p>
            <a:pPr algn="l">
              <a:buNone/>
            </a:pPr>
            <a:r>
              <a:rPr lang="de-DE" sz="1800" b="1" dirty="0">
                <a:solidFill>
                  <a:srgbClr val="1A1A2E"/>
                </a:solidFill>
              </a:rPr>
              <a:t>Format    </a:t>
            </a:r>
            <a:r>
              <a:rPr lang="de-DE" sz="1500" b="0" dirty="0">
                <a:solidFill>
                  <a:srgbClr val="555555"/>
                </a:solidFill>
              </a:rPr>
              <a:t>Ausgabeformat (Word-Dokument, druckfertig)</a:t>
            </a:r>
          </a:p>
        </p:txBody>
      </p:sp>
    </p:spTree>
    <p:extLst>
      <p:ext uri="{BB962C8B-B14F-4D97-AF65-F5344CB8AC3E}">
        <p14:creationId xmlns:p14="http://schemas.microsoft.com/office/powerpoint/2010/main" val="2581362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5D41EC-6EFD-4E29-5C8E-58BF2CB74BEA}"/>
              </a:ext>
            </a:extLst>
          </p:cNvPr>
          <p:cNvSpPr>
            <a:spLocks noGrp="1"/>
          </p:cNvSpPr>
          <p:nvPr>
            <p:ph type="title"/>
          </p:nvPr>
        </p:nvSpPr>
        <p:spPr>
          <a:xfrm>
            <a:off x="457200" y="1714500"/>
            <a:ext cx="1371600" cy="3771900"/>
          </a:xfrm>
        </p:spPr>
        <p:txBody>
          <a:bodyPr/>
          <a:lstStyle/>
          <a:p>
            <a:pPr algn="l">
              <a:buNone/>
            </a:pPr>
            <a:r>
              <a:rPr lang="de-DE" sz="2400" b="1" dirty="0">
                <a:solidFill>
                  <a:srgbClr val="FFFFFF"/>
                </a:solidFill>
              </a:rPr>
              <a:t>Best Practices</a:t>
            </a:r>
          </a:p>
        </p:txBody>
      </p:sp>
      <p:sp>
        <p:nvSpPr>
          <p:cNvPr id="100" name="LeftBand"/>
          <p:cNvSpPr>
            <a:spLocks noGrp="1"/>
          </p:cNvSpPr>
          <p:nvPr/>
        </p:nvSpPr>
        <p:spPr>
          <a:xfrm>
            <a:off x="0" y="0"/>
            <a:ext cx="2286000" cy="6858000"/>
          </a:xfrm>
          <a:prstGeom prst="rect">
            <a:avLst/>
          </a:prstGeom>
          <a:solidFill>
            <a:srgbClr val="2D6A4F"/>
          </a:solidFill>
          <a:ln>
            <a:noFill/>
          </a:ln>
        </p:spPr>
        <p:txBody>
          <a:bodyPr/>
          <a:lstStyle/>
          <a:p>
            <a:endParaRPr/>
          </a:p>
        </p:txBody>
      </p:sp>
      <p:sp>
        <p:nvSpPr>
          <p:cNvPr id="101" name="AmberRule"/>
          <p:cNvSpPr>
            <a:spLocks noGrp="1"/>
          </p:cNvSpPr>
          <p:nvPr/>
        </p:nvSpPr>
        <p:spPr>
          <a:xfrm>
            <a:off x="2286000" y="0"/>
            <a:ext cx="18000" cy="6858000"/>
          </a:xfrm>
          <a:prstGeom prst="rect">
            <a:avLst/>
          </a:prstGeom>
          <a:solidFill>
            <a:srgbClr val="E07B39"/>
          </a:solidFill>
          <a:ln>
            <a:noFill/>
          </a:ln>
        </p:spPr>
        <p:txBody>
          <a:bodyPr/>
          <a:lstStyle/>
          <a:p>
            <a:endParaRPr/>
          </a:p>
        </p:txBody>
      </p:sp>
      <p:sp>
        <p:nvSpPr>
          <p:cNvPr id="102" name="SlideNum"/>
          <p:cNvSpPr/>
          <p:nvPr/>
        </p:nvSpPr>
        <p:spPr>
          <a:xfrm>
            <a:off x="457200" y="457200"/>
            <a:ext cx="1371600" cy="400000"/>
          </a:xfrm>
          <a:prstGeom prst="rect">
            <a:avLst/>
          </a:prstGeom>
          <a:noFill/>
        </p:spPr>
        <p:txBody>
          <a:bodyPr/>
          <a:lstStyle/>
          <a:p>
            <a:pPr algn="l">
              <a:buNone/>
            </a:pPr>
            <a:r>
              <a:rPr lang="de-DE" sz="1200" b="1" dirty="0">
                <a:solidFill>
                  <a:srgbClr val="C9A85C"/>
                </a:solidFill>
              </a:rPr>
              <a:t>05</a:t>
            </a:r>
          </a:p>
        </p:txBody>
      </p:sp>
      <p:sp>
        <p:nvSpPr>
          <p:cNvPr id="104" name="Card0"/>
          <p:cNvSpPr>
            <a:spLocks noGrp="1"/>
          </p:cNvSpPr>
          <p:nvPr/>
        </p:nvSpPr>
        <p:spPr>
          <a:xfrm>
            <a:off x="2761200" y="457200"/>
            <a:ext cx="4258200" cy="2743200"/>
          </a:xfrm>
          <a:prstGeom prst="roundRect">
            <a:avLst>
              <a:gd name="adj" fmla="val 5000"/>
            </a:avLst>
          </a:prstGeom>
          <a:solidFill>
            <a:srgbClr val="FFFFFF"/>
          </a:solidFill>
          <a:ln w="18000">
            <a:solidFill>
              <a:srgbClr val="E07B39"/>
            </a:solidFill>
          </a:ln>
        </p:spPr>
        <p:txBody>
          <a:bodyPr lIns="342900" tIns="342900" rIns="342900" bIns="342900" anchor="t"/>
          <a:lstStyle/>
          <a:p>
            <a:pPr algn="l">
              <a:buNone/>
            </a:pPr>
            <a:r>
              <a:rPr lang="de-DE" sz="2000" b="1" dirty="0">
                <a:solidFill>
                  <a:srgbClr val="E07B39"/>
                </a:solidFill>
              </a:rPr>
              <a:t>Sprechernotizen mitgeben</a:t>
            </a:r>
          </a:p>
          <a:p>
            <a:pPr>
              <a:buNone/>
            </a:pPr>
            <a:r>
              <a:rPr lang="de-DE" sz="200" dirty="0"/>
              <a:t> </a:t>
            </a:r>
          </a:p>
          <a:p>
            <a:pPr algn="l">
              <a:buNone/>
            </a:pPr>
            <a:r>
              <a:rPr lang="de-DE" sz="1600" dirty="0">
                <a:solidFill>
                  <a:srgbClr val="444444"/>
                </a:solidFill>
              </a:rPr>
              <a:t>Claude versteht den Kontext und liefert tiefere, nuanciertere Inhalte — der größte Qualitätshebel.</a:t>
            </a:r>
          </a:p>
        </p:txBody>
      </p:sp>
      <p:sp>
        <p:nvSpPr>
          <p:cNvPr id="106" name="Card1"/>
          <p:cNvSpPr>
            <a:spLocks noGrp="1"/>
          </p:cNvSpPr>
          <p:nvPr/>
        </p:nvSpPr>
        <p:spPr>
          <a:xfrm>
            <a:off x="7476600" y="457200"/>
            <a:ext cx="4258200" cy="2743200"/>
          </a:xfrm>
          <a:prstGeom prst="roundRect">
            <a:avLst>
              <a:gd name="adj" fmla="val 5000"/>
            </a:avLst>
          </a:prstGeom>
          <a:solidFill>
            <a:srgbClr val="FFFFFF"/>
          </a:solidFill>
          <a:ln w="18000">
            <a:solidFill>
              <a:srgbClr val="457B9D"/>
            </a:solidFill>
          </a:ln>
        </p:spPr>
        <p:txBody>
          <a:bodyPr lIns="342900" tIns="342900" rIns="342900" bIns="342900" anchor="t"/>
          <a:lstStyle/>
          <a:p>
            <a:pPr algn="l">
              <a:buNone/>
            </a:pPr>
            <a:r>
              <a:rPr lang="de-DE" sz="2000" b="1" dirty="0">
                <a:solidFill>
                  <a:srgbClr val="457B9D"/>
                </a:solidFill>
              </a:rPr>
              <a:t>Iterativ verfeinern</a:t>
            </a:r>
          </a:p>
          <a:p>
            <a:pPr>
              <a:buNone/>
            </a:pPr>
            <a:r>
              <a:rPr lang="de-DE" sz="200" dirty="0"/>
              <a:t> </a:t>
            </a:r>
          </a:p>
          <a:p>
            <a:pPr algn="l">
              <a:buNone/>
            </a:pPr>
            <a:r>
              <a:rPr lang="de-DE" sz="1600" dirty="0">
                <a:solidFill>
                  <a:srgbClr val="444444"/>
                </a:solidFill>
              </a:rPr>
              <a:t>Erster Entwurf = Startpunkt. Gezieltes Feedback führt schneller zum Ergebnis als ein langer Prompt.</a:t>
            </a:r>
          </a:p>
        </p:txBody>
      </p:sp>
      <p:sp>
        <p:nvSpPr>
          <p:cNvPr id="108" name="Card2"/>
          <p:cNvSpPr>
            <a:spLocks noGrp="1"/>
          </p:cNvSpPr>
          <p:nvPr/>
        </p:nvSpPr>
        <p:spPr>
          <a:xfrm>
            <a:off x="2761200" y="3657600"/>
            <a:ext cx="4258200" cy="2692400"/>
          </a:xfrm>
          <a:prstGeom prst="roundRect">
            <a:avLst>
              <a:gd name="adj" fmla="val 5000"/>
            </a:avLst>
          </a:prstGeom>
          <a:solidFill>
            <a:srgbClr val="FFFFFF"/>
          </a:solidFill>
          <a:ln w="18000">
            <a:solidFill>
              <a:srgbClr val="2D6A4F"/>
            </a:solidFill>
          </a:ln>
        </p:spPr>
        <p:txBody>
          <a:bodyPr lIns="342900" tIns="342900" rIns="342900" bIns="342900" anchor="t"/>
          <a:lstStyle/>
          <a:p>
            <a:pPr algn="l">
              <a:buNone/>
            </a:pPr>
            <a:r>
              <a:rPr lang="de-DE" sz="2000" b="1" dirty="0">
                <a:solidFill>
                  <a:srgbClr val="2D6A4F"/>
                </a:solidFill>
              </a:rPr>
              <a:t>Struktur koppeln</a:t>
            </a:r>
          </a:p>
          <a:p>
            <a:pPr>
              <a:buNone/>
            </a:pPr>
            <a:r>
              <a:rPr lang="de-DE" sz="200" dirty="0"/>
              <a:t> </a:t>
            </a:r>
          </a:p>
          <a:p>
            <a:pPr algn="l">
              <a:buNone/>
            </a:pPr>
            <a:r>
              <a:rPr lang="de-DE" sz="1600" dirty="0">
                <a:solidFill>
                  <a:srgbClr val="444444"/>
                </a:solidFill>
              </a:rPr>
              <a:t>Workbook-Kapitel folgen den Präsentationsabschnitten — Teilnehmer können nahtlos wechseln.</a:t>
            </a:r>
          </a:p>
        </p:txBody>
      </p:sp>
      <p:sp>
        <p:nvSpPr>
          <p:cNvPr id="110" name="Card3"/>
          <p:cNvSpPr>
            <a:spLocks noGrp="1"/>
          </p:cNvSpPr>
          <p:nvPr/>
        </p:nvSpPr>
        <p:spPr>
          <a:xfrm>
            <a:off x="7476600" y="3657600"/>
            <a:ext cx="4258200" cy="2692400"/>
          </a:xfrm>
          <a:prstGeom prst="roundRect">
            <a:avLst>
              <a:gd name="adj" fmla="val 5000"/>
            </a:avLst>
          </a:prstGeom>
          <a:solidFill>
            <a:srgbClr val="FFFFFF"/>
          </a:solidFill>
          <a:ln w="18000">
            <a:solidFill>
              <a:srgbClr val="6B4226"/>
            </a:solidFill>
          </a:ln>
        </p:spPr>
        <p:txBody>
          <a:bodyPr lIns="342900" tIns="342900" rIns="342900" bIns="342900" anchor="t"/>
          <a:lstStyle/>
          <a:p>
            <a:pPr algn="l">
              <a:buNone/>
            </a:pPr>
            <a:r>
              <a:rPr lang="de-DE" sz="2000" b="1" dirty="0">
                <a:solidFill>
                  <a:srgbClr val="6B4226"/>
                </a:solidFill>
              </a:rPr>
              <a:t>Persönliche Note in Word</a:t>
            </a:r>
          </a:p>
          <a:p>
            <a:pPr>
              <a:buNone/>
            </a:pPr>
            <a:r>
              <a:rPr lang="de-DE" sz="200" dirty="0"/>
              <a:t> </a:t>
            </a:r>
          </a:p>
          <a:p>
            <a:pPr algn="l">
              <a:buNone/>
            </a:pPr>
            <a:r>
              <a:rPr lang="de-DE" sz="1600" dirty="0">
                <a:solidFill>
                  <a:srgbClr val="444444"/>
                </a:solidFill>
              </a:rPr>
              <a:t>Branding, Ton und eigene Beispiele im Word-Agenten ergänzen — aus KI-Entwurf wird euer Produkt.</a:t>
            </a:r>
          </a:p>
        </p:txBody>
      </p:sp>
    </p:spTree>
    <p:extLst>
      <p:ext uri="{BB962C8B-B14F-4D97-AF65-F5344CB8AC3E}">
        <p14:creationId xmlns:p14="http://schemas.microsoft.com/office/powerpoint/2010/main" val="1672187293"/>
      </p:ext>
    </p:extLst>
  </p:cSld>
  <p:clrMapOvr>
    <a:masterClrMapping/>
  </p:clrMapOvr>
</p:sld>
</file>

<file path=ppt/theme/theme1.xml><?xml version="1.0" encoding="utf-8"?>
<a:theme xmlns:a="http://schemas.openxmlformats.org/drawingml/2006/main" name="Office [1777390096148]">
  <a:themeElements>
    <a:clrScheme name="Office">
      <a:dk1>
        <a:srgbClr val="1A1A2E"/>
      </a:dk1>
      <a:lt1>
        <a:srgbClr val="F8F5F0"/>
      </a:lt1>
      <a:dk2>
        <a:srgbClr val="16213E"/>
      </a:dk2>
      <a:lt2>
        <a:srgbClr val="EDE8E0"/>
      </a:lt2>
      <a:accent1>
        <a:srgbClr val="E07B39"/>
      </a:accent1>
      <a:accent2>
        <a:srgbClr val="2D6A4F"/>
      </a:accent2>
      <a:accent3>
        <a:srgbClr val="457B9D"/>
      </a:accent3>
      <a:accent4>
        <a:srgbClr val="6B4226"/>
      </a:accent4>
      <a:accent5>
        <a:srgbClr val="9B4D7E"/>
      </a:accent5>
      <a:accent6>
        <a:srgbClr val="C9A85C"/>
      </a:accent6>
      <a:hlink>
        <a:srgbClr val="467886"/>
      </a:hlink>
      <a:folHlink>
        <a:srgbClr val="96607D"/>
      </a:folHlink>
    </a:clrScheme>
    <a:fontScheme name="Office">
      <a:majorFont>
        <a:latin typeface="Calibri"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F91B7CC-852C-4115-A172-A734602F3AD2}">
  <we:reference id="wa200010001" version="1.0.0.1" store="en-US" storeType="OMEX"/>
  <we:alternateReferences>
    <we:reference id="WA200010001" version="1.0.0.1" store="" storeType="OMEX"/>
  </we:alternateReferences>
  <we:properties>
    <we:property name="claude.fileId" value="&quot;9ee9a334-c50d-49f0-bd37-c8f0849ae2df&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0</TotalTime>
  <Words>1736</Words>
  <Application>Microsoft Office PowerPoint</Application>
  <PresentationFormat>Breitbild</PresentationFormat>
  <Paragraphs>81</Paragraphs>
  <Slides>6</Slides>
  <Notes>6</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Aptos</vt:lpstr>
      <vt:lpstr>Arial</vt:lpstr>
      <vt:lpstr>Calibri</vt:lpstr>
      <vt:lpstr>Office [1777390096148]</vt:lpstr>
      <vt:lpstr>Mit Claude ein Workbook erstellen</vt:lpstr>
      <vt:lpstr>Was ist ein Work-book?</vt:lpstr>
      <vt:lpstr>Was Claude braucht</vt:lpstr>
      <vt:lpstr>In 3 Schritten zum Work-book</vt:lpstr>
      <vt:lpstr>Der optimale Prompt</vt:lpstr>
      <vt:lpstr>Best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Bernhard Siegfried Laukamp</dc:creator>
  <cp:lastModifiedBy>Bernhard Siegfried Laukamp</cp:lastModifiedBy>
  <cp:revision>8</cp:revision>
  <dcterms:created xsi:type="dcterms:W3CDTF">2026-04-28T14:56:39Z</dcterms:created>
  <dcterms:modified xsi:type="dcterms:W3CDTF">2026-04-29T14:24:53Z</dcterms:modified>
</cp:coreProperties>
</file>