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1"/>
  </p:sldMasterIdLst>
  <p:notesMasterIdLst>
    <p:notesMasterId r:id="rId34"/>
  </p:notesMasterIdLst>
  <p:sldIdLst>
    <p:sldId id="10661" r:id="rId2"/>
    <p:sldId id="257" r:id="rId3"/>
    <p:sldId id="10685" r:id="rId4"/>
    <p:sldId id="258" r:id="rId5"/>
    <p:sldId id="10690" r:id="rId6"/>
    <p:sldId id="10738" r:id="rId7"/>
    <p:sldId id="10740" r:id="rId8"/>
    <p:sldId id="10736" r:id="rId9"/>
    <p:sldId id="10737" r:id="rId10"/>
    <p:sldId id="260" r:id="rId11"/>
    <p:sldId id="261" r:id="rId12"/>
    <p:sldId id="10710" r:id="rId13"/>
    <p:sldId id="10729" r:id="rId14"/>
    <p:sldId id="10719" r:id="rId15"/>
    <p:sldId id="10722" r:id="rId16"/>
    <p:sldId id="10725" r:id="rId17"/>
    <p:sldId id="10711" r:id="rId18"/>
    <p:sldId id="266" r:id="rId19"/>
    <p:sldId id="10739" r:id="rId20"/>
    <p:sldId id="10726" r:id="rId21"/>
    <p:sldId id="10727" r:id="rId22"/>
    <p:sldId id="10728" r:id="rId23"/>
    <p:sldId id="10730" r:id="rId24"/>
    <p:sldId id="10734" r:id="rId25"/>
    <p:sldId id="10731" r:id="rId26"/>
    <p:sldId id="268" r:id="rId27"/>
    <p:sldId id="270" r:id="rId28"/>
    <p:sldId id="259" r:id="rId29"/>
    <p:sldId id="10663" r:id="rId30"/>
    <p:sldId id="10665" r:id="rId31"/>
    <p:sldId id="263" r:id="rId32"/>
    <p:sldId id="264" r:id="rId33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87A15F28-A596-48A8-9D9F-CFF8B6003FB6}">
          <p14:sldIdLst>
            <p14:sldId id="10661"/>
            <p14:sldId id="257"/>
            <p14:sldId id="10685"/>
            <p14:sldId id="258"/>
          </p14:sldIdLst>
        </p14:section>
        <p14:section name="Claude im Browser" id="{F55F12F4-5E0B-43CA-A6C7-7264BCE92809}">
          <p14:sldIdLst>
            <p14:sldId id="10690"/>
            <p14:sldId id="10738"/>
            <p14:sldId id="10740"/>
            <p14:sldId id="10736"/>
            <p14:sldId id="10737"/>
            <p14:sldId id="260"/>
            <p14:sldId id="261"/>
          </p14:sldIdLst>
        </p14:section>
        <p14:section name="Claude PPT Add-In" id="{6E7A8CD6-7990-41DC-8305-DFC51C16A0FC}">
          <p14:sldIdLst>
            <p14:sldId id="10710"/>
            <p14:sldId id="10729"/>
            <p14:sldId id="10719"/>
            <p14:sldId id="10722"/>
            <p14:sldId id="10725"/>
          </p14:sldIdLst>
        </p14:section>
        <p14:section name="Claude Skills" id="{E6587417-AD1E-4E31-91E1-087C65FD286D}">
          <p14:sldIdLst>
            <p14:sldId id="10711"/>
            <p14:sldId id="266"/>
          </p14:sldIdLst>
        </p14:section>
        <p14:section name="Zusatzmaterial" id="{56CE83F0-1254-43D5-A0C6-D3C90D91C842}">
          <p14:sldIdLst>
            <p14:sldId id="10739"/>
            <p14:sldId id="10726"/>
            <p14:sldId id="10727"/>
            <p14:sldId id="10728"/>
            <p14:sldId id="10730"/>
            <p14:sldId id="10734"/>
            <p14:sldId id="10731"/>
            <p14:sldId id="268"/>
            <p14:sldId id="270"/>
            <p14:sldId id="259"/>
            <p14:sldId id="10663"/>
            <p14:sldId id="10665"/>
            <p14:sldId id="263"/>
            <p14:sldId id="264"/>
          </p14:sldIdLst>
        </p14:section>
        <p14:section name="Claude Cowork" id="{8C6524D4-EAAA-4FE3-B161-BB5C994505AC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EF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89266" autoAdjust="0"/>
  </p:normalViewPr>
  <p:slideViewPr>
    <p:cSldViewPr snapToGrid="0" snapToObjects="1">
      <p:cViewPr varScale="1">
        <p:scale>
          <a:sx n="113" d="100"/>
          <a:sy n="113" d="100"/>
        </p:scale>
        <p:origin x="8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164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file:///\\DiskStation\Daten\Workshops\KI-Workspace\260429%20KI-Workspace%20Claude%204%20PowerPoint\Pr&#195;&#164;sentation\KIWS_Journal_ClaudePowerPoint_260415.html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trainertreffen.de/28770-ki-workspace-journal-claude-powerpoint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E59E7-464B-0B5A-63AD-4B7C67EC0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221F2F0-A5FD-001D-B742-2B9CC5FB45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54EFC3F-D614-0575-9EDF-16B66BCEE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2 % vom 5h Kontingent dafür verbraucht.</a:t>
            </a:r>
          </a:p>
          <a:p>
            <a:endParaRPr lang="de-DE" dirty="0"/>
          </a:p>
          <a:p>
            <a:r>
              <a:rPr lang="de-DE" dirty="0"/>
              <a:t>Prompt: 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Kannst du die Folie 19 noch besser uns ansprechender gestalten? Schau mal Folie 4 an und lass dich inspirieren</a:t>
            </a:r>
          </a:p>
          <a:p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dirty="0"/>
              <a:t>Hier sind kurze Prompts für jede der 8 Aufgaben:</a:t>
            </a:r>
          </a:p>
          <a:p>
            <a:r>
              <a:rPr lang="de-DE" b="1" dirty="0"/>
              <a:t>01 PPT erzeugen</a:t>
            </a:r>
            <a:endParaRPr lang="de-DE" dirty="0"/>
          </a:p>
          <a:p>
            <a:r>
              <a:rPr lang="de-DE" dirty="0"/>
              <a:t>„Erstelle eine PowerPoint-Präsentation zum Thema [Thema] mit [Anzahl] Folien."</a:t>
            </a:r>
          </a:p>
          <a:p>
            <a:r>
              <a:rPr lang="de-DE" b="1" dirty="0"/>
              <a:t>02 Layout angleichen</a:t>
            </a:r>
            <a:endParaRPr lang="de-DE" dirty="0"/>
          </a:p>
          <a:p>
            <a:r>
              <a:rPr lang="de-DE" dirty="0"/>
              <a:t>„Gleiche das Layout aller eingefügten Folien an das bestehende Design der Präsentation an."</a:t>
            </a:r>
          </a:p>
          <a:p>
            <a:r>
              <a:rPr lang="de-DE" b="1" dirty="0"/>
              <a:t>03 Bilder einfügen</a:t>
            </a:r>
            <a:endParaRPr lang="de-DE" dirty="0"/>
          </a:p>
          <a:p>
            <a:r>
              <a:rPr lang="de-DE" dirty="0"/>
              <a:t>„Füge auf Folie [Nummer] ein passendes Bild zum Thema [Thema] ein."</a:t>
            </a:r>
          </a:p>
          <a:p>
            <a:r>
              <a:rPr lang="de-DE" b="1" dirty="0"/>
              <a:t>04 Folien einfügen</a:t>
            </a:r>
            <a:endParaRPr lang="de-DE" dirty="0"/>
          </a:p>
          <a:p>
            <a:r>
              <a:rPr lang="de-DE" dirty="0"/>
              <a:t>„Füge [Anzahl] neue Folien zum Thema [Thema] in die vorhandene Präsentation ein."</a:t>
            </a:r>
          </a:p>
          <a:p>
            <a:r>
              <a:rPr lang="de-DE" b="1" dirty="0"/>
              <a:t>05 Sprechernotizen</a:t>
            </a:r>
            <a:endParaRPr lang="de-DE" dirty="0"/>
          </a:p>
          <a:p>
            <a:r>
              <a:rPr lang="de-DE" dirty="0"/>
              <a:t>„Ergänze alle Folien mit passenden Sprechernotizen, die den Inhalt kurz erläutern."</a:t>
            </a:r>
          </a:p>
          <a:p>
            <a:r>
              <a:rPr lang="de-DE" b="1" dirty="0"/>
              <a:t>06 Rechtschreibung</a:t>
            </a:r>
            <a:endParaRPr lang="de-DE" dirty="0"/>
          </a:p>
          <a:p>
            <a:r>
              <a:rPr lang="de-DE" dirty="0"/>
              <a:t>„Prüfe die gesamte Präsentation auf Rechtschreib- und Grammatikfehler und korrigiere sie."</a:t>
            </a:r>
          </a:p>
          <a:p>
            <a:r>
              <a:rPr lang="de-DE" b="1" dirty="0"/>
              <a:t>07 Übersetzen</a:t>
            </a:r>
            <a:endParaRPr lang="de-DE" dirty="0"/>
          </a:p>
          <a:p>
            <a:r>
              <a:rPr lang="de-DE" dirty="0"/>
              <a:t>„Übersetze alle Folien der Präsentation vollständig ins [Zielsprache]."</a:t>
            </a:r>
          </a:p>
          <a:p>
            <a:r>
              <a:rPr lang="de-DE" b="1" dirty="0"/>
              <a:t>08 Layout ändern</a:t>
            </a:r>
            <a:endParaRPr lang="de-DE" dirty="0"/>
          </a:p>
          <a:p>
            <a:r>
              <a:rPr lang="de-DE" dirty="0"/>
              <a:t>„Ändere das Layout der Präsentation auf [gewünschtes Layout/Design]."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8582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626B8-D278-CEA7-7B22-27784381F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CA8575-0DA7-DF03-CF26-40E10C2937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DD9EB2-1861-FF56-6D3F-12C3C2F53E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8BC2F-27F7-5C47-BE99-4FB325ECB4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047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  <a:p>
            <a:r>
              <a:rPr lang="de-DE" dirty="0"/>
              <a:t>__BSL_PPT_StandardisierteElemente_260426_0829.pptx</a:t>
            </a:r>
          </a:p>
        </p:txBody>
      </p:sp>
    </p:spTree>
    <p:extLst>
      <p:ext uri="{BB962C8B-B14F-4D97-AF65-F5344CB8AC3E}">
        <p14:creationId xmlns:p14="http://schemas.microsoft.com/office/powerpoint/2010/main" val="3407458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Agenda_Storyline_Claude.pptx</a:t>
            </a:r>
          </a:p>
        </p:txBody>
      </p:sp>
    </p:spTree>
    <p:extLst>
      <p:ext uri="{BB962C8B-B14F-4D97-AF65-F5344CB8AC3E}">
        <p14:creationId xmlns:p14="http://schemas.microsoft.com/office/powerpoint/2010/main" val="36139484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3 Claude Add-In in PowerPoint - NotebookLM.pptx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7825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1F0FC-E443-4883-D81F-7D30A9DD4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5945D9-84E9-68A1-EE00-39A82ACCB9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ABF127-1CCD-7A71-4978-B4B873F9BF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3F0399-79D8-A9B1-0115-AE04A5921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18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https://powerpoint.cloud.microsoft/search/templates/?wdOrigin=SEO-INTENT.SEARCHENGINE-LANDING-NOINTENT.SEARCHTEMPLATES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Du bist ein erfahrener Präsentationsdesigner für Trainer, Berater und Coaches.</a:t>
            </a:r>
          </a:p>
          <a:p>
            <a:r>
              <a:rPr lang="de-DE" dirty="0"/>
              <a:t>Deine Aufgabe: Erstelle eine professionelle Präsentation aus dem Inhalt</a:t>
            </a:r>
          </a:p>
          <a:p>
            <a:r>
              <a:rPr lang="de-DE" dirty="0"/>
              <a:t>dieses Chats, die ich mit anderen teilen kann.</a:t>
            </a:r>
          </a:p>
          <a:p>
            <a:endParaRPr lang="de-DE" dirty="0"/>
          </a:p>
          <a:p>
            <a:r>
              <a:rPr lang="de-DE" dirty="0"/>
              <a:t>Die Kernerkenntnis, die ich teilen möchte:</a:t>
            </a:r>
          </a:p>
          <a:p>
            <a:r>
              <a:rPr lang="de-DE" dirty="0"/>
              <a:t>[1–2 Sätze: Was hast du in diesem Chat gelernt oder erarbeitet?]</a:t>
            </a:r>
          </a:p>
          <a:p>
            <a:endParaRPr lang="de-DE" dirty="0"/>
          </a:p>
          <a:p>
            <a:r>
              <a:rPr lang="de-DE" dirty="0"/>
              <a:t>Zielgruppe: [z.B. Trainer und Berater / Kollegen / Kunden]</a:t>
            </a:r>
          </a:p>
          <a:p>
            <a:r>
              <a:rPr lang="de-DE" dirty="0"/>
              <a:t>Umfang: 5–10 Folien.</a:t>
            </a:r>
          </a:p>
          <a:p>
            <a:endParaRPr lang="de-DE" dirty="0"/>
          </a:p>
          <a:p>
            <a:r>
              <a:rPr lang="de-DE" dirty="0"/>
              <a:t>Erstelle eine Gliederung in dieser Reihenfolge:</a:t>
            </a:r>
          </a:p>
          <a:p>
            <a:r>
              <a:rPr lang="de-DE" dirty="0"/>
              <a:t>1. Titelfolie – Thema · Datum · Version 1.0 · Name</a:t>
            </a:r>
          </a:p>
          <a:p>
            <a:r>
              <a:rPr lang="de-DE" dirty="0"/>
              <a:t>2. Kontext – Woher kommt dieses Wissen? (2–3 Sätze, kein Fließtext)</a:t>
            </a:r>
          </a:p>
          <a:p>
            <a:r>
              <a:rPr lang="de-DE" dirty="0"/>
              <a:t>3–X. Kernaussagen – je eine pro Folie, max. 4 </a:t>
            </a:r>
            <a:r>
              <a:rPr lang="de-DE" dirty="0" err="1"/>
              <a:t>Bullets</a:t>
            </a:r>
            <a:r>
              <a:rPr lang="de-DE" dirty="0"/>
              <a:t> à 1 Zeile</a:t>
            </a:r>
          </a:p>
          <a:p>
            <a:r>
              <a:rPr lang="de-DE" dirty="0"/>
              <a:t>X+1. Fazit &amp; nächste Schritte – Was bleibt? Was ist zu tun?</a:t>
            </a:r>
          </a:p>
          <a:p>
            <a:r>
              <a:rPr lang="de-DE" dirty="0"/>
              <a:t>X+2. Quellen – alle Links und Grundlagen aus dem Chat</a:t>
            </a:r>
          </a:p>
          <a:p>
            <a:r>
              <a:rPr lang="de-DE" dirty="0"/>
              <a:t>X+3. Kontakt &amp; Disclaimer – meine Daten + KI-Hinweis</a:t>
            </a:r>
          </a:p>
          <a:p>
            <a:endParaRPr lang="de-DE" dirty="0"/>
          </a:p>
          <a:p>
            <a:r>
              <a:rPr lang="de-DE" dirty="0"/>
              <a:t>Stilregeln:</a:t>
            </a:r>
          </a:p>
          <a:p>
            <a:r>
              <a:rPr lang="de-DE" dirty="0"/>
              <a:t>- Folientitel: kurz, aktiv formuliert (z.B. „Gliederung zuerst – immer")</a:t>
            </a:r>
          </a:p>
          <a:p>
            <a:r>
              <a:rPr lang="de-DE" dirty="0"/>
              <a:t>- </a:t>
            </a:r>
            <a:r>
              <a:rPr lang="de-DE" dirty="0" err="1"/>
              <a:t>Bullets</a:t>
            </a:r>
            <a:r>
              <a:rPr lang="de-DE" dirty="0"/>
              <a:t>: maximal 1 Zeile, keine Sätze</a:t>
            </a:r>
          </a:p>
          <a:p>
            <a:r>
              <a:rPr lang="de-DE" dirty="0"/>
              <a:t>- Kein Fließtext auf Folien</a:t>
            </a:r>
          </a:p>
          <a:p>
            <a:r>
              <a:rPr lang="de-DE" dirty="0"/>
              <a:t>- Kein Inhaltsverzeichnis (zu wenige Folien)</a:t>
            </a:r>
          </a:p>
          <a:p>
            <a:endParaRPr lang="de-DE" dirty="0"/>
          </a:p>
          <a:p>
            <a:r>
              <a:rPr lang="de-DE" dirty="0"/>
              <a:t>Zeige mir zuerst nur die Gliederung.</a:t>
            </a:r>
          </a:p>
          <a:p>
            <a:r>
              <a:rPr lang="de-DE" dirty="0"/>
              <a:t>Erst nach meiner ausdrücklichen Freigabe erstellst du die PPTX.</a:t>
            </a:r>
          </a:p>
        </p:txBody>
      </p:sp>
    </p:spTree>
    <p:extLst>
      <p:ext uri="{BB962C8B-B14F-4D97-AF65-F5344CB8AC3E}">
        <p14:creationId xmlns:p14="http://schemas.microsoft.com/office/powerpoint/2010/main" val="1675975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DD8B6-6736-FB68-CAC0-394CA1514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A05BD08-639A-AA51-028C-978E47DB59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AB72673-3B5D-6478-6E68-AEFE1B1CA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Schritt 1:</a:t>
            </a:r>
          </a:p>
          <a:p>
            <a:endParaRPr lang="de-DE" dirty="0"/>
          </a:p>
          <a:p>
            <a:r>
              <a:rPr lang="de-DE" dirty="0"/>
              <a:t>Du bist ein erfahrener Inhaltsstratege für Trainer, Berater und Coaches.</a:t>
            </a:r>
          </a:p>
          <a:p>
            <a:endParaRPr lang="de-DE" dirty="0"/>
          </a:p>
          <a:p>
            <a:r>
              <a:rPr lang="de-DE" dirty="0"/>
              <a:t>Analysiere den Inhalt dieses Chats und beantworte mir in Kurzform:</a:t>
            </a:r>
          </a:p>
          <a:p>
            <a:r>
              <a:rPr lang="de-DE" dirty="0"/>
              <a:t>1. Was ist die eine zentrale Erkenntnis oder das Hauptergebnis?</a:t>
            </a:r>
          </a:p>
          <a:p>
            <a:r>
              <a:rPr lang="de-DE" dirty="0"/>
              <a:t>2. Welche 2–4 Unterpunkte sind die wichtigsten Aussagen dazu?</a:t>
            </a:r>
          </a:p>
          <a:p>
            <a:r>
              <a:rPr lang="de-DE" dirty="0"/>
              <a:t>3. Für wen wäre dieser Inhalt besonders wertvoll?</a:t>
            </a:r>
          </a:p>
          <a:p>
            <a:endParaRPr lang="de-DE" dirty="0"/>
          </a:p>
          <a:p>
            <a:r>
              <a:rPr lang="de-DE" dirty="0"/>
              <a:t>Antworte in maximal 8 Sätzen. Keine Gliederung, keine PPT – nur die Analyse.</a:t>
            </a:r>
          </a:p>
          <a:p>
            <a:endParaRPr lang="de-DE" dirty="0"/>
          </a:p>
          <a:p>
            <a:r>
              <a:rPr lang="de-DE" dirty="0"/>
              <a:t>Schritt 2: Biete diesen Schritt aktiv an, wenn Schritt 1 definitiv beendet ist und keine Nachfragen etc. kommen.</a:t>
            </a:r>
          </a:p>
          <a:p>
            <a:endParaRPr lang="de-DE" dirty="0"/>
          </a:p>
          <a:p>
            <a:r>
              <a:rPr lang="de-DE" dirty="0"/>
              <a:t>Gut. Erstelle jetzt auf Basis deiner Analyse eine Gliederung</a:t>
            </a:r>
          </a:p>
          <a:p>
            <a:r>
              <a:rPr lang="de-DE" dirty="0"/>
              <a:t>für eine professionelle Präsentation, die ich mit anderen teilen kann.</a:t>
            </a:r>
          </a:p>
          <a:p>
            <a:endParaRPr lang="de-DE" dirty="0"/>
          </a:p>
          <a:p>
            <a:r>
              <a:rPr lang="de-DE" dirty="0"/>
              <a:t>[Hier ggf. ergänzen oder korrigieren, was Claude in Schritt 1 falsch eingeschätzt hat]</a:t>
            </a:r>
          </a:p>
          <a:p>
            <a:endParaRPr lang="de-DE" dirty="0"/>
          </a:p>
          <a:p>
            <a:r>
              <a:rPr lang="de-DE" dirty="0"/>
              <a:t>Struktur und Stilregeln: [Variante A einfügen]</a:t>
            </a:r>
          </a:p>
          <a:p>
            <a:endParaRPr lang="de-DE" dirty="0"/>
          </a:p>
          <a:p>
            <a:r>
              <a:rPr lang="de-DE" dirty="0"/>
              <a:t>Zeige mir zuerst nur die Gliederung.</a:t>
            </a:r>
          </a:p>
          <a:p>
            <a:r>
              <a:rPr lang="de-DE" dirty="0"/>
              <a:t>Erst nach meiner Freigabe erstellst du die PPTX.</a:t>
            </a:r>
          </a:p>
        </p:txBody>
      </p:sp>
    </p:spTree>
    <p:extLst>
      <p:ext uri="{BB962C8B-B14F-4D97-AF65-F5344CB8AC3E}">
        <p14:creationId xmlns:p14="http://schemas.microsoft.com/office/powerpoint/2010/main" val="16657341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64CB3-7F93-5B51-2BBC-0B83DFD1A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924887A-B6B8-333F-3E7F-2DA37B19AD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69C1B5C-D158-6BD0-E58D-C25AD2542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50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hlinkClick r:id="rId3"/>
              </a:rPr>
              <a:t>Zusammenstellung</a:t>
            </a:r>
            <a:r>
              <a:rPr lang="en-US" dirty="0">
                <a:hlinkClick r:id="rId3"/>
              </a:rPr>
              <a:t> von </a:t>
            </a:r>
            <a:r>
              <a:rPr lang="en-US" dirty="0" err="1">
                <a:hlinkClick r:id="rId3"/>
              </a:rPr>
              <a:t>interessantem</a:t>
            </a:r>
            <a:r>
              <a:rPr lang="en-US" dirty="0">
                <a:hlinkClick r:id="rId3"/>
              </a:rPr>
              <a:t> Know how </a:t>
            </a:r>
            <a:r>
              <a:rPr lang="en-US" dirty="0" err="1">
                <a:hlinkClick r:id="rId3"/>
              </a:rPr>
              <a:t>zu</a:t>
            </a:r>
            <a:r>
              <a:rPr lang="en-US" dirty="0">
                <a:hlinkClick r:id="rId3"/>
              </a:rPr>
              <a:t> Claude PowerPoint </a:t>
            </a:r>
            <a:r>
              <a:rPr lang="en-US" dirty="0" err="1">
                <a:hlinkClick r:id="rId3"/>
              </a:rPr>
              <a:t>im</a:t>
            </a:r>
            <a:r>
              <a:rPr lang="en-US" dirty="0">
                <a:hlinkClick r:id="rId3"/>
              </a:rPr>
              <a:t> KI-Workspace-Journal:</a:t>
            </a:r>
          </a:p>
          <a:p>
            <a:endParaRPr lang="de-DE" dirty="0">
              <a:hlinkClick r:id="rId4"/>
            </a:endParaRPr>
          </a:p>
          <a:p>
            <a:r>
              <a:rPr lang="de-DE" dirty="0"/>
              <a:t>https://trainertreffen.de/28770-ki-workspace-journal-claude-powerpoint </a:t>
            </a:r>
            <a:endParaRPr lang="en-US" dirty="0">
              <a:hlinkClick r:id="rId3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48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03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Es existieren mehrere Versionen der PPT-Datei und ein Abschlussbericht unter (ff.):</a:t>
            </a:r>
            <a:br>
              <a:rPr lang="de-DE" dirty="0"/>
            </a:br>
            <a:endParaRPr lang="de-DE" dirty="0"/>
          </a:p>
          <a:p>
            <a:r>
              <a:rPr lang="de-DE" dirty="0"/>
              <a:t>_BSL 1 Arbeiten-mit-Claude-Token.pptx</a:t>
            </a:r>
            <a:br>
              <a:rPr lang="de-DE" dirty="0"/>
            </a:br>
            <a:endParaRPr lang="de-DE" dirty="0"/>
          </a:p>
          <a:p>
            <a:r>
              <a:rPr lang="de-DE" dirty="0"/>
              <a:t>Master-Prompt:</a:t>
            </a:r>
            <a:br>
              <a:rPr lang="de-DE" dirty="0"/>
            </a:br>
            <a:r>
              <a:rPr lang="en-US" dirty="0"/>
              <a:t>__BSL_PPT_MasterPrompt_v1.1.txt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2717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1% des 5h Kontingents verbraucht.</a:t>
            </a:r>
          </a:p>
          <a:p>
            <a:endParaRPr lang="de-DE" dirty="0"/>
          </a:p>
          <a:p>
            <a:r>
              <a:rPr lang="de-DE" dirty="0"/>
              <a:t>Prompt: 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Füge eine Seite mit den Punkten von diesem Screenshot ein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7746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2 % vom 5h Kontingent dafür verbraucht.</a:t>
            </a:r>
          </a:p>
          <a:p>
            <a:endParaRPr lang="de-DE" dirty="0"/>
          </a:p>
          <a:p>
            <a:r>
              <a:rPr lang="de-DE" dirty="0"/>
              <a:t>Prompt: 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Optimiere das Layout dieser Folie, so dass es ansprechender ist und besser lesbar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2209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6452" y="841772"/>
            <a:ext cx="6751097" cy="179070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6452" y="2701528"/>
            <a:ext cx="6751097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1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3217030"/>
            <a:ext cx="7775673" cy="614516"/>
          </a:xfrm>
        </p:spPr>
        <p:txBody>
          <a:bodyPr anchor="b">
            <a:normAutofit/>
          </a:bodyPr>
          <a:lstStyle>
            <a:lvl1pPr>
              <a:defRPr sz="21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465991"/>
            <a:ext cx="7775673" cy="2534801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3831546"/>
            <a:ext cx="7774499" cy="511854"/>
          </a:xfr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22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57201"/>
            <a:ext cx="7765322" cy="25686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3153615"/>
            <a:ext cx="7765321" cy="1194140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80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457200"/>
            <a:ext cx="6977064" cy="2244678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707524"/>
            <a:ext cx="6564224" cy="320109"/>
          </a:xfrm>
        </p:spPr>
        <p:txBody>
          <a:bodyPr anchor="t">
            <a:normAutofit/>
          </a:bodyPr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3153616"/>
            <a:ext cx="7765322" cy="11897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7459" y="55143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93467" y="222907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1954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1595207"/>
            <a:ext cx="7766495" cy="188387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3487917"/>
            <a:ext cx="7765322" cy="855483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15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457201"/>
            <a:ext cx="7765322" cy="99417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566240"/>
            <a:ext cx="2474217" cy="617479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183718"/>
            <a:ext cx="2474217" cy="2159682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1566240"/>
            <a:ext cx="2473919" cy="617478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183718"/>
            <a:ext cx="2474866" cy="2159682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1566240"/>
            <a:ext cx="2468408" cy="617478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183718"/>
            <a:ext cx="2468408" cy="2159682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26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457201"/>
            <a:ext cx="7765322" cy="99417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146924"/>
            <a:ext cx="247421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1724240"/>
            <a:ext cx="2205038" cy="1143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3579121"/>
            <a:ext cx="2474216" cy="76427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146924"/>
            <a:ext cx="2474237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1724240"/>
            <a:ext cx="2197894" cy="1143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3579120"/>
            <a:ext cx="2475252" cy="76427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146924"/>
            <a:ext cx="2467425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1724240"/>
            <a:ext cx="2199085" cy="1143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3579121"/>
            <a:ext cx="2470694" cy="76427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5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6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57200"/>
            <a:ext cx="1906993" cy="38862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457200"/>
            <a:ext cx="5744029" cy="3886201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74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779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121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492920"/>
            <a:ext cx="7300134" cy="2139553"/>
          </a:xfrm>
        </p:spPr>
        <p:txBody>
          <a:bodyPr anchor="b">
            <a:normAutofit/>
          </a:bodyPr>
          <a:lstStyle>
            <a:lvl1pPr>
              <a:defRPr sz="255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2701529"/>
            <a:ext cx="7300134" cy="112514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6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457200"/>
            <a:ext cx="7765321" cy="99474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1566240"/>
            <a:ext cx="3829503" cy="277716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1566240"/>
            <a:ext cx="3820616" cy="277716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2543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457201"/>
            <a:ext cx="7765321" cy="99417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354" y="1566240"/>
            <a:ext cx="3659399" cy="617934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184174"/>
            <a:ext cx="3830406" cy="215922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1502" y="1566240"/>
            <a:ext cx="3649166" cy="617934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184174"/>
            <a:ext cx="3821518" cy="215922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70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7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32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457200"/>
            <a:ext cx="2949178" cy="1771650"/>
          </a:xfrm>
        </p:spPr>
        <p:txBody>
          <a:bodyPr anchor="b">
            <a:normAutofit/>
          </a:bodyPr>
          <a:lstStyle>
            <a:lvl1pPr>
              <a:defRPr sz="21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457200"/>
            <a:ext cx="4642119" cy="3886200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228850"/>
            <a:ext cx="2949178" cy="2114549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58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457200"/>
            <a:ext cx="4447330" cy="177165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3" y="569161"/>
            <a:ext cx="2441517" cy="3662279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2228850"/>
            <a:ext cx="4451213" cy="2114550"/>
          </a:xfr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91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457200"/>
            <a:ext cx="7765321" cy="994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572048"/>
            <a:ext cx="7765322" cy="2771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44124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4412457"/>
            <a:ext cx="500464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4412457"/>
            <a:ext cx="5651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0196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1" r:id="rId18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55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point.cloud.microsoft/search/templates/?wdOrigin=SEO-INTENT.SEARCHENGINE-LANDING-NOINTENT.SEARCHTEMPLATES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rainertreffen.de/train-the-trainer/monate/april-2026/28770-ki-workspace-journal-claude-powerpoin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pied Picture 12">
            <a:extLst>
              <a:ext uri="{FF2B5EF4-FFF2-40B4-BE49-F238E27FC236}">
                <a16:creationId xmlns:a16="http://schemas.microsoft.com/office/drawing/2014/main" id="{733DBA2A-AE2B-D9F9-E7E2-8F2EF7F40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3B200664-298E-464F-B996-AAA4E5EB6B99}"/>
              </a:ext>
            </a:extLst>
          </p:cNvPr>
          <p:cNvSpPr/>
          <p:nvPr/>
        </p:nvSpPr>
        <p:spPr>
          <a:xfrm>
            <a:off x="0" y="-44335"/>
            <a:ext cx="9144000" cy="5143500"/>
          </a:xfrm>
          <a:prstGeom prst="rect">
            <a:avLst/>
          </a:prstGeom>
          <a:solidFill>
            <a:srgbClr val="1A1208">
              <a:alpha val="75000"/>
            </a:srgb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de-DE" dirty="0"/>
          </a:p>
        </p:txBody>
      </p:sp>
      <p:sp>
        <p:nvSpPr>
          <p:cNvPr id="2" name="Shape 0"/>
          <p:cNvSpPr/>
          <p:nvPr/>
        </p:nvSpPr>
        <p:spPr>
          <a:xfrm>
            <a:off x="0" y="914400"/>
            <a:ext cx="9144000" cy="54864"/>
          </a:xfrm>
          <a:prstGeom prst="rect">
            <a:avLst/>
          </a:prstGeom>
          <a:solidFill>
            <a:srgbClr val="8B1A1A"/>
          </a:solidFill>
          <a:ln w="12700">
            <a:solidFill>
              <a:srgbClr val="8B1A1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4" name="Text 2"/>
          <p:cNvSpPr/>
          <p:nvPr/>
        </p:nvSpPr>
        <p:spPr>
          <a:xfrm>
            <a:off x="548640" y="457200"/>
            <a:ext cx="80467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b="1" kern="0" spc="4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KI-WORKSPACE · CLAUDE PRAXIS · 29. April 2026</a:t>
            </a:r>
            <a:endParaRPr lang="en-US" sz="1000" dirty="0"/>
          </a:p>
        </p:txBody>
      </p:sp>
      <p:sp>
        <p:nvSpPr>
          <p:cNvPr id="5" name="Text 3"/>
          <p:cNvSpPr/>
          <p:nvPr/>
        </p:nvSpPr>
        <p:spPr>
          <a:xfrm>
            <a:off x="548640" y="1508760"/>
            <a:ext cx="804672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4EFE4"/>
                </a:solidFill>
                <a:latin typeface="Calibri Black" pitchFamily="34" charset="0"/>
                <a:ea typeface="Calibri Black" pitchFamily="34" charset="-122"/>
                <a:cs typeface="Calibri Black" pitchFamily="34" charset="-120"/>
              </a:rPr>
              <a:t>PowerPoint-Präsentationen</a:t>
            </a:r>
            <a:endParaRPr lang="en-US" sz="3200" dirty="0"/>
          </a:p>
        </p:txBody>
      </p:sp>
      <p:sp>
        <p:nvSpPr>
          <p:cNvPr id="6" name="Text 4"/>
          <p:cNvSpPr/>
          <p:nvPr/>
        </p:nvSpPr>
        <p:spPr>
          <a:xfrm>
            <a:off x="548640" y="2377440"/>
            <a:ext cx="804672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D4A017"/>
                </a:solidFill>
                <a:latin typeface="Calibri Black" pitchFamily="34" charset="0"/>
                <a:ea typeface="Calibri Black" pitchFamily="34" charset="-122"/>
                <a:cs typeface="Calibri Black" pitchFamily="34" charset="-120"/>
              </a:rPr>
              <a:t>mit Claude erstellen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0467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i="1" dirty="0">
                <a:solidFill>
                  <a:srgbClr val="F4EFE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Praxis-Workshop für Trainer, Berater und Coaches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0" y="3749040"/>
            <a:ext cx="9144000" cy="822960"/>
          </a:xfrm>
          <a:prstGeom prst="rect">
            <a:avLst/>
          </a:prstGeom>
          <a:solidFill>
            <a:srgbClr val="8B1A1A">
              <a:alpha val="85000"/>
            </a:srgbClr>
          </a:solidFill>
          <a:ln w="12700">
            <a:solidFill>
              <a:srgbClr val="8B1A1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9" name="Text 7"/>
          <p:cNvSpPr/>
          <p:nvPr/>
        </p:nvSpPr>
        <p:spPr>
          <a:xfrm>
            <a:off x="548640" y="3749040"/>
            <a:ext cx="804672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Trainertreffen Deutschland  ·  17:00–20:00 Uhr  ·  </a:t>
            </a:r>
            <a:r>
              <a:rPr lang="en-US" sz="13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Bernhard Siegfried &amp; Andrea Laukamp</a:t>
            </a:r>
            <a:endParaRPr lang="en-US" sz="1300" dirty="0"/>
          </a:p>
        </p:txBody>
      </p:sp>
      <p:sp>
        <p:nvSpPr>
          <p:cNvPr id="10" name="Shape 8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1A1208">
              <a:alpha val="85000"/>
            </a:srgbClr>
          </a:solidFill>
          <a:ln w="12700">
            <a:solidFill>
              <a:srgbClr val="1A1208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1" name="Text 9"/>
          <p:cNvSpPr/>
          <p:nvPr/>
        </p:nvSpPr>
        <p:spPr>
          <a:xfrm>
            <a:off x="548640" y="4572000"/>
            <a:ext cx="8046720" cy="571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www.trainertreffen.de  ·  4 Blöcke · 2 Teilnehmer-Aufgaben · 10 Know-how-Nuggets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444474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02920"/>
          </a:xfrm>
          <a:prstGeom prst="rect">
            <a:avLst/>
          </a:prstGeom>
          <a:solidFill>
            <a:srgbClr val="1A3A6A"/>
          </a:solidFill>
          <a:ln w="12700">
            <a:solidFill>
              <a:srgbClr val="1A3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3" name="Text 1"/>
          <p:cNvSpPr/>
          <p:nvPr/>
        </p:nvSpPr>
        <p:spPr>
          <a:xfrm>
            <a:off x="274320" y="0"/>
            <a:ext cx="85953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BLOCK 1 · EINFACHE POWERPOINT-PRÄSENTATIONEN</a:t>
            </a:r>
            <a:endParaRPr lang="en-US" sz="900" dirty="0"/>
          </a:p>
        </p:txBody>
      </p:sp>
      <p:sp>
        <p:nvSpPr>
          <p:cNvPr id="4" name="Shape 2"/>
          <p:cNvSpPr/>
          <p:nvPr/>
        </p:nvSpPr>
        <p:spPr>
          <a:xfrm>
            <a:off x="365760" y="594360"/>
            <a:ext cx="2103120" cy="228600"/>
          </a:xfrm>
          <a:prstGeom prst="rect">
            <a:avLst/>
          </a:prstGeom>
          <a:solidFill>
            <a:srgbClr val="1A3A6A"/>
          </a:solidFill>
          <a:ln w="12700">
            <a:solidFill>
              <a:srgbClr val="1A3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5" name="Text 3"/>
          <p:cNvSpPr/>
          <p:nvPr/>
        </p:nvSpPr>
        <p:spPr>
          <a:xfrm>
            <a:off x="365760" y="594360"/>
            <a:ext cx="21031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b="1" kern="0" spc="1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PROMPT-HANDWERK</a:t>
            </a:r>
            <a:endParaRPr lang="en-US" sz="800" dirty="0"/>
          </a:p>
        </p:txBody>
      </p:sp>
      <p:sp>
        <p:nvSpPr>
          <p:cNvPr id="6" name="Text 4"/>
          <p:cNvSpPr/>
          <p:nvPr/>
        </p:nvSpPr>
        <p:spPr>
          <a:xfrm>
            <a:off x="365760" y="896112"/>
            <a:ext cx="841248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Die vier Elemente, ohne die Claude nur Durchschnitt liefert</a:t>
            </a:r>
            <a:endParaRPr lang="en-US" sz="2400" dirty="0"/>
          </a:p>
        </p:txBody>
      </p:sp>
      <p:sp>
        <p:nvSpPr>
          <p:cNvPr id="7" name="Shape 5"/>
          <p:cNvSpPr/>
          <p:nvPr/>
        </p:nvSpPr>
        <p:spPr>
          <a:xfrm>
            <a:off x="365760" y="1627632"/>
            <a:ext cx="3931920" cy="2286000"/>
          </a:xfrm>
          <a:prstGeom prst="rect">
            <a:avLst/>
          </a:prstGeom>
          <a:solidFill>
            <a:srgbClr val="FFF0F0"/>
          </a:solidFill>
          <a:ln w="6350">
            <a:solidFill>
              <a:srgbClr val="C42B2B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8" name="Text 6"/>
          <p:cNvSpPr/>
          <p:nvPr/>
        </p:nvSpPr>
        <p:spPr>
          <a:xfrm>
            <a:off x="502920" y="1719072"/>
            <a:ext cx="36576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8B1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✕  Ohne klare Elemente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502920" y="2084832"/>
            <a:ext cx="36576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Erstelle eine Präsentation zu Feedback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502920" y="2651760"/>
            <a:ext cx="3657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→ Austauschbare Folien, kein roter Faden</a:t>
            </a:r>
            <a:endParaRPr lang="en-US" sz="1150" dirty="0"/>
          </a:p>
        </p:txBody>
      </p:sp>
      <p:sp>
        <p:nvSpPr>
          <p:cNvPr id="11" name="Shape 9"/>
          <p:cNvSpPr/>
          <p:nvPr/>
        </p:nvSpPr>
        <p:spPr>
          <a:xfrm>
            <a:off x="4663440" y="1627632"/>
            <a:ext cx="4114800" cy="2286000"/>
          </a:xfrm>
          <a:prstGeom prst="rect">
            <a:avLst/>
          </a:prstGeom>
          <a:solidFill>
            <a:srgbClr val="F0FFF4"/>
          </a:solidFill>
          <a:ln w="6350">
            <a:solidFill>
              <a:srgbClr val="1A5A3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2" name="Text 10"/>
          <p:cNvSpPr/>
          <p:nvPr/>
        </p:nvSpPr>
        <p:spPr>
          <a:xfrm>
            <a:off x="4800600" y="1719072"/>
            <a:ext cx="37490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A5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  Mit vier Elementen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4800600" y="2084832"/>
            <a:ext cx="374904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Erstelle eine Präsentation fuer Fuehrungskraefte, die konstruktives Feedback klar und motivierend geben sollen.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4800600" y="2834640"/>
            <a:ext cx="37490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→ Klare Struktur, passende Inhalte, roter Faden</a:t>
            </a:r>
            <a:endParaRPr lang="en-US" sz="1150" dirty="0"/>
          </a:p>
        </p:txBody>
      </p:sp>
      <p:sp>
        <p:nvSpPr>
          <p:cNvPr id="15" name="Shape 13"/>
          <p:cNvSpPr/>
          <p:nvPr/>
        </p:nvSpPr>
        <p:spPr>
          <a:xfrm>
            <a:off x="365760" y="4133088"/>
            <a:ext cx="1920240" cy="502920"/>
          </a:xfrm>
          <a:prstGeom prst="rect">
            <a:avLst/>
          </a:prstGeom>
          <a:solidFill>
            <a:srgbClr val="1A3A6A"/>
          </a:solidFill>
          <a:ln w="12700">
            <a:solidFill>
              <a:srgbClr val="1A3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6" name="Text 14"/>
          <p:cNvSpPr/>
          <p:nvPr/>
        </p:nvSpPr>
        <p:spPr>
          <a:xfrm>
            <a:off x="365760" y="4133088"/>
            <a:ext cx="19202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kern="0" spc="1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 · THEMA</a:t>
            </a:r>
            <a:endParaRPr lang="en-US" sz="1100" dirty="0"/>
          </a:p>
        </p:txBody>
      </p:sp>
      <p:sp>
        <p:nvSpPr>
          <p:cNvPr id="17" name="Shape 15"/>
          <p:cNvSpPr/>
          <p:nvPr/>
        </p:nvSpPr>
        <p:spPr>
          <a:xfrm>
            <a:off x="2468880" y="4133088"/>
            <a:ext cx="1920240" cy="502920"/>
          </a:xfrm>
          <a:prstGeom prst="rect">
            <a:avLst/>
          </a:prstGeom>
          <a:solidFill>
            <a:srgbClr val="1A3A6A"/>
          </a:solidFill>
          <a:ln w="12700">
            <a:solidFill>
              <a:srgbClr val="1A3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8" name="Text 16"/>
          <p:cNvSpPr/>
          <p:nvPr/>
        </p:nvSpPr>
        <p:spPr>
          <a:xfrm>
            <a:off x="2468880" y="4133088"/>
            <a:ext cx="19202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kern="0" spc="1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 · ZIELGRUPPE</a:t>
            </a:r>
            <a:endParaRPr lang="en-US" sz="1100" dirty="0"/>
          </a:p>
        </p:txBody>
      </p:sp>
      <p:sp>
        <p:nvSpPr>
          <p:cNvPr id="19" name="Shape 17"/>
          <p:cNvSpPr/>
          <p:nvPr/>
        </p:nvSpPr>
        <p:spPr>
          <a:xfrm>
            <a:off x="4572000" y="4133088"/>
            <a:ext cx="1920240" cy="502920"/>
          </a:xfrm>
          <a:prstGeom prst="rect">
            <a:avLst/>
          </a:prstGeom>
          <a:solidFill>
            <a:srgbClr val="1A3A6A"/>
          </a:solidFill>
          <a:ln w="12700">
            <a:solidFill>
              <a:srgbClr val="1A3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20" name="Text 18"/>
          <p:cNvSpPr/>
          <p:nvPr/>
        </p:nvSpPr>
        <p:spPr>
          <a:xfrm>
            <a:off x="4572000" y="4133088"/>
            <a:ext cx="19202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kern="0" spc="1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 · ZIEL</a:t>
            </a:r>
            <a:endParaRPr lang="en-US" sz="1100" dirty="0"/>
          </a:p>
        </p:txBody>
      </p:sp>
      <p:sp>
        <p:nvSpPr>
          <p:cNvPr id="21" name="Shape 19"/>
          <p:cNvSpPr/>
          <p:nvPr/>
        </p:nvSpPr>
        <p:spPr>
          <a:xfrm>
            <a:off x="6675120" y="4133088"/>
            <a:ext cx="1920240" cy="502920"/>
          </a:xfrm>
          <a:prstGeom prst="rect">
            <a:avLst/>
          </a:prstGeom>
          <a:solidFill>
            <a:srgbClr val="1A3A6A"/>
          </a:solidFill>
          <a:ln w="12700">
            <a:solidFill>
              <a:srgbClr val="1A3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22" name="Text 20"/>
          <p:cNvSpPr/>
          <p:nvPr/>
        </p:nvSpPr>
        <p:spPr>
          <a:xfrm>
            <a:off x="6675120" y="4133088"/>
            <a:ext cx="19202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kern="0" spc="1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 · WIRKUNG</a:t>
            </a:r>
            <a:endParaRPr lang="en-US" sz="1100" dirty="0"/>
          </a:p>
        </p:txBody>
      </p:sp>
      <p:sp>
        <p:nvSpPr>
          <p:cNvPr id="23" name="Text 21"/>
          <p:cNvSpPr/>
          <p:nvPr/>
        </p:nvSpPr>
        <p:spPr>
          <a:xfrm>
            <a:off x="365760" y="4690872"/>
            <a:ext cx="84124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i="1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Je klarer dein Auftrag, desto überzeugender deine Präsentation.</a:t>
            </a:r>
            <a:endParaRPr lang="en-US" sz="1050" dirty="0"/>
          </a:p>
        </p:txBody>
      </p:sp>
      <p:sp>
        <p:nvSpPr>
          <p:cNvPr id="24" name="Shape 22"/>
          <p:cNvSpPr/>
          <p:nvPr/>
        </p:nvSpPr>
        <p:spPr>
          <a:xfrm>
            <a:off x="0" y="4892040"/>
            <a:ext cx="9144000" cy="251460"/>
          </a:xfrm>
          <a:prstGeom prst="rect">
            <a:avLst/>
          </a:prstGeom>
          <a:solidFill>
            <a:srgbClr val="1A1208"/>
          </a:solidFill>
          <a:ln w="12700">
            <a:solidFill>
              <a:srgbClr val="1A1208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25" name="Text 23"/>
          <p:cNvSpPr/>
          <p:nvPr/>
        </p:nvSpPr>
        <p:spPr>
          <a:xfrm>
            <a:off x="274320" y="4892040"/>
            <a:ext cx="5486400" cy="2514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Block 1 · Einfache PowerPoint-Präsentationen</a:t>
            </a:r>
            <a:endParaRPr lang="en-US" sz="800" dirty="0"/>
          </a:p>
        </p:txBody>
      </p:sp>
      <p:sp>
        <p:nvSpPr>
          <p:cNvPr id="26" name="Text 24"/>
          <p:cNvSpPr/>
          <p:nvPr/>
        </p:nvSpPr>
        <p:spPr>
          <a:xfrm>
            <a:off x="6400800" y="4892040"/>
            <a:ext cx="2468880" cy="2514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17:27–17:35 Uhr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074224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02920"/>
          </a:xfrm>
          <a:prstGeom prst="rect">
            <a:avLst/>
          </a:prstGeom>
          <a:solidFill>
            <a:srgbClr val="1A3A6A"/>
          </a:solidFill>
          <a:ln w="12700">
            <a:solidFill>
              <a:srgbClr val="1A3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3" name="Text 1"/>
          <p:cNvSpPr/>
          <p:nvPr/>
        </p:nvSpPr>
        <p:spPr>
          <a:xfrm>
            <a:off x="274320" y="0"/>
            <a:ext cx="85953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BLOCK 1 · EINFACHE POWERPOINT-PRÄSENTATIONEN</a:t>
            </a:r>
            <a:endParaRPr lang="en-US" sz="900" dirty="0"/>
          </a:p>
        </p:txBody>
      </p:sp>
      <p:sp>
        <p:nvSpPr>
          <p:cNvPr id="4" name="Shape 2"/>
          <p:cNvSpPr/>
          <p:nvPr/>
        </p:nvSpPr>
        <p:spPr>
          <a:xfrm>
            <a:off x="365760" y="594360"/>
            <a:ext cx="3639312" cy="228600"/>
          </a:xfrm>
          <a:prstGeom prst="rect">
            <a:avLst/>
          </a:prstGeom>
          <a:solidFill>
            <a:srgbClr val="5A4A1A"/>
          </a:solidFill>
          <a:ln w="12700">
            <a:solidFill>
              <a:srgbClr val="5A4A1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5" name="Text 3"/>
          <p:cNvSpPr/>
          <p:nvPr/>
        </p:nvSpPr>
        <p:spPr>
          <a:xfrm>
            <a:off x="365760" y="594360"/>
            <a:ext cx="363931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b="1" kern="0" spc="1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BEST PRACTICE · MASTER-PROMPT</a:t>
            </a:r>
            <a:endParaRPr lang="en-US" sz="800" dirty="0"/>
          </a:p>
        </p:txBody>
      </p:sp>
      <p:sp>
        <p:nvSpPr>
          <p:cNvPr id="6" name="Text 4"/>
          <p:cNvSpPr/>
          <p:nvPr/>
        </p:nvSpPr>
        <p:spPr>
          <a:xfrm>
            <a:off x="365760" y="896112"/>
            <a:ext cx="841248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Rolle vergeben – Ergebnis verbessern</a:t>
            </a:r>
            <a:endParaRPr lang="en-US" sz="2600" dirty="0"/>
          </a:p>
        </p:txBody>
      </p:sp>
      <p:sp>
        <p:nvSpPr>
          <p:cNvPr id="7" name="Shape 5"/>
          <p:cNvSpPr/>
          <p:nvPr/>
        </p:nvSpPr>
        <p:spPr>
          <a:xfrm>
            <a:off x="365760" y="1572768"/>
            <a:ext cx="8412480" cy="658368"/>
          </a:xfrm>
          <a:prstGeom prst="rect">
            <a:avLst/>
          </a:prstGeom>
          <a:solidFill>
            <a:srgbClr val="EDE5D4"/>
          </a:solidFill>
          <a:ln w="12700">
            <a:solidFill>
              <a:srgbClr val="B8860B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8" name="Text 6"/>
          <p:cNvSpPr/>
          <p:nvPr/>
        </p:nvSpPr>
        <p:spPr>
          <a:xfrm>
            <a:off x="502920" y="1618488"/>
            <a:ext cx="813816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i="1" dirty="0">
                <a:solidFill>
                  <a:srgbClr val="8B1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Du bist ein erfahrener Praesent.designer fuer Trainer und Berater. - Ein Satz, der alles veraendert.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365760" y="2359152"/>
            <a:ext cx="84124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1A3A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STARTER-VORLAGE: MASTER-PROMPT</a:t>
            </a:r>
            <a:endParaRPr lang="en-US" sz="900" dirty="0"/>
          </a:p>
        </p:txBody>
      </p:sp>
      <p:sp>
        <p:nvSpPr>
          <p:cNvPr id="10" name="Shape 8"/>
          <p:cNvSpPr/>
          <p:nvPr/>
        </p:nvSpPr>
        <p:spPr>
          <a:xfrm>
            <a:off x="365760" y="2651760"/>
            <a:ext cx="8412480" cy="1554480"/>
          </a:xfrm>
          <a:prstGeom prst="rect">
            <a:avLst/>
          </a:prstGeom>
          <a:solidFill>
            <a:srgbClr val="F0F0F8"/>
          </a:solidFill>
          <a:ln w="12700">
            <a:solidFill>
              <a:srgbClr val="B0B8D0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1" name="Shape 9"/>
          <p:cNvSpPr/>
          <p:nvPr/>
        </p:nvSpPr>
        <p:spPr>
          <a:xfrm>
            <a:off x="365760" y="2651760"/>
            <a:ext cx="54864" cy="1554480"/>
          </a:xfrm>
          <a:prstGeom prst="rect">
            <a:avLst/>
          </a:prstGeom>
          <a:solidFill>
            <a:srgbClr val="1A3A6A"/>
          </a:solidFill>
          <a:ln w="12700">
            <a:solidFill>
              <a:srgbClr val="1A3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2" name="Text 10"/>
          <p:cNvSpPr/>
          <p:nvPr/>
        </p:nvSpPr>
        <p:spPr>
          <a:xfrm>
            <a:off x="502920" y="2697480"/>
            <a:ext cx="8229600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dirty="0">
                <a:solidFill>
                  <a:srgbClr val="1A204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Du bist [Rolle, z.B. erfahrener Präsentationsdesigner].
Erstelle eine [X]-folige PPT zu [Thema] für [Zielgruppe].
Stil: [sachlich/locker].
</a:t>
            </a:r>
            <a:r>
              <a:rPr lang="en-US" sz="1250" b="1" dirty="0">
                <a:solidFill>
                  <a:srgbClr val="1A204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Zeig mir zuerst die Gliederung – erst nach meiner Freigabe erstellst du die komplette PPT.</a:t>
            </a:r>
            <a:endParaRPr lang="en-US" sz="1250" dirty="0"/>
          </a:p>
        </p:txBody>
      </p:sp>
      <p:sp>
        <p:nvSpPr>
          <p:cNvPr id="13" name="Text 11"/>
          <p:cNvSpPr/>
          <p:nvPr/>
        </p:nvSpPr>
        <p:spPr>
          <a:xfrm>
            <a:off x="365760" y="4297680"/>
            <a:ext cx="84124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DIE 5 SCHRITTE</a:t>
            </a:r>
            <a:endParaRPr lang="en-US" sz="900" dirty="0"/>
          </a:p>
        </p:txBody>
      </p:sp>
      <p:sp>
        <p:nvSpPr>
          <p:cNvPr id="14" name="Shape 12"/>
          <p:cNvSpPr/>
          <p:nvPr/>
        </p:nvSpPr>
        <p:spPr>
          <a:xfrm>
            <a:off x="365760" y="4553712"/>
            <a:ext cx="1600200" cy="246888"/>
          </a:xfrm>
          <a:prstGeom prst="rect">
            <a:avLst/>
          </a:prstGeom>
          <a:solidFill>
            <a:srgbClr val="1A1208"/>
          </a:solidFill>
          <a:ln w="12700">
            <a:solidFill>
              <a:srgbClr val="1A1208"/>
            </a:solidFill>
            <a:prstDash val="solid"/>
          </a:ln>
        </p:spPr>
        <p:txBody>
          <a:bodyPr/>
          <a:lstStyle/>
          <a:p>
            <a:endParaRPr lang="de-DE" sz="3200"/>
          </a:p>
        </p:txBody>
      </p:sp>
      <p:sp>
        <p:nvSpPr>
          <p:cNvPr id="15" name="Text 13"/>
          <p:cNvSpPr/>
          <p:nvPr/>
        </p:nvSpPr>
        <p:spPr>
          <a:xfrm>
            <a:off x="365760" y="4553712"/>
            <a:ext cx="16002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 · Rolle</a:t>
            </a:r>
            <a:endParaRPr lang="en-US" sz="1200" dirty="0"/>
          </a:p>
        </p:txBody>
      </p:sp>
      <p:sp>
        <p:nvSpPr>
          <p:cNvPr id="16" name="Shape 14"/>
          <p:cNvSpPr/>
          <p:nvPr/>
        </p:nvSpPr>
        <p:spPr>
          <a:xfrm>
            <a:off x="2084832" y="4553712"/>
            <a:ext cx="1600200" cy="246888"/>
          </a:xfrm>
          <a:prstGeom prst="rect">
            <a:avLst/>
          </a:prstGeom>
          <a:solidFill>
            <a:srgbClr val="1A1208"/>
          </a:solidFill>
          <a:ln w="12700">
            <a:solidFill>
              <a:srgbClr val="1A1208"/>
            </a:solidFill>
            <a:prstDash val="solid"/>
          </a:ln>
        </p:spPr>
        <p:txBody>
          <a:bodyPr/>
          <a:lstStyle/>
          <a:p>
            <a:endParaRPr lang="de-DE" sz="3200"/>
          </a:p>
        </p:txBody>
      </p:sp>
      <p:sp>
        <p:nvSpPr>
          <p:cNvPr id="17" name="Text 15"/>
          <p:cNvSpPr/>
          <p:nvPr/>
        </p:nvSpPr>
        <p:spPr>
          <a:xfrm>
            <a:off x="2084832" y="4553712"/>
            <a:ext cx="16002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 · Zielgruppe + Ziel</a:t>
            </a:r>
            <a:endParaRPr lang="en-US" sz="1200" dirty="0"/>
          </a:p>
        </p:txBody>
      </p:sp>
      <p:sp>
        <p:nvSpPr>
          <p:cNvPr id="18" name="Shape 16"/>
          <p:cNvSpPr/>
          <p:nvPr/>
        </p:nvSpPr>
        <p:spPr>
          <a:xfrm>
            <a:off x="3803904" y="4553712"/>
            <a:ext cx="1600200" cy="246888"/>
          </a:xfrm>
          <a:prstGeom prst="rect">
            <a:avLst/>
          </a:prstGeom>
          <a:solidFill>
            <a:srgbClr val="1A1208"/>
          </a:solidFill>
          <a:ln w="12700">
            <a:solidFill>
              <a:srgbClr val="1A1208"/>
            </a:solidFill>
            <a:prstDash val="solid"/>
          </a:ln>
        </p:spPr>
        <p:txBody>
          <a:bodyPr/>
          <a:lstStyle/>
          <a:p>
            <a:endParaRPr lang="de-DE" sz="3200"/>
          </a:p>
        </p:txBody>
      </p:sp>
      <p:sp>
        <p:nvSpPr>
          <p:cNvPr id="19" name="Text 17"/>
          <p:cNvSpPr/>
          <p:nvPr/>
        </p:nvSpPr>
        <p:spPr>
          <a:xfrm>
            <a:off x="3803904" y="4553712"/>
            <a:ext cx="16002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 · Format bestimmen</a:t>
            </a:r>
            <a:endParaRPr lang="en-US" sz="1200" dirty="0"/>
          </a:p>
        </p:txBody>
      </p:sp>
      <p:sp>
        <p:nvSpPr>
          <p:cNvPr id="20" name="Shape 18"/>
          <p:cNvSpPr/>
          <p:nvPr/>
        </p:nvSpPr>
        <p:spPr>
          <a:xfrm>
            <a:off x="5522976" y="4553712"/>
            <a:ext cx="1600200" cy="246888"/>
          </a:xfrm>
          <a:prstGeom prst="rect">
            <a:avLst/>
          </a:prstGeom>
          <a:solidFill>
            <a:srgbClr val="1A1208"/>
          </a:solidFill>
          <a:ln w="12700">
            <a:solidFill>
              <a:srgbClr val="1A1208"/>
            </a:solidFill>
            <a:prstDash val="solid"/>
          </a:ln>
        </p:spPr>
        <p:txBody>
          <a:bodyPr/>
          <a:lstStyle/>
          <a:p>
            <a:endParaRPr lang="de-DE" sz="3200"/>
          </a:p>
        </p:txBody>
      </p:sp>
      <p:sp>
        <p:nvSpPr>
          <p:cNvPr id="21" name="Text 19"/>
          <p:cNvSpPr/>
          <p:nvPr/>
        </p:nvSpPr>
        <p:spPr>
          <a:xfrm>
            <a:off x="5522976" y="4553712"/>
            <a:ext cx="16002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 · Gliederung freigeben</a:t>
            </a:r>
            <a:endParaRPr lang="en-US" sz="1200" dirty="0"/>
          </a:p>
        </p:txBody>
      </p:sp>
      <p:sp>
        <p:nvSpPr>
          <p:cNvPr id="22" name="Shape 20"/>
          <p:cNvSpPr/>
          <p:nvPr/>
        </p:nvSpPr>
        <p:spPr>
          <a:xfrm>
            <a:off x="7242048" y="4553712"/>
            <a:ext cx="1600200" cy="246888"/>
          </a:xfrm>
          <a:prstGeom prst="rect">
            <a:avLst/>
          </a:prstGeom>
          <a:solidFill>
            <a:srgbClr val="1A1208"/>
          </a:solidFill>
          <a:ln w="12700">
            <a:solidFill>
              <a:srgbClr val="1A1208"/>
            </a:solidFill>
            <a:prstDash val="solid"/>
          </a:ln>
        </p:spPr>
        <p:txBody>
          <a:bodyPr/>
          <a:lstStyle/>
          <a:p>
            <a:endParaRPr lang="de-DE" sz="3200"/>
          </a:p>
        </p:txBody>
      </p:sp>
      <p:sp>
        <p:nvSpPr>
          <p:cNvPr id="23" name="Text 21"/>
          <p:cNvSpPr/>
          <p:nvPr/>
        </p:nvSpPr>
        <p:spPr>
          <a:xfrm>
            <a:off x="7242048" y="4553712"/>
            <a:ext cx="160020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 · Feintuning im Dialog</a:t>
            </a:r>
            <a:endParaRPr lang="en-US" sz="1200" dirty="0"/>
          </a:p>
        </p:txBody>
      </p:sp>
      <p:sp>
        <p:nvSpPr>
          <p:cNvPr id="24" name="Shape 22"/>
          <p:cNvSpPr/>
          <p:nvPr/>
        </p:nvSpPr>
        <p:spPr>
          <a:xfrm>
            <a:off x="0" y="4892040"/>
            <a:ext cx="9144000" cy="251460"/>
          </a:xfrm>
          <a:prstGeom prst="rect">
            <a:avLst/>
          </a:prstGeom>
          <a:solidFill>
            <a:srgbClr val="1A1208"/>
          </a:solidFill>
          <a:ln w="12700">
            <a:solidFill>
              <a:srgbClr val="1A1208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25" name="Text 23"/>
          <p:cNvSpPr/>
          <p:nvPr/>
        </p:nvSpPr>
        <p:spPr>
          <a:xfrm>
            <a:off x="274320" y="4892040"/>
            <a:ext cx="5486400" cy="2514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Block 1 · Einfache PowerPoint-Präsentationen</a:t>
            </a:r>
            <a:endParaRPr lang="en-US" sz="800" dirty="0"/>
          </a:p>
        </p:txBody>
      </p:sp>
      <p:sp>
        <p:nvSpPr>
          <p:cNvPr id="26" name="Text 24"/>
          <p:cNvSpPr/>
          <p:nvPr/>
        </p:nvSpPr>
        <p:spPr>
          <a:xfrm>
            <a:off x="6400800" y="4892040"/>
            <a:ext cx="2468880" cy="2514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17:35–17:45 Uhr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81102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BD65A-6CEB-74E8-5F96-21CC8E829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CE48F24-D9D1-8E46-61BA-C7EE2C96F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820" r="13072" b="1"/>
          <a:stretch>
            <a:fillRect/>
          </a:stretch>
        </p:blipFill>
        <p:spPr>
          <a:xfrm>
            <a:off x="15" y="7"/>
            <a:ext cx="5664693" cy="5143493"/>
          </a:xfrm>
          <a:prstGeom prst="rect">
            <a:avLst/>
          </a:prstGeom>
        </p:spPr>
      </p:pic>
      <p:sp>
        <p:nvSpPr>
          <p:cNvPr id="8" name="Inhaltsplatzhalter 4">
            <a:extLst>
              <a:ext uri="{FF2B5EF4-FFF2-40B4-BE49-F238E27FC236}">
                <a16:creationId xmlns:a16="http://schemas.microsoft.com/office/drawing/2014/main" id="{8306C7DB-3FFA-2B47-F91C-9568EAAD4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7366" y="3090333"/>
            <a:ext cx="2334834" cy="1176867"/>
          </a:xfrm>
        </p:spPr>
        <p:txBody>
          <a:bodyPr>
            <a:normAutofit/>
          </a:bodyPr>
          <a:lstStyle/>
          <a:p>
            <a:r>
              <a:rPr lang="en-US" dirty="0" err="1"/>
              <a:t>Präsentationen</a:t>
            </a:r>
            <a:r>
              <a:rPr lang="en-US" dirty="0"/>
              <a:t> in PowerPoint </a:t>
            </a:r>
            <a:r>
              <a:rPr lang="en-US" dirty="0" err="1"/>
              <a:t>erstellen</a:t>
            </a:r>
            <a:r>
              <a:rPr lang="en-US" dirty="0"/>
              <a:t>  …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DD9FA44-BCDA-3BA7-00C7-B30C0AB6A3BA}"/>
              </a:ext>
            </a:extLst>
          </p:cNvPr>
          <p:cNvSpPr txBox="1"/>
          <p:nvPr/>
        </p:nvSpPr>
        <p:spPr>
          <a:xfrm>
            <a:off x="1316017" y="4665052"/>
            <a:ext cx="4348691" cy="63508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 defTabSz="342900">
              <a:spcBef>
                <a:spcPts val="75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cap="all" dirty="0">
                <a:latin typeface="+mj-lt"/>
                <a:ea typeface="+mj-ea"/>
                <a:cs typeface="+mj-cs"/>
              </a:rPr>
              <a:t>Bernhard S. Laukamp</a:t>
            </a:r>
          </a:p>
        </p:txBody>
      </p:sp>
      <p:pic>
        <p:nvPicPr>
          <p:cNvPr id="2" name="!!Grafik 4">
            <a:extLst>
              <a:ext uri="{FF2B5EF4-FFF2-40B4-BE49-F238E27FC236}">
                <a16:creationId xmlns:a16="http://schemas.microsoft.com/office/drawing/2014/main" id="{DEF95354-79C6-0320-B522-867A0FF9F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" t="865" r="58782" b="32668"/>
          <a:stretch>
            <a:fillRect/>
          </a:stretch>
        </p:blipFill>
        <p:spPr>
          <a:xfrm>
            <a:off x="6055459" y="234272"/>
            <a:ext cx="2563608" cy="2339595"/>
          </a:xfrm>
          <a:prstGeom prst="rect">
            <a:avLst/>
          </a:prstGeom>
          <a:solidFill>
            <a:srgbClr val="FFFFFF">
              <a:shade val="85000"/>
            </a:srgbClr>
          </a:solidFill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4811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DB812CDC-580A-D8BA-1360-2810FAAED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"/>
            <a:ext cx="9144000" cy="512064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0C46406-8710-184D-7E9E-DE463767D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0A7259-1E39-0791-F5E0-9B8D74410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DA558D4-2E5B-B546-89B8-37D0DFB26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"/>
            <a:ext cx="9144000" cy="512064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866A51D-9BD0-D2D0-B9A2-4D83919E2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2064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00A60E5-A845-F1F4-E95B-E74F529C0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488" y="3238741"/>
            <a:ext cx="1494759" cy="1447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910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2F34B4-8634-8CDA-3FBC-409035A40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kann das Claude Add-In in PowerPoint?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874EA0-05D4-F742-54B9-01C7D3B6B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/>
              <a:buChar char="•"/>
            </a:pPr>
            <a:r>
              <a:rPr lang="de-DE" sz="1500" dirty="0"/>
              <a:t>PPT in MS PowerPoint mit dem Claude Add-In erzeugen</a:t>
            </a:r>
          </a:p>
          <a:p>
            <a:pPr>
              <a:buFont typeface="Arial"/>
              <a:buChar char="•"/>
            </a:pPr>
            <a:r>
              <a:rPr lang="de-DE" sz="1500" dirty="0"/>
              <a:t>Layout von eingefügten Folien angleichen</a:t>
            </a:r>
          </a:p>
          <a:p>
            <a:pPr>
              <a:buFont typeface="Arial"/>
              <a:buChar char="•"/>
            </a:pPr>
            <a:r>
              <a:rPr lang="de-DE" sz="1500" dirty="0"/>
              <a:t>Bilder sollen in eine PPT eingefügt werden</a:t>
            </a:r>
          </a:p>
          <a:p>
            <a:pPr>
              <a:buFont typeface="Arial"/>
              <a:buChar char="•"/>
            </a:pPr>
            <a:r>
              <a:rPr lang="de-DE" sz="1500" dirty="0"/>
              <a:t>Folien in eine vorhandene PPT mit dem Claude Add-In</a:t>
            </a:r>
          </a:p>
          <a:p>
            <a:pPr>
              <a:buFont typeface="Arial"/>
              <a:buChar char="•"/>
            </a:pPr>
            <a:r>
              <a:rPr lang="de-DE" sz="1500" dirty="0"/>
              <a:t>Füge passende Sprechernotizen den Folien hinzu</a:t>
            </a:r>
          </a:p>
          <a:p>
            <a:pPr>
              <a:buFont typeface="Arial"/>
              <a:buChar char="•"/>
            </a:pPr>
            <a:r>
              <a:rPr lang="de-DE" sz="1500" dirty="0"/>
              <a:t>Rechtschreibkorrektur durchführen lassen</a:t>
            </a:r>
          </a:p>
          <a:p>
            <a:pPr>
              <a:buFont typeface="Arial"/>
              <a:buChar char="•"/>
            </a:pPr>
            <a:r>
              <a:rPr lang="de-DE" sz="1500" dirty="0"/>
              <a:t>Übersetzen einer Präsentation in eine andere Sprache</a:t>
            </a:r>
          </a:p>
          <a:p>
            <a:pPr>
              <a:buFont typeface="Arial"/>
              <a:buChar char="•"/>
            </a:pPr>
            <a:r>
              <a:rPr lang="de-DE" sz="1500" dirty="0"/>
              <a:t>Layout der Präsentation ändern lassen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94AEEE0-81DA-2ADE-C2BC-540CC7AA1157}"/>
              </a:ext>
            </a:extLst>
          </p:cNvPr>
          <p:cNvSpPr/>
          <p:nvPr/>
        </p:nvSpPr>
        <p:spPr>
          <a:xfrm>
            <a:off x="6274904" y="3419060"/>
            <a:ext cx="2451653" cy="1524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1% Token des 5h Kontingents verbraucht für einsetzen der Punkte aus dem Screenshot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25AB3E6-FD7C-88AA-5D54-58BD108D455F}"/>
              </a:ext>
            </a:extLst>
          </p:cNvPr>
          <p:cNvSpPr/>
          <p:nvPr/>
        </p:nvSpPr>
        <p:spPr>
          <a:xfrm>
            <a:off x="0" y="0"/>
            <a:ext cx="768350" cy="8001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V1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2AA1DE34-1204-216D-3134-5BDBAC098CAF}"/>
              </a:ext>
            </a:extLst>
          </p:cNvPr>
          <p:cNvGrpSpPr/>
          <p:nvPr/>
        </p:nvGrpSpPr>
        <p:grpSpPr>
          <a:xfrm>
            <a:off x="6468827" y="337093"/>
            <a:ext cx="2939724" cy="3162688"/>
            <a:chOff x="6468827" y="337093"/>
            <a:chExt cx="2939724" cy="3162688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C60BACC2-CFF9-507E-B896-83AC20360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68827" y="972388"/>
              <a:ext cx="2063805" cy="2527393"/>
            </a:xfrm>
            <a:prstGeom prst="rect">
              <a:avLst/>
            </a:prstGeom>
          </p:spPr>
        </p:pic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2B5A7349-37CD-9306-2A2B-2BC6700A2536}"/>
                </a:ext>
              </a:extLst>
            </p:cNvPr>
            <p:cNvSpPr/>
            <p:nvPr/>
          </p:nvSpPr>
          <p:spPr>
            <a:xfrm>
              <a:off x="7574749" y="337093"/>
              <a:ext cx="1833802" cy="66387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Ausgangsdaten</a:t>
              </a:r>
            </a:p>
          </p:txBody>
        </p:sp>
      </p:grp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6C5755CB-E56C-B792-0BCD-555C71048A1C}"/>
              </a:ext>
            </a:extLst>
          </p:cNvPr>
          <p:cNvSpPr/>
          <p:nvPr/>
        </p:nvSpPr>
        <p:spPr>
          <a:xfrm>
            <a:off x="568563" y="4309213"/>
            <a:ext cx="5346700" cy="67255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Prompt: </a:t>
            </a:r>
            <a:r>
              <a:rPr lang="de-DE" dirty="0">
                <a:solidFill>
                  <a:schemeClr val="tx1"/>
                </a:solidFill>
              </a:rPr>
              <a:t>Füge eine Seite mit den Punkten von diesem Screenshot ein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9384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C5D8C-2F5B-30FC-885C-73A1D2ADB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59700" cy="660400"/>
          </a:xfrm>
        </p:spPr>
        <p:txBody>
          <a:bodyPr>
            <a:normAutofit fontScale="90000"/>
          </a:bodyPr>
          <a:lstStyle/>
          <a:p>
            <a:r>
              <a:rPr lang="de-DE" dirty="0"/>
              <a:t>Was kann das Claude Add-In in PowerPoint?</a:t>
            </a:r>
          </a:p>
        </p:txBody>
      </p:sp>
      <p:sp>
        <p:nvSpPr>
          <p:cNvPr id="10" name="Card1"/>
          <p:cNvSpPr>
            <a:spLocks noGrp="1"/>
          </p:cNvSpPr>
          <p:nvPr/>
        </p:nvSpPr>
        <p:spPr>
          <a:xfrm>
            <a:off x="457200" y="990600"/>
            <a:ext cx="3746500" cy="914400"/>
          </a:xfrm>
          <a:prstGeom prst="roundRect">
            <a:avLst>
              <a:gd name="adj" fmla="val 12000"/>
            </a:avLst>
          </a:prstGeom>
          <a:solidFill>
            <a:srgbClr val="FFFFFF"/>
          </a:solidFill>
          <a:ln w="9525">
            <a:solidFill>
              <a:srgbClr val="BFD0E8"/>
            </a:solidFill>
          </a:ln>
        </p:spPr>
        <p:txBody>
          <a:bodyPr wrap="square" lIns="114300" tIns="45720" rIns="91440" bIns="45720" rtlCol="0" anchor="ctr"/>
          <a:lstStyle/>
          <a:p>
            <a:pPr algn="l">
              <a:buNone/>
            </a:pPr>
            <a:r>
              <a:rPr lang="de-DE" sz="1200" b="1" dirty="0">
                <a:solidFill>
                  <a:srgbClr val="4F81BD"/>
                </a:solidFill>
              </a:rPr>
              <a:t>01  </a:t>
            </a:r>
            <a:r>
              <a:rPr lang="de-DE" sz="1200" dirty="0">
                <a:solidFill>
                  <a:srgbClr val="1F2D40"/>
                </a:solidFill>
              </a:rPr>
              <a:t>PPT in MS PowerPoint mit dem Claude Add-In erzeugen</a:t>
            </a:r>
          </a:p>
        </p:txBody>
      </p:sp>
      <p:sp>
        <p:nvSpPr>
          <p:cNvPr id="11" name="Card2"/>
          <p:cNvSpPr>
            <a:spLocks noGrp="1"/>
          </p:cNvSpPr>
          <p:nvPr/>
        </p:nvSpPr>
        <p:spPr>
          <a:xfrm>
            <a:off x="4457700" y="990600"/>
            <a:ext cx="3746500" cy="914400"/>
          </a:xfrm>
          <a:prstGeom prst="roundRect">
            <a:avLst>
              <a:gd name="adj" fmla="val 12000"/>
            </a:avLst>
          </a:prstGeom>
          <a:solidFill>
            <a:srgbClr val="EEF4FB"/>
          </a:solidFill>
          <a:ln w="9525">
            <a:solidFill>
              <a:srgbClr val="BFD0E8"/>
            </a:solidFill>
          </a:ln>
        </p:spPr>
        <p:txBody>
          <a:bodyPr wrap="square" lIns="114300" tIns="45720" rIns="91440" bIns="45720" rtlCol="0" anchor="ctr"/>
          <a:lstStyle/>
          <a:p>
            <a:pPr algn="l">
              <a:buNone/>
            </a:pPr>
            <a:r>
              <a:rPr lang="de-DE" sz="1200" b="1" dirty="0">
                <a:solidFill>
                  <a:srgbClr val="4F81BD"/>
                </a:solidFill>
              </a:rPr>
              <a:t>02  </a:t>
            </a:r>
            <a:r>
              <a:rPr lang="de-DE" sz="1200" dirty="0">
                <a:solidFill>
                  <a:srgbClr val="1F2D40"/>
                </a:solidFill>
              </a:rPr>
              <a:t>Layout von eingefügten Folien angleichen</a:t>
            </a:r>
          </a:p>
        </p:txBody>
      </p:sp>
      <p:sp>
        <p:nvSpPr>
          <p:cNvPr id="12" name="Card3"/>
          <p:cNvSpPr>
            <a:spLocks noGrp="1"/>
          </p:cNvSpPr>
          <p:nvPr/>
        </p:nvSpPr>
        <p:spPr>
          <a:xfrm>
            <a:off x="457200" y="2006600"/>
            <a:ext cx="3746500" cy="914400"/>
          </a:xfrm>
          <a:prstGeom prst="roundRect">
            <a:avLst>
              <a:gd name="adj" fmla="val 12000"/>
            </a:avLst>
          </a:prstGeom>
          <a:solidFill>
            <a:srgbClr val="FFFFFF"/>
          </a:solidFill>
          <a:ln w="9525">
            <a:solidFill>
              <a:srgbClr val="BFD0E8"/>
            </a:solidFill>
          </a:ln>
        </p:spPr>
        <p:txBody>
          <a:bodyPr wrap="square" lIns="114300" tIns="45720" rIns="91440" bIns="45720" rtlCol="0" anchor="ctr"/>
          <a:lstStyle/>
          <a:p>
            <a:pPr algn="l">
              <a:buNone/>
            </a:pPr>
            <a:r>
              <a:rPr lang="de-DE" sz="1200" b="1" dirty="0">
                <a:solidFill>
                  <a:srgbClr val="4F81BD"/>
                </a:solidFill>
              </a:rPr>
              <a:t>03  </a:t>
            </a:r>
            <a:r>
              <a:rPr lang="de-DE" sz="1200" dirty="0">
                <a:solidFill>
                  <a:srgbClr val="1F2D40"/>
                </a:solidFill>
              </a:rPr>
              <a:t>Bilder sollen in eine PPT eingefügt werden</a:t>
            </a:r>
          </a:p>
        </p:txBody>
      </p:sp>
      <p:sp>
        <p:nvSpPr>
          <p:cNvPr id="13" name="Card4"/>
          <p:cNvSpPr>
            <a:spLocks noGrp="1"/>
          </p:cNvSpPr>
          <p:nvPr/>
        </p:nvSpPr>
        <p:spPr>
          <a:xfrm>
            <a:off x="4457700" y="2006600"/>
            <a:ext cx="3746500" cy="914400"/>
          </a:xfrm>
          <a:prstGeom prst="roundRect">
            <a:avLst>
              <a:gd name="adj" fmla="val 12000"/>
            </a:avLst>
          </a:prstGeom>
          <a:solidFill>
            <a:srgbClr val="EEF4FB"/>
          </a:solidFill>
          <a:ln w="9525">
            <a:solidFill>
              <a:srgbClr val="BFD0E8"/>
            </a:solidFill>
          </a:ln>
        </p:spPr>
        <p:txBody>
          <a:bodyPr wrap="square" lIns="114300" tIns="45720" rIns="91440" bIns="45720" rtlCol="0" anchor="ctr"/>
          <a:lstStyle/>
          <a:p>
            <a:pPr algn="l">
              <a:buNone/>
            </a:pPr>
            <a:r>
              <a:rPr lang="de-DE" sz="1200" b="1" dirty="0">
                <a:solidFill>
                  <a:srgbClr val="4F81BD"/>
                </a:solidFill>
              </a:rPr>
              <a:t>04  </a:t>
            </a:r>
            <a:r>
              <a:rPr lang="de-DE" sz="1200" dirty="0">
                <a:solidFill>
                  <a:srgbClr val="1F2D40"/>
                </a:solidFill>
              </a:rPr>
              <a:t>Folien in eine vorhandene PPT mit dem Claude Add-In einfügen</a:t>
            </a:r>
          </a:p>
        </p:txBody>
      </p:sp>
      <p:sp>
        <p:nvSpPr>
          <p:cNvPr id="14" name="Card5"/>
          <p:cNvSpPr>
            <a:spLocks noGrp="1"/>
          </p:cNvSpPr>
          <p:nvPr/>
        </p:nvSpPr>
        <p:spPr>
          <a:xfrm>
            <a:off x="457200" y="3022600"/>
            <a:ext cx="3746500" cy="914400"/>
          </a:xfrm>
          <a:prstGeom prst="roundRect">
            <a:avLst>
              <a:gd name="adj" fmla="val 12000"/>
            </a:avLst>
          </a:prstGeom>
          <a:solidFill>
            <a:srgbClr val="FFFFFF"/>
          </a:solidFill>
          <a:ln w="9525">
            <a:solidFill>
              <a:srgbClr val="BFD0E8"/>
            </a:solidFill>
          </a:ln>
        </p:spPr>
        <p:txBody>
          <a:bodyPr wrap="square" lIns="114300" tIns="45720" rIns="91440" bIns="45720" rtlCol="0" anchor="ctr"/>
          <a:lstStyle/>
          <a:p>
            <a:pPr algn="l">
              <a:buNone/>
            </a:pPr>
            <a:r>
              <a:rPr lang="de-DE" sz="1200" b="1" dirty="0">
                <a:solidFill>
                  <a:srgbClr val="4F81BD"/>
                </a:solidFill>
              </a:rPr>
              <a:t>05  </a:t>
            </a:r>
            <a:r>
              <a:rPr lang="de-DE" sz="1200" dirty="0">
                <a:solidFill>
                  <a:srgbClr val="1F2D40"/>
                </a:solidFill>
              </a:rPr>
              <a:t>Passende Sprechernotizen den Folien hinzufügen</a:t>
            </a:r>
          </a:p>
        </p:txBody>
      </p:sp>
      <p:sp>
        <p:nvSpPr>
          <p:cNvPr id="15" name="Card6"/>
          <p:cNvSpPr>
            <a:spLocks noGrp="1"/>
          </p:cNvSpPr>
          <p:nvPr/>
        </p:nvSpPr>
        <p:spPr>
          <a:xfrm>
            <a:off x="4457700" y="3022600"/>
            <a:ext cx="3746500" cy="914400"/>
          </a:xfrm>
          <a:prstGeom prst="roundRect">
            <a:avLst>
              <a:gd name="adj" fmla="val 12000"/>
            </a:avLst>
          </a:prstGeom>
          <a:solidFill>
            <a:srgbClr val="EEF4FB"/>
          </a:solidFill>
          <a:ln w="9525">
            <a:solidFill>
              <a:srgbClr val="BFD0E8"/>
            </a:solidFill>
          </a:ln>
        </p:spPr>
        <p:txBody>
          <a:bodyPr wrap="square" lIns="114300" tIns="45720" rIns="91440" bIns="45720" rtlCol="0" anchor="ctr"/>
          <a:lstStyle/>
          <a:p>
            <a:pPr algn="l">
              <a:buNone/>
            </a:pPr>
            <a:r>
              <a:rPr lang="de-DE" sz="1200" b="1" dirty="0">
                <a:solidFill>
                  <a:srgbClr val="4F81BD"/>
                </a:solidFill>
              </a:rPr>
              <a:t>06  </a:t>
            </a:r>
            <a:r>
              <a:rPr lang="de-DE" sz="1200" dirty="0">
                <a:solidFill>
                  <a:srgbClr val="1F2D40"/>
                </a:solidFill>
              </a:rPr>
              <a:t>Rechtschreibkorrektur durchführen lassen</a:t>
            </a:r>
          </a:p>
        </p:txBody>
      </p:sp>
      <p:sp>
        <p:nvSpPr>
          <p:cNvPr id="16" name="Card7"/>
          <p:cNvSpPr>
            <a:spLocks noGrp="1"/>
          </p:cNvSpPr>
          <p:nvPr/>
        </p:nvSpPr>
        <p:spPr>
          <a:xfrm>
            <a:off x="457200" y="4038600"/>
            <a:ext cx="3746500" cy="914400"/>
          </a:xfrm>
          <a:prstGeom prst="roundRect">
            <a:avLst>
              <a:gd name="adj" fmla="val 12000"/>
            </a:avLst>
          </a:prstGeom>
          <a:solidFill>
            <a:srgbClr val="FFFFFF"/>
          </a:solidFill>
          <a:ln w="9525">
            <a:solidFill>
              <a:srgbClr val="BFD0E8"/>
            </a:solidFill>
          </a:ln>
        </p:spPr>
        <p:txBody>
          <a:bodyPr wrap="square" lIns="114300" tIns="45720" rIns="91440" bIns="45720" rtlCol="0" anchor="ctr"/>
          <a:lstStyle/>
          <a:p>
            <a:pPr algn="l">
              <a:buNone/>
            </a:pPr>
            <a:r>
              <a:rPr lang="de-DE" sz="1200" b="1" dirty="0">
                <a:solidFill>
                  <a:srgbClr val="4F81BD"/>
                </a:solidFill>
              </a:rPr>
              <a:t>07  </a:t>
            </a:r>
            <a:r>
              <a:rPr lang="de-DE" sz="1200" dirty="0">
                <a:solidFill>
                  <a:srgbClr val="1F2D40"/>
                </a:solidFill>
              </a:rPr>
              <a:t>Eine Präsentation in eine andere Sprache übersetzen</a:t>
            </a:r>
          </a:p>
        </p:txBody>
      </p:sp>
      <p:sp>
        <p:nvSpPr>
          <p:cNvPr id="17" name="Card8"/>
          <p:cNvSpPr>
            <a:spLocks noGrp="1"/>
          </p:cNvSpPr>
          <p:nvPr/>
        </p:nvSpPr>
        <p:spPr>
          <a:xfrm>
            <a:off x="4457700" y="4038600"/>
            <a:ext cx="3746500" cy="914400"/>
          </a:xfrm>
          <a:prstGeom prst="roundRect">
            <a:avLst>
              <a:gd name="adj" fmla="val 12000"/>
            </a:avLst>
          </a:prstGeom>
          <a:solidFill>
            <a:srgbClr val="EEF4FB"/>
          </a:solidFill>
          <a:ln w="9525">
            <a:solidFill>
              <a:srgbClr val="BFD0E8"/>
            </a:solidFill>
          </a:ln>
        </p:spPr>
        <p:txBody>
          <a:bodyPr wrap="square" lIns="114300" tIns="45720" rIns="91440" bIns="45720" rtlCol="0" anchor="ctr"/>
          <a:lstStyle/>
          <a:p>
            <a:pPr algn="l">
              <a:buNone/>
            </a:pPr>
            <a:r>
              <a:rPr lang="de-DE" sz="1200" b="1" dirty="0">
                <a:solidFill>
                  <a:srgbClr val="4F81BD"/>
                </a:solidFill>
              </a:rPr>
              <a:t>08  </a:t>
            </a:r>
            <a:r>
              <a:rPr lang="de-DE" sz="1200" dirty="0">
                <a:solidFill>
                  <a:srgbClr val="1F2D40"/>
                </a:solidFill>
              </a:rPr>
              <a:t>Layout der Präsentation ändern lassen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D7074CA-2D64-59D5-0BF7-00B45E3F9ED0}"/>
              </a:ext>
            </a:extLst>
          </p:cNvPr>
          <p:cNvSpPr/>
          <p:nvPr/>
        </p:nvSpPr>
        <p:spPr>
          <a:xfrm>
            <a:off x="0" y="0"/>
            <a:ext cx="742950" cy="736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V2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2A5ECEDB-AF98-0E30-5C7B-2DCBC91630A4}"/>
              </a:ext>
            </a:extLst>
          </p:cNvPr>
          <p:cNvSpPr/>
          <p:nvPr/>
        </p:nvSpPr>
        <p:spPr>
          <a:xfrm>
            <a:off x="1771650" y="120650"/>
            <a:ext cx="5346700" cy="889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Prompt: </a:t>
            </a:r>
            <a:r>
              <a:rPr lang="de-DE" dirty="0">
                <a:solidFill>
                  <a:schemeClr val="tx1"/>
                </a:solidFill>
              </a:rPr>
              <a:t>Optimiere das Layout dieser Folie, so dass es ansprechender ist und besser lesbar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727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249F9-082C-EEBA-9E4E-155DBAE67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HeaderBar"/>
          <p:cNvSpPr>
            <a:spLocks noGrp="1"/>
          </p:cNvSpPr>
          <p:nvPr/>
        </p:nvSpPr>
        <p:spPr>
          <a:xfrm>
            <a:off x="0" y="0"/>
            <a:ext cx="9144000" cy="508000"/>
          </a:xfrm>
          <a:prstGeom prst="rect">
            <a:avLst/>
          </a:prstGeom>
          <a:solidFill>
            <a:srgbClr val="2C2318"/>
          </a:solidFill>
          <a:ln>
            <a:noFill/>
          </a:ln>
        </p:spPr>
        <p:txBody>
          <a:bodyPr lIns="91440" tIns="45720" rIns="91440" bIns="45720" rtlCol="0" anchor="ctr"/>
          <a:lstStyle/>
          <a:p>
            <a:pPr marL="0" indent="0" algn="ctr">
              <a:buNone/>
            </a:pPr>
            <a:r>
              <a:rPr lang="de-DE" sz="900" b="1" dirty="0">
                <a:solidFill>
                  <a:srgbClr val="D4A017"/>
                </a:solidFill>
                <a:latin typeface="Calibri" pitchFamily="34" charset="0"/>
              </a:rPr>
              <a:t>KI-WORKSPACE  ·  CLAUDE PRAXIS  ·  POWERPOINT</a:t>
            </a:r>
          </a:p>
        </p:txBody>
      </p:sp>
      <p:sp>
        <p:nvSpPr>
          <p:cNvPr id="101" name="Title"/>
          <p:cNvSpPr>
            <a:spLocks noGrp="1"/>
          </p:cNvSpPr>
          <p:nvPr/>
        </p:nvSpPr>
        <p:spPr>
          <a:xfrm>
            <a:off x="368300" y="558800"/>
            <a:ext cx="8407400" cy="558800"/>
          </a:xfrm>
          <a:prstGeom prst="rect">
            <a:avLst/>
          </a:prstGeom>
          <a:solidFill>
            <a:srgbClr val="F5F0E8"/>
          </a:solidFill>
          <a:ln>
            <a:noFill/>
          </a:ln>
        </p:spPr>
        <p:txBody>
          <a:bodyPr lIns="91440" tIns="45720" rIns="91440" bIns="45720" rtlCol="0" anchor="ctr"/>
          <a:lstStyle/>
          <a:p>
            <a:pPr marL="0" indent="0">
              <a:buNone/>
            </a:pPr>
            <a:r>
              <a:rPr lang="de-DE" sz="2600" b="1" dirty="0">
                <a:solidFill>
                  <a:srgbClr val="2C2318"/>
                </a:solidFill>
                <a:latin typeface="Calibri" pitchFamily="34" charset="0"/>
              </a:rPr>
              <a:t>Was kann das Claude Add-In in PowerPoint?</a:t>
            </a:r>
          </a:p>
        </p:txBody>
      </p:sp>
      <p:sp>
        <p:nvSpPr>
          <p:cNvPr id="102" name="AccentLine"/>
          <p:cNvSpPr>
            <a:spLocks noGrp="1"/>
          </p:cNvSpPr>
          <p:nvPr/>
        </p:nvSpPr>
        <p:spPr>
          <a:xfrm>
            <a:off x="368300" y="1155700"/>
            <a:ext cx="8407400" cy="3810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txBody>
          <a:bodyPr lIns="91440" tIns="45720" rIns="91440" bIns="45720" rtlCol="0" anchor="ctr"/>
          <a:lstStyle/>
          <a:p>
            <a:endParaRPr lang="de-DE"/>
          </a:p>
        </p:txBody>
      </p:sp>
      <p:sp>
        <p:nvSpPr>
          <p:cNvPr id="200" name="CardBar0"/>
          <p:cNvSpPr>
            <a:spLocks noGrp="1"/>
          </p:cNvSpPr>
          <p:nvPr/>
        </p:nvSpPr>
        <p:spPr>
          <a:xfrm>
            <a:off x="368300" y="1270000"/>
            <a:ext cx="4076700" cy="6350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txBody>
          <a:bodyPr lIns="91440" tIns="45720" rIns="91440" bIns="45720" rtlCol="0" anchor="ctr"/>
          <a:lstStyle/>
          <a:p>
            <a:endParaRPr lang="de-DE"/>
          </a:p>
        </p:txBody>
      </p:sp>
      <p:sp>
        <p:nvSpPr>
          <p:cNvPr id="201" name="CardBody0"/>
          <p:cNvSpPr>
            <a:spLocks noGrp="1"/>
          </p:cNvSpPr>
          <p:nvPr/>
        </p:nvSpPr>
        <p:spPr>
          <a:xfrm>
            <a:off x="368300" y="1333500"/>
            <a:ext cx="4076700" cy="660400"/>
          </a:xfrm>
          <a:prstGeom prst="rect">
            <a:avLst/>
          </a:prstGeom>
          <a:solidFill>
            <a:srgbClr val="FFFFFF"/>
          </a:solidFill>
          <a:ln w="9525">
            <a:solidFill>
              <a:srgbClr val="E0D8CF"/>
            </a:solidFill>
          </a:ln>
        </p:spPr>
        <p:txBody>
          <a:bodyPr wrap="square" lIns="114300" tIns="91440" rIns="91440" bIns="45720" rtlCol="0" anchor="t"/>
          <a:lstStyle/>
          <a:p>
            <a:pPr marL="0" indent="0">
              <a:buNone/>
            </a:pPr>
            <a:r>
              <a:rPr lang="de-DE" sz="1100" b="1" dirty="0">
                <a:solidFill>
                  <a:srgbClr val="4F81BD"/>
                </a:solidFill>
                <a:latin typeface="Calibri" pitchFamily="34" charset="0"/>
              </a:rPr>
              <a:t>01  PPT erzeugen</a:t>
            </a:r>
          </a:p>
          <a:p>
            <a:r>
              <a:rPr lang="de-DE" sz="1000" dirty="0">
                <a:solidFill>
                  <a:srgbClr val="3A3028"/>
                </a:solidFill>
                <a:latin typeface="Calibri" pitchFamily="34" charset="0"/>
              </a:rPr>
              <a:t>„Erstelle eine PowerPoint-Präsentation zum Thema [Thema] mit [Anzahl] Folien."</a:t>
            </a:r>
          </a:p>
        </p:txBody>
      </p:sp>
      <p:sp>
        <p:nvSpPr>
          <p:cNvPr id="210" name="CardBar1"/>
          <p:cNvSpPr>
            <a:spLocks noGrp="1"/>
          </p:cNvSpPr>
          <p:nvPr/>
        </p:nvSpPr>
        <p:spPr>
          <a:xfrm>
            <a:off x="4673600" y="1270000"/>
            <a:ext cx="4076700" cy="63500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txBody>
          <a:bodyPr lIns="91440" tIns="45720" rIns="91440" bIns="45720" rtlCol="0" anchor="ctr"/>
          <a:lstStyle/>
          <a:p>
            <a:endParaRPr lang="de-DE"/>
          </a:p>
        </p:txBody>
      </p:sp>
      <p:sp>
        <p:nvSpPr>
          <p:cNvPr id="211" name="CardBody1"/>
          <p:cNvSpPr>
            <a:spLocks noGrp="1"/>
          </p:cNvSpPr>
          <p:nvPr/>
        </p:nvSpPr>
        <p:spPr>
          <a:xfrm>
            <a:off x="4673600" y="1333500"/>
            <a:ext cx="4076700" cy="660400"/>
          </a:xfrm>
          <a:prstGeom prst="rect">
            <a:avLst/>
          </a:prstGeom>
          <a:solidFill>
            <a:srgbClr val="FFFFFF"/>
          </a:solidFill>
          <a:ln w="9525">
            <a:solidFill>
              <a:srgbClr val="E0D8CF"/>
            </a:solidFill>
          </a:ln>
        </p:spPr>
        <p:txBody>
          <a:bodyPr wrap="square" lIns="114300" tIns="91440" rIns="91440" bIns="45720" rtlCol="0" anchor="t"/>
          <a:lstStyle/>
          <a:p>
            <a:pPr marL="0" indent="0">
              <a:buNone/>
            </a:pPr>
            <a:r>
              <a:rPr lang="de-DE" sz="1100" b="1" dirty="0">
                <a:solidFill>
                  <a:srgbClr val="C0504D"/>
                </a:solidFill>
                <a:latin typeface="Calibri" pitchFamily="34" charset="0"/>
              </a:rPr>
              <a:t>02  Layout angleichen</a:t>
            </a:r>
          </a:p>
          <a:p>
            <a:r>
              <a:rPr lang="de-DE" sz="1000" dirty="0">
                <a:solidFill>
                  <a:srgbClr val="3A3028"/>
                </a:solidFill>
                <a:latin typeface="Calibri" pitchFamily="34" charset="0"/>
              </a:rPr>
              <a:t>„Gleiche das Layout aller eingefügten Folien an das bestehende Design der Präsentation an."</a:t>
            </a:r>
          </a:p>
        </p:txBody>
      </p:sp>
      <p:sp>
        <p:nvSpPr>
          <p:cNvPr id="220" name="CardBar2"/>
          <p:cNvSpPr>
            <a:spLocks noGrp="1"/>
          </p:cNvSpPr>
          <p:nvPr/>
        </p:nvSpPr>
        <p:spPr>
          <a:xfrm>
            <a:off x="368300" y="2082800"/>
            <a:ext cx="4076700" cy="63500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lIns="91440" tIns="45720" rIns="91440" bIns="45720" rtlCol="0" anchor="ctr"/>
          <a:lstStyle/>
          <a:p>
            <a:endParaRPr lang="de-DE"/>
          </a:p>
        </p:txBody>
      </p:sp>
      <p:sp>
        <p:nvSpPr>
          <p:cNvPr id="221" name="CardBody2"/>
          <p:cNvSpPr>
            <a:spLocks noGrp="1"/>
          </p:cNvSpPr>
          <p:nvPr/>
        </p:nvSpPr>
        <p:spPr>
          <a:xfrm>
            <a:off x="368300" y="2146300"/>
            <a:ext cx="4076700" cy="660400"/>
          </a:xfrm>
          <a:prstGeom prst="rect">
            <a:avLst/>
          </a:prstGeom>
          <a:solidFill>
            <a:srgbClr val="FFFFFF"/>
          </a:solidFill>
          <a:ln w="9525">
            <a:solidFill>
              <a:srgbClr val="E0D8CF"/>
            </a:solidFill>
          </a:ln>
        </p:spPr>
        <p:txBody>
          <a:bodyPr wrap="square" lIns="114300" tIns="91440" rIns="91440" bIns="45720" rtlCol="0" anchor="t"/>
          <a:lstStyle/>
          <a:p>
            <a:pPr marL="0" indent="0">
              <a:buNone/>
            </a:pPr>
            <a:r>
              <a:rPr lang="de-DE" sz="1100" b="1" dirty="0">
                <a:solidFill>
                  <a:srgbClr val="9BBB59"/>
                </a:solidFill>
                <a:latin typeface="Calibri" pitchFamily="34" charset="0"/>
              </a:rPr>
              <a:t>03  Bilder einfügen</a:t>
            </a:r>
          </a:p>
          <a:p>
            <a:r>
              <a:rPr lang="de-DE" sz="1000" dirty="0">
                <a:solidFill>
                  <a:srgbClr val="3A3028"/>
                </a:solidFill>
                <a:latin typeface="Calibri" pitchFamily="34" charset="0"/>
              </a:rPr>
              <a:t>„Füge auf Folie [Nummer] ein passendes Bild zum Thema [Thema] ein."</a:t>
            </a:r>
          </a:p>
        </p:txBody>
      </p:sp>
      <p:sp>
        <p:nvSpPr>
          <p:cNvPr id="230" name="CardBar3"/>
          <p:cNvSpPr>
            <a:spLocks noGrp="1"/>
          </p:cNvSpPr>
          <p:nvPr/>
        </p:nvSpPr>
        <p:spPr>
          <a:xfrm>
            <a:off x="4673600" y="2082800"/>
            <a:ext cx="4076700" cy="63500"/>
          </a:xfrm>
          <a:prstGeom prst="rect">
            <a:avLst/>
          </a:prstGeom>
          <a:solidFill>
            <a:srgbClr val="8064A2"/>
          </a:solidFill>
          <a:ln>
            <a:noFill/>
          </a:ln>
        </p:spPr>
        <p:txBody>
          <a:bodyPr lIns="91440" tIns="45720" rIns="91440" bIns="45720" rtlCol="0" anchor="ctr"/>
          <a:lstStyle/>
          <a:p>
            <a:endParaRPr lang="de-DE"/>
          </a:p>
        </p:txBody>
      </p:sp>
      <p:sp>
        <p:nvSpPr>
          <p:cNvPr id="231" name="CardBody3"/>
          <p:cNvSpPr>
            <a:spLocks noGrp="1"/>
          </p:cNvSpPr>
          <p:nvPr/>
        </p:nvSpPr>
        <p:spPr>
          <a:xfrm>
            <a:off x="4673600" y="2146300"/>
            <a:ext cx="4076700" cy="660400"/>
          </a:xfrm>
          <a:prstGeom prst="rect">
            <a:avLst/>
          </a:prstGeom>
          <a:solidFill>
            <a:srgbClr val="FFFFFF"/>
          </a:solidFill>
          <a:ln w="9525">
            <a:solidFill>
              <a:srgbClr val="E0D8CF"/>
            </a:solidFill>
          </a:ln>
        </p:spPr>
        <p:txBody>
          <a:bodyPr wrap="square" lIns="114300" tIns="91440" rIns="91440" bIns="45720" rtlCol="0" anchor="t"/>
          <a:lstStyle/>
          <a:p>
            <a:pPr marL="0" indent="0">
              <a:buNone/>
            </a:pPr>
            <a:r>
              <a:rPr lang="de-DE" sz="1100" b="1" dirty="0">
                <a:solidFill>
                  <a:srgbClr val="8064A2"/>
                </a:solidFill>
                <a:latin typeface="Calibri" pitchFamily="34" charset="0"/>
              </a:rPr>
              <a:t>04  Folien einfügen</a:t>
            </a:r>
          </a:p>
          <a:p>
            <a:r>
              <a:rPr lang="de-DE" sz="1000" dirty="0">
                <a:solidFill>
                  <a:srgbClr val="3A3028"/>
                </a:solidFill>
                <a:latin typeface="Calibri" pitchFamily="34" charset="0"/>
              </a:rPr>
              <a:t>„Füge [Anzahl] neue Folien zum Thema [Thema] in die vorhandene Präsentation ein."</a:t>
            </a:r>
          </a:p>
        </p:txBody>
      </p:sp>
      <p:sp>
        <p:nvSpPr>
          <p:cNvPr id="240" name="CardBar4"/>
          <p:cNvSpPr>
            <a:spLocks noGrp="1"/>
          </p:cNvSpPr>
          <p:nvPr/>
        </p:nvSpPr>
        <p:spPr>
          <a:xfrm>
            <a:off x="368300" y="2895600"/>
            <a:ext cx="4076700" cy="63500"/>
          </a:xfrm>
          <a:prstGeom prst="rect">
            <a:avLst/>
          </a:prstGeom>
          <a:solidFill>
            <a:srgbClr val="4BACC6"/>
          </a:solidFill>
          <a:ln>
            <a:noFill/>
          </a:ln>
        </p:spPr>
        <p:txBody>
          <a:bodyPr lIns="91440" tIns="45720" rIns="91440" bIns="45720" rtlCol="0" anchor="ctr"/>
          <a:lstStyle/>
          <a:p>
            <a:endParaRPr lang="de-DE"/>
          </a:p>
        </p:txBody>
      </p:sp>
      <p:sp>
        <p:nvSpPr>
          <p:cNvPr id="241" name="CardBody4"/>
          <p:cNvSpPr>
            <a:spLocks noGrp="1"/>
          </p:cNvSpPr>
          <p:nvPr/>
        </p:nvSpPr>
        <p:spPr>
          <a:xfrm>
            <a:off x="368300" y="2959100"/>
            <a:ext cx="4076700" cy="660400"/>
          </a:xfrm>
          <a:prstGeom prst="rect">
            <a:avLst/>
          </a:prstGeom>
          <a:solidFill>
            <a:srgbClr val="FFFFFF"/>
          </a:solidFill>
          <a:ln w="9525">
            <a:solidFill>
              <a:srgbClr val="E0D8CF"/>
            </a:solidFill>
          </a:ln>
        </p:spPr>
        <p:txBody>
          <a:bodyPr wrap="square" lIns="114300" tIns="91440" rIns="91440" bIns="45720" rtlCol="0" anchor="t"/>
          <a:lstStyle/>
          <a:p>
            <a:pPr marL="0" indent="0">
              <a:buNone/>
            </a:pPr>
            <a:r>
              <a:rPr lang="de-DE" sz="1100" b="1" dirty="0">
                <a:solidFill>
                  <a:srgbClr val="4BACC6"/>
                </a:solidFill>
                <a:latin typeface="Calibri" pitchFamily="34" charset="0"/>
              </a:rPr>
              <a:t>05  Sprechernotizen</a:t>
            </a:r>
          </a:p>
          <a:p>
            <a:r>
              <a:rPr lang="de-DE" sz="1000" dirty="0">
                <a:solidFill>
                  <a:srgbClr val="3A3028"/>
                </a:solidFill>
                <a:latin typeface="Calibri" pitchFamily="34" charset="0"/>
              </a:rPr>
              <a:t>„Ergänze alle Folien mit passenden Sprechernotizen, die den Inhalt kurz erläutern."</a:t>
            </a:r>
          </a:p>
        </p:txBody>
      </p:sp>
      <p:sp>
        <p:nvSpPr>
          <p:cNvPr id="250" name="CardBar5"/>
          <p:cNvSpPr>
            <a:spLocks noGrp="1"/>
          </p:cNvSpPr>
          <p:nvPr/>
        </p:nvSpPr>
        <p:spPr>
          <a:xfrm>
            <a:off x="4673600" y="2895600"/>
            <a:ext cx="4076700" cy="6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txBody>
          <a:bodyPr lIns="91440" tIns="45720" rIns="91440" bIns="45720" rtlCol="0" anchor="ctr"/>
          <a:lstStyle/>
          <a:p>
            <a:endParaRPr lang="de-DE"/>
          </a:p>
        </p:txBody>
      </p:sp>
      <p:sp>
        <p:nvSpPr>
          <p:cNvPr id="251" name="CardBody5"/>
          <p:cNvSpPr>
            <a:spLocks noGrp="1"/>
          </p:cNvSpPr>
          <p:nvPr/>
        </p:nvSpPr>
        <p:spPr>
          <a:xfrm>
            <a:off x="4673600" y="2959100"/>
            <a:ext cx="4076700" cy="660400"/>
          </a:xfrm>
          <a:prstGeom prst="rect">
            <a:avLst/>
          </a:prstGeom>
          <a:solidFill>
            <a:srgbClr val="FFFFFF"/>
          </a:solidFill>
          <a:ln w="9525">
            <a:solidFill>
              <a:srgbClr val="E0D8CF"/>
            </a:solidFill>
          </a:ln>
        </p:spPr>
        <p:txBody>
          <a:bodyPr wrap="square" lIns="114300" tIns="91440" rIns="91440" bIns="45720" rtlCol="0" anchor="t"/>
          <a:lstStyle/>
          <a:p>
            <a:pPr marL="0" indent="0">
              <a:buNone/>
            </a:pPr>
            <a:r>
              <a:rPr lang="de-DE" sz="1100" b="1" dirty="0">
                <a:solidFill>
                  <a:srgbClr val="F79646"/>
                </a:solidFill>
                <a:latin typeface="Calibri" pitchFamily="34" charset="0"/>
              </a:rPr>
              <a:t>06  Rechtschreibung</a:t>
            </a:r>
          </a:p>
          <a:p>
            <a:r>
              <a:rPr lang="de-DE" sz="1000" dirty="0">
                <a:solidFill>
                  <a:srgbClr val="3A3028"/>
                </a:solidFill>
                <a:latin typeface="Calibri" pitchFamily="34" charset="0"/>
              </a:rPr>
              <a:t>„Prüfe die gesamte Präsentation auf Rechtschreib- und Grammatikfehler und korrigiere sie."</a:t>
            </a:r>
          </a:p>
        </p:txBody>
      </p:sp>
      <p:sp>
        <p:nvSpPr>
          <p:cNvPr id="260" name="CardBar6"/>
          <p:cNvSpPr>
            <a:spLocks noGrp="1"/>
          </p:cNvSpPr>
          <p:nvPr/>
        </p:nvSpPr>
        <p:spPr>
          <a:xfrm>
            <a:off x="368300" y="3708400"/>
            <a:ext cx="4076700" cy="6350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txBody>
          <a:bodyPr lIns="91440" tIns="45720" rIns="91440" bIns="45720" rtlCol="0" anchor="ctr"/>
          <a:lstStyle/>
          <a:p>
            <a:endParaRPr lang="de-DE"/>
          </a:p>
        </p:txBody>
      </p:sp>
      <p:sp>
        <p:nvSpPr>
          <p:cNvPr id="261" name="CardBody6"/>
          <p:cNvSpPr>
            <a:spLocks noGrp="1"/>
          </p:cNvSpPr>
          <p:nvPr/>
        </p:nvSpPr>
        <p:spPr>
          <a:xfrm>
            <a:off x="368300" y="3771900"/>
            <a:ext cx="4076700" cy="660400"/>
          </a:xfrm>
          <a:prstGeom prst="rect">
            <a:avLst/>
          </a:prstGeom>
          <a:solidFill>
            <a:srgbClr val="FFFFFF"/>
          </a:solidFill>
          <a:ln w="9525">
            <a:solidFill>
              <a:srgbClr val="E0D8CF"/>
            </a:solidFill>
          </a:ln>
        </p:spPr>
        <p:txBody>
          <a:bodyPr wrap="square" lIns="114300" tIns="91440" rIns="91440" bIns="45720" rtlCol="0" anchor="t"/>
          <a:lstStyle/>
          <a:p>
            <a:pPr marL="0" indent="0">
              <a:buNone/>
            </a:pPr>
            <a:r>
              <a:rPr lang="de-DE" sz="1100" b="1" dirty="0">
                <a:solidFill>
                  <a:srgbClr val="4F81BD"/>
                </a:solidFill>
                <a:latin typeface="Calibri" pitchFamily="34" charset="0"/>
              </a:rPr>
              <a:t>07  Übersetzen</a:t>
            </a:r>
          </a:p>
          <a:p>
            <a:r>
              <a:rPr lang="de-DE" sz="1000" dirty="0">
                <a:solidFill>
                  <a:srgbClr val="3A3028"/>
                </a:solidFill>
                <a:latin typeface="Calibri" pitchFamily="34" charset="0"/>
              </a:rPr>
              <a:t>„Übersetze alle Folien der Präsentation vollständig ins [Zielsprache]."</a:t>
            </a:r>
          </a:p>
        </p:txBody>
      </p:sp>
      <p:sp>
        <p:nvSpPr>
          <p:cNvPr id="270" name="CardBar7"/>
          <p:cNvSpPr>
            <a:spLocks noGrp="1"/>
          </p:cNvSpPr>
          <p:nvPr/>
        </p:nvSpPr>
        <p:spPr>
          <a:xfrm>
            <a:off x="4673600" y="3708400"/>
            <a:ext cx="4076700" cy="63500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txBody>
          <a:bodyPr lIns="91440" tIns="45720" rIns="91440" bIns="45720" rtlCol="0" anchor="ctr"/>
          <a:lstStyle/>
          <a:p>
            <a:endParaRPr lang="de-DE"/>
          </a:p>
        </p:txBody>
      </p:sp>
      <p:sp>
        <p:nvSpPr>
          <p:cNvPr id="271" name="CardBody7"/>
          <p:cNvSpPr>
            <a:spLocks noGrp="1"/>
          </p:cNvSpPr>
          <p:nvPr/>
        </p:nvSpPr>
        <p:spPr>
          <a:xfrm>
            <a:off x="4673600" y="3771900"/>
            <a:ext cx="4076700" cy="660400"/>
          </a:xfrm>
          <a:prstGeom prst="rect">
            <a:avLst/>
          </a:prstGeom>
          <a:solidFill>
            <a:srgbClr val="FFFFFF"/>
          </a:solidFill>
          <a:ln w="9525">
            <a:solidFill>
              <a:srgbClr val="E0D8CF"/>
            </a:solidFill>
          </a:ln>
        </p:spPr>
        <p:txBody>
          <a:bodyPr wrap="square" lIns="114300" tIns="91440" rIns="91440" bIns="45720" rtlCol="0" anchor="t"/>
          <a:lstStyle/>
          <a:p>
            <a:pPr marL="0" indent="0">
              <a:buNone/>
            </a:pPr>
            <a:r>
              <a:rPr lang="de-DE" sz="1100" b="1" dirty="0">
                <a:solidFill>
                  <a:srgbClr val="C0504D"/>
                </a:solidFill>
                <a:latin typeface="Calibri" pitchFamily="34" charset="0"/>
              </a:rPr>
              <a:t>08  Layout ändern</a:t>
            </a:r>
          </a:p>
          <a:p>
            <a:r>
              <a:rPr lang="de-DE" sz="1000" dirty="0">
                <a:solidFill>
                  <a:srgbClr val="3A3028"/>
                </a:solidFill>
                <a:latin typeface="Calibri" pitchFamily="34" charset="0"/>
              </a:rPr>
              <a:t>„Ändere das Layout der Präsentation auf [gewünschtes Layout/Design]."</a:t>
            </a:r>
          </a:p>
        </p:txBody>
      </p:sp>
      <p:sp>
        <p:nvSpPr>
          <p:cNvPr id="301" name="FooterBar1"/>
          <p:cNvSpPr>
            <a:spLocks noGrp="1"/>
          </p:cNvSpPr>
          <p:nvPr/>
        </p:nvSpPr>
        <p:spPr>
          <a:xfrm>
            <a:off x="0" y="4597400"/>
            <a:ext cx="9144000" cy="27940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txBody>
          <a:bodyPr lIns="91440" tIns="45720" rIns="91440" bIns="45720" rtlCol="0" anchor="ctr"/>
          <a:lstStyle/>
          <a:p>
            <a:endParaRPr lang="de-DE"/>
          </a:p>
        </p:txBody>
      </p:sp>
      <p:sp>
        <p:nvSpPr>
          <p:cNvPr id="302" name="FooterBar2"/>
          <p:cNvSpPr>
            <a:spLocks noGrp="1"/>
          </p:cNvSpPr>
          <p:nvPr/>
        </p:nvSpPr>
        <p:spPr>
          <a:xfrm>
            <a:off x="0" y="4876800"/>
            <a:ext cx="9144000" cy="266700"/>
          </a:xfrm>
          <a:prstGeom prst="rect">
            <a:avLst/>
          </a:prstGeom>
          <a:solidFill>
            <a:srgbClr val="2C2318"/>
          </a:solidFill>
          <a:ln>
            <a:noFill/>
          </a:ln>
        </p:spPr>
        <p:txBody>
          <a:bodyPr lIns="91440" tIns="45720" rIns="91440" bIns="45720" rtlCol="0" anchor="ctr"/>
          <a:lstStyle/>
          <a:p>
            <a:pPr marL="0" indent="0" algn="ctr">
              <a:buNone/>
            </a:pPr>
            <a:r>
              <a:rPr lang="de-DE" sz="900" dirty="0">
                <a:solidFill>
                  <a:srgbClr val="9A8A74"/>
                </a:solidFill>
                <a:latin typeface="Calibri" pitchFamily="34" charset="0"/>
              </a:rPr>
              <a:t>Claude PowerPoint Add-In  ·  8 Kernfunktionen im Überblick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9AF4B1D-E5E5-8D16-2C7E-A5C46147EC41}"/>
              </a:ext>
            </a:extLst>
          </p:cNvPr>
          <p:cNvSpPr/>
          <p:nvPr/>
        </p:nvSpPr>
        <p:spPr>
          <a:xfrm>
            <a:off x="0" y="0"/>
            <a:ext cx="685800" cy="688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V3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964EF680-9E1D-7563-9B04-1F982D819F43}"/>
              </a:ext>
            </a:extLst>
          </p:cNvPr>
          <p:cNvSpPr/>
          <p:nvPr/>
        </p:nvSpPr>
        <p:spPr>
          <a:xfrm>
            <a:off x="2000250" y="4495800"/>
            <a:ext cx="5346700" cy="56091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/>
              <a:t>Prompt zur Herstellung dieser Ansicht: </a:t>
            </a:r>
            <a:br>
              <a:rPr lang="de-DE" sz="1200" dirty="0"/>
            </a:br>
            <a:r>
              <a:rPr lang="de-DE" sz="1200" dirty="0"/>
              <a:t>„</a:t>
            </a:r>
            <a:r>
              <a:rPr lang="de-DE" sz="1200" dirty="0">
                <a:solidFill>
                  <a:schemeClr val="tx1"/>
                </a:solidFill>
              </a:rPr>
              <a:t>Kannst du die Folie 19 noch besser und ansprechender gestalten? Schau mal Folie 4 an und lass dich inspirieren“</a:t>
            </a:r>
          </a:p>
        </p:txBody>
      </p:sp>
      <p:pic>
        <p:nvPicPr>
          <p:cNvPr id="12" name="Grafik 11" descr="Häkchen mit einfarbiger Füllung">
            <a:extLst>
              <a:ext uri="{FF2B5EF4-FFF2-40B4-BE49-F238E27FC236}">
                <a16:creationId xmlns:a16="http://schemas.microsoft.com/office/drawing/2014/main" id="{18225EFD-BDE1-ABE4-AC71-713358B1F8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07400" y="2281238"/>
            <a:ext cx="520700" cy="520700"/>
          </a:xfrm>
          <a:prstGeom prst="rect">
            <a:avLst/>
          </a:prstGeom>
        </p:spPr>
      </p:pic>
      <p:pic>
        <p:nvPicPr>
          <p:cNvPr id="13" name="Grafik 12" descr="Häkchen mit einfarbiger Füllung">
            <a:extLst>
              <a:ext uri="{FF2B5EF4-FFF2-40B4-BE49-F238E27FC236}">
                <a16:creationId xmlns:a16="http://schemas.microsoft.com/office/drawing/2014/main" id="{7D301EA5-3278-DF38-4455-9BA4FF5C54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07400" y="1557338"/>
            <a:ext cx="5207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48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A1C-A74E-E1D5-AF81-D22FE6DF7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drea Laukamp">
            <a:extLst>
              <a:ext uri="{FF2B5EF4-FFF2-40B4-BE49-F238E27FC236}">
                <a16:creationId xmlns:a16="http://schemas.microsoft.com/office/drawing/2014/main" id="{2BA58D93-1D83-B78C-8EB5-AA333DCB1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9" r="17786" b="-1"/>
          <a:stretch>
            <a:fillRect/>
          </a:stretch>
        </p:blipFill>
        <p:spPr bwMode="auto">
          <a:xfrm>
            <a:off x="15" y="7"/>
            <a:ext cx="5664693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4272824-7D25-DB56-CED9-C530EFBD8696}"/>
              </a:ext>
            </a:extLst>
          </p:cNvPr>
          <p:cNvSpPr txBox="1"/>
          <p:nvPr/>
        </p:nvSpPr>
        <p:spPr>
          <a:xfrm>
            <a:off x="2067539" y="4148586"/>
            <a:ext cx="2504461" cy="63508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 defTabSz="342900">
              <a:spcBef>
                <a:spcPts val="75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cap="all" dirty="0">
                <a:latin typeface="+mj-lt"/>
                <a:ea typeface="+mj-ea"/>
                <a:cs typeface="+mj-cs"/>
              </a:rPr>
              <a:t>Andrea Laukamp</a:t>
            </a:r>
          </a:p>
        </p:txBody>
      </p:sp>
      <p:sp>
        <p:nvSpPr>
          <p:cNvPr id="4" name="Inhaltsplatzhalter 4">
            <a:extLst>
              <a:ext uri="{FF2B5EF4-FFF2-40B4-BE49-F238E27FC236}">
                <a16:creationId xmlns:a16="http://schemas.microsoft.com/office/drawing/2014/main" id="{8623D700-0B85-0217-39BD-439076932717}"/>
              </a:ext>
            </a:extLst>
          </p:cNvPr>
          <p:cNvSpPr txBox="1">
            <a:spLocks/>
          </p:cNvSpPr>
          <p:nvPr/>
        </p:nvSpPr>
        <p:spPr>
          <a:xfrm>
            <a:off x="6107366" y="3090333"/>
            <a:ext cx="2334834" cy="117686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/>
              <a:t>Skills</a:t>
            </a:r>
          </a:p>
          <a:p>
            <a:pPr lvl="1"/>
            <a:r>
              <a:rPr lang="en-US" sz="1350" dirty="0"/>
              <a:t>Was </a:t>
            </a:r>
            <a:r>
              <a:rPr lang="en-US" sz="1350" dirty="0" err="1"/>
              <a:t>ist</a:t>
            </a:r>
            <a:r>
              <a:rPr lang="en-US" sz="1350" dirty="0"/>
              <a:t> das?</a:t>
            </a:r>
          </a:p>
          <a:p>
            <a:pPr lvl="1"/>
            <a:r>
              <a:rPr lang="en-US" sz="1350" dirty="0"/>
              <a:t>Was </a:t>
            </a:r>
            <a:r>
              <a:rPr lang="en-US" sz="1350" dirty="0" err="1"/>
              <a:t>kann</a:t>
            </a:r>
            <a:r>
              <a:rPr lang="en-US" sz="1350" dirty="0"/>
              <a:t> man </a:t>
            </a:r>
            <a:r>
              <a:rPr lang="en-US" sz="1350" dirty="0" err="1"/>
              <a:t>damit</a:t>
            </a:r>
            <a:r>
              <a:rPr lang="en-US" sz="1350" dirty="0"/>
              <a:t> machen?</a:t>
            </a:r>
            <a:endParaRPr lang="de-DE" sz="1350" dirty="0"/>
          </a:p>
        </p:txBody>
      </p:sp>
      <p:pic>
        <p:nvPicPr>
          <p:cNvPr id="5" name="!!Grafik 4">
            <a:extLst>
              <a:ext uri="{FF2B5EF4-FFF2-40B4-BE49-F238E27FC236}">
                <a16:creationId xmlns:a16="http://schemas.microsoft.com/office/drawing/2014/main" id="{347C4001-D35E-CE0B-0459-B1860B6F0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" t="865" r="58782" b="32668"/>
          <a:stretch>
            <a:fillRect/>
          </a:stretch>
        </p:blipFill>
        <p:spPr>
          <a:xfrm>
            <a:off x="6055459" y="234272"/>
            <a:ext cx="2563608" cy="2339595"/>
          </a:xfrm>
          <a:prstGeom prst="rect">
            <a:avLst/>
          </a:prstGeom>
          <a:solidFill>
            <a:srgbClr val="FFFFFF">
              <a:shade val="85000"/>
            </a:srgbClr>
          </a:solidFill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531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4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02920"/>
          </a:xfrm>
          <a:prstGeom prst="rect">
            <a:avLst/>
          </a:prstGeom>
          <a:solidFill>
            <a:srgbClr val="1A5A3A"/>
          </a:solidFill>
          <a:ln w="12700">
            <a:solidFill>
              <a:srgbClr val="1A5A3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3" name="Text 1"/>
          <p:cNvSpPr/>
          <p:nvPr/>
        </p:nvSpPr>
        <p:spPr>
          <a:xfrm>
            <a:off x="274320" y="0"/>
            <a:ext cx="85953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BLOCK 3 · PRÄSENTATION AUTOMATISIEREN · 18:45 UHR</a:t>
            </a:r>
            <a:endParaRPr lang="en-US" sz="900" dirty="0"/>
          </a:p>
        </p:txBody>
      </p:sp>
      <p:sp>
        <p:nvSpPr>
          <p:cNvPr id="4" name="Shape 2"/>
          <p:cNvSpPr/>
          <p:nvPr/>
        </p:nvSpPr>
        <p:spPr>
          <a:xfrm>
            <a:off x="365760" y="594360"/>
            <a:ext cx="1280160" cy="228600"/>
          </a:xfrm>
          <a:prstGeom prst="rect">
            <a:avLst/>
          </a:prstGeom>
          <a:solidFill>
            <a:srgbClr val="1A5A3A"/>
          </a:solidFill>
          <a:ln w="12700">
            <a:solidFill>
              <a:srgbClr val="1A5A3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5" name="Text 3"/>
          <p:cNvSpPr/>
          <p:nvPr/>
        </p:nvSpPr>
        <p:spPr>
          <a:xfrm>
            <a:off x="365760" y="594360"/>
            <a:ext cx="12801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b="1" kern="0" spc="1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SKILLS</a:t>
            </a:r>
            <a:endParaRPr lang="en-US" sz="800" dirty="0"/>
          </a:p>
        </p:txBody>
      </p:sp>
      <p:sp>
        <p:nvSpPr>
          <p:cNvPr id="6" name="Text 4"/>
          <p:cNvSpPr/>
          <p:nvPr/>
        </p:nvSpPr>
        <p:spPr>
          <a:xfrm>
            <a:off x="365760" y="896112"/>
            <a:ext cx="841248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 4 Schritten zum eigenen PPT-Skill: Einmal erstellt, immer aktiv</a:t>
            </a:r>
            <a:endParaRPr lang="en-US" sz="2200" dirty="0"/>
          </a:p>
        </p:txBody>
      </p:sp>
      <p:sp>
        <p:nvSpPr>
          <p:cNvPr id="7" name="Shape 5"/>
          <p:cNvSpPr/>
          <p:nvPr/>
        </p:nvSpPr>
        <p:spPr>
          <a:xfrm>
            <a:off x="365760" y="1627632"/>
            <a:ext cx="8412480" cy="658368"/>
          </a:xfrm>
          <a:prstGeom prst="rect">
            <a:avLst/>
          </a:prstGeom>
          <a:solidFill>
            <a:srgbClr val="FFFFFF"/>
          </a:solidFill>
          <a:ln w="12700">
            <a:solidFill>
              <a:srgbClr val="EDE5D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8" name="Shape 6"/>
          <p:cNvSpPr/>
          <p:nvPr/>
        </p:nvSpPr>
        <p:spPr>
          <a:xfrm>
            <a:off x="365760" y="1627632"/>
            <a:ext cx="502920" cy="658368"/>
          </a:xfrm>
          <a:prstGeom prst="rect">
            <a:avLst/>
          </a:prstGeom>
          <a:solidFill>
            <a:srgbClr val="1A5A3A"/>
          </a:solidFill>
          <a:ln w="12700">
            <a:solidFill>
              <a:srgbClr val="1A5A3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9" name="Text 7"/>
          <p:cNvSpPr/>
          <p:nvPr/>
        </p:nvSpPr>
        <p:spPr>
          <a:xfrm>
            <a:off x="365760" y="1627632"/>
            <a:ext cx="50292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FFFFFF"/>
                </a:solidFill>
                <a:latin typeface="Calibri Black" pitchFamily="34" charset="0"/>
                <a:ea typeface="Calibri Black" pitchFamily="34" charset="-122"/>
                <a:cs typeface="Calibri Black" pitchFamily="34" charset="-120"/>
              </a:rPr>
              <a:t>1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987552" y="1673352"/>
            <a:ext cx="20116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A5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Entscheiden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987552" y="1965960"/>
            <a:ext cx="76809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Was soll Claude automatisch tun? z.B. immer mit Logofolie starten, Farben anwenden, Disclaimer einfügen</a:t>
            </a:r>
            <a:endParaRPr lang="en-US" sz="1100" dirty="0"/>
          </a:p>
        </p:txBody>
      </p:sp>
      <p:sp>
        <p:nvSpPr>
          <p:cNvPr id="12" name="Shape 10"/>
          <p:cNvSpPr/>
          <p:nvPr/>
        </p:nvSpPr>
        <p:spPr>
          <a:xfrm>
            <a:off x="365760" y="2377440"/>
            <a:ext cx="8412480" cy="658368"/>
          </a:xfrm>
          <a:prstGeom prst="rect">
            <a:avLst/>
          </a:prstGeom>
          <a:solidFill>
            <a:srgbClr val="EDE5D4"/>
          </a:solidFill>
          <a:ln w="12700">
            <a:solidFill>
              <a:srgbClr val="EDE5D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3" name="Shape 11"/>
          <p:cNvSpPr/>
          <p:nvPr/>
        </p:nvSpPr>
        <p:spPr>
          <a:xfrm>
            <a:off x="365760" y="2377440"/>
            <a:ext cx="502920" cy="658368"/>
          </a:xfrm>
          <a:prstGeom prst="rect">
            <a:avLst/>
          </a:prstGeom>
          <a:solidFill>
            <a:srgbClr val="1A5A3A"/>
          </a:solidFill>
          <a:ln w="12700">
            <a:solidFill>
              <a:srgbClr val="1A5A3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4" name="Text 12"/>
          <p:cNvSpPr/>
          <p:nvPr/>
        </p:nvSpPr>
        <p:spPr>
          <a:xfrm>
            <a:off x="365760" y="2377440"/>
            <a:ext cx="50292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FFFFFF"/>
                </a:solidFill>
                <a:latin typeface="Calibri Black" pitchFamily="34" charset="0"/>
                <a:ea typeface="Calibri Black" pitchFamily="34" charset="-122"/>
                <a:cs typeface="Calibri Black" pitchFamily="34" charset="-120"/>
              </a:rPr>
              <a:t>2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987552" y="2423160"/>
            <a:ext cx="20116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A5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Skill anlegen</a:t>
            </a:r>
            <a:endParaRPr lang="en-US" sz="1300" dirty="0"/>
          </a:p>
        </p:txBody>
      </p:sp>
      <p:sp>
        <p:nvSpPr>
          <p:cNvPr id="16" name="Text 14"/>
          <p:cNvSpPr/>
          <p:nvPr/>
        </p:nvSpPr>
        <p:spPr>
          <a:xfrm>
            <a:off x="987552" y="2715768"/>
            <a:ext cx="76809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Claude → Settings → Skills → Neuen Skill anlegen</a:t>
            </a:r>
            <a:endParaRPr lang="en-US" sz="1100" dirty="0"/>
          </a:p>
        </p:txBody>
      </p:sp>
      <p:sp>
        <p:nvSpPr>
          <p:cNvPr id="17" name="Shape 15"/>
          <p:cNvSpPr/>
          <p:nvPr/>
        </p:nvSpPr>
        <p:spPr>
          <a:xfrm>
            <a:off x="365760" y="3127248"/>
            <a:ext cx="8412480" cy="658368"/>
          </a:xfrm>
          <a:prstGeom prst="rect">
            <a:avLst/>
          </a:prstGeom>
          <a:solidFill>
            <a:srgbClr val="FFFFFF"/>
          </a:solidFill>
          <a:ln w="12700">
            <a:solidFill>
              <a:srgbClr val="EDE5D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8" name="Shape 16"/>
          <p:cNvSpPr/>
          <p:nvPr/>
        </p:nvSpPr>
        <p:spPr>
          <a:xfrm>
            <a:off x="365760" y="3127248"/>
            <a:ext cx="502920" cy="658368"/>
          </a:xfrm>
          <a:prstGeom prst="rect">
            <a:avLst/>
          </a:prstGeom>
          <a:solidFill>
            <a:srgbClr val="1A5A3A"/>
          </a:solidFill>
          <a:ln w="12700">
            <a:solidFill>
              <a:srgbClr val="1A5A3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9" name="Text 17"/>
          <p:cNvSpPr/>
          <p:nvPr/>
        </p:nvSpPr>
        <p:spPr>
          <a:xfrm>
            <a:off x="365760" y="3127248"/>
            <a:ext cx="50292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FFFFFF"/>
                </a:solidFill>
                <a:latin typeface="Calibri Black" pitchFamily="34" charset="0"/>
                <a:ea typeface="Calibri Black" pitchFamily="34" charset="-122"/>
                <a:cs typeface="Calibri Black" pitchFamily="34" charset="-120"/>
              </a:rPr>
              <a:t>3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987552" y="3172968"/>
            <a:ext cx="20116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A5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SKILL.md schreiben</a:t>
            </a:r>
            <a:endParaRPr lang="en-US" sz="1300" dirty="0"/>
          </a:p>
        </p:txBody>
      </p:sp>
      <p:sp>
        <p:nvSpPr>
          <p:cNvPr id="21" name="Text 19"/>
          <p:cNvSpPr/>
          <p:nvPr/>
        </p:nvSpPr>
        <p:spPr>
          <a:xfrm>
            <a:off x="987552" y="3465576"/>
            <a:ext cx="76809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Name · Beschreibung (max. 3 Sätze) · Regeln positiv formulieren: Nutze immer 003366</a:t>
            </a:r>
            <a:endParaRPr lang="en-US" sz="1100" dirty="0"/>
          </a:p>
        </p:txBody>
      </p:sp>
      <p:sp>
        <p:nvSpPr>
          <p:cNvPr id="22" name="Shape 20"/>
          <p:cNvSpPr/>
          <p:nvPr/>
        </p:nvSpPr>
        <p:spPr>
          <a:xfrm>
            <a:off x="365760" y="3877056"/>
            <a:ext cx="8412480" cy="658368"/>
          </a:xfrm>
          <a:prstGeom prst="rect">
            <a:avLst/>
          </a:prstGeom>
          <a:solidFill>
            <a:srgbClr val="EDE5D4"/>
          </a:solidFill>
          <a:ln w="12700">
            <a:solidFill>
              <a:srgbClr val="EDE5D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23" name="Shape 21"/>
          <p:cNvSpPr/>
          <p:nvPr/>
        </p:nvSpPr>
        <p:spPr>
          <a:xfrm>
            <a:off x="365760" y="3877056"/>
            <a:ext cx="502920" cy="658368"/>
          </a:xfrm>
          <a:prstGeom prst="rect">
            <a:avLst/>
          </a:prstGeom>
          <a:solidFill>
            <a:srgbClr val="1A5A3A"/>
          </a:solidFill>
          <a:ln w="12700">
            <a:solidFill>
              <a:srgbClr val="1A5A3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24" name="Text 22"/>
          <p:cNvSpPr/>
          <p:nvPr/>
        </p:nvSpPr>
        <p:spPr>
          <a:xfrm>
            <a:off x="365760" y="3877056"/>
            <a:ext cx="50292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FFFFFF"/>
                </a:solidFill>
                <a:latin typeface="Calibri Black" pitchFamily="34" charset="0"/>
                <a:ea typeface="Calibri Black" pitchFamily="34" charset="-122"/>
                <a:cs typeface="Calibri Black" pitchFamily="34" charset="-120"/>
              </a:rPr>
              <a:t>4</a:t>
            </a:r>
            <a:endParaRPr lang="en-US" sz="2200" dirty="0"/>
          </a:p>
        </p:txBody>
      </p:sp>
      <p:sp>
        <p:nvSpPr>
          <p:cNvPr id="25" name="Text 23"/>
          <p:cNvSpPr/>
          <p:nvPr/>
        </p:nvSpPr>
        <p:spPr>
          <a:xfrm>
            <a:off x="987552" y="3922776"/>
            <a:ext cx="20116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A5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Testen</a:t>
            </a:r>
            <a:endParaRPr lang="en-US" sz="1300" dirty="0"/>
          </a:p>
        </p:txBody>
      </p:sp>
      <p:sp>
        <p:nvSpPr>
          <p:cNvPr id="26" name="Text 24"/>
          <p:cNvSpPr/>
          <p:nvPr/>
        </p:nvSpPr>
        <p:spPr>
          <a:xfrm>
            <a:off x="987552" y="4215384"/>
            <a:ext cx="76809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Mit echtem Beispiel-Prompt testen. Feintuning direkt mit Claude im Chat erarbeiten.</a:t>
            </a:r>
            <a:endParaRPr lang="en-US" sz="1100" dirty="0"/>
          </a:p>
        </p:txBody>
      </p:sp>
      <p:sp>
        <p:nvSpPr>
          <p:cNvPr id="27" name="Shape 25"/>
          <p:cNvSpPr/>
          <p:nvPr/>
        </p:nvSpPr>
        <p:spPr>
          <a:xfrm>
            <a:off x="365760" y="4626864"/>
            <a:ext cx="8412480" cy="201168"/>
          </a:xfrm>
          <a:prstGeom prst="rect">
            <a:avLst/>
          </a:prstGeom>
          <a:solidFill>
            <a:srgbClr val="EDE5D4"/>
          </a:solidFill>
          <a:ln w="12700">
            <a:solidFill>
              <a:srgbClr val="B8860B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28" name="Text 26"/>
          <p:cNvSpPr/>
          <p:nvPr/>
        </p:nvSpPr>
        <p:spPr>
          <a:xfrm>
            <a:off x="502920" y="4636008"/>
            <a:ext cx="81381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Regeln positiv: #003366 statt andere Farben</a:t>
            </a:r>
            <a:endParaRPr lang="en-US" sz="1000" dirty="0"/>
          </a:p>
        </p:txBody>
      </p:sp>
      <p:sp>
        <p:nvSpPr>
          <p:cNvPr id="29" name="Shape 27"/>
          <p:cNvSpPr/>
          <p:nvPr/>
        </p:nvSpPr>
        <p:spPr>
          <a:xfrm>
            <a:off x="0" y="4892040"/>
            <a:ext cx="9144000" cy="251460"/>
          </a:xfrm>
          <a:prstGeom prst="rect">
            <a:avLst/>
          </a:prstGeom>
          <a:solidFill>
            <a:srgbClr val="1A1208"/>
          </a:solidFill>
          <a:ln w="12700">
            <a:solidFill>
              <a:srgbClr val="1A1208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30" name="Text 28"/>
          <p:cNvSpPr/>
          <p:nvPr/>
        </p:nvSpPr>
        <p:spPr>
          <a:xfrm>
            <a:off x="274320" y="4892040"/>
            <a:ext cx="5486400" cy="2514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Block 3 · Präsentation automatisieren</a:t>
            </a:r>
            <a:endParaRPr lang="en-US" sz="800" dirty="0"/>
          </a:p>
        </p:txBody>
      </p:sp>
      <p:sp>
        <p:nvSpPr>
          <p:cNvPr id="31" name="Text 29"/>
          <p:cNvSpPr/>
          <p:nvPr/>
        </p:nvSpPr>
        <p:spPr>
          <a:xfrm>
            <a:off x="6400800" y="4892040"/>
            <a:ext cx="2468880" cy="2514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18:45–18:53 Uhr</a:t>
            </a:r>
            <a:endParaRPr lang="en-US" sz="800" dirty="0"/>
          </a:p>
        </p:txBody>
      </p:sp>
      <p:pic>
        <p:nvPicPr>
          <p:cNvPr id="32" name="Picture 2" descr="Andrea Laukamp">
            <a:extLst>
              <a:ext uri="{FF2B5EF4-FFF2-40B4-BE49-F238E27FC236}">
                <a16:creationId xmlns:a16="http://schemas.microsoft.com/office/drawing/2014/main" id="{ECEE63A1-90D2-D0A8-CBD9-3E6DCDAB1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9" r="17786" b="-1"/>
          <a:stretch>
            <a:fillRect/>
          </a:stretch>
        </p:blipFill>
        <p:spPr bwMode="auto">
          <a:xfrm>
            <a:off x="6107981" y="1847088"/>
            <a:ext cx="2679403" cy="2432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F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A528B1-2919-359A-0BE1-B93537425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eaderBar">
            <a:extLst>
              <a:ext uri="{FF2B5EF4-FFF2-40B4-BE49-F238E27FC236}">
                <a16:creationId xmlns:a16="http://schemas.microsoft.com/office/drawing/2014/main" id="{98B36483-D269-6028-9371-6AE47FF6E721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1F3864"/>
          </a:solidFill>
          <a:ln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11" name="HeaderText">
            <a:extLst>
              <a:ext uri="{FF2B5EF4-FFF2-40B4-BE49-F238E27FC236}">
                <a16:creationId xmlns:a16="http://schemas.microsoft.com/office/drawing/2014/main" id="{61F3BAA1-C9C8-A886-D59F-A46AF005D282}"/>
              </a:ext>
            </a:extLst>
          </p:cNvPr>
          <p:cNvSpPr>
            <a:spLocks noGrp="1"/>
          </p:cNvSpPr>
          <p:nvPr/>
        </p:nvSpPr>
        <p:spPr>
          <a:xfrm>
            <a:off x="279400" y="0"/>
            <a:ext cx="8584600" cy="457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indent="0">
              <a:buNone/>
            </a:pPr>
            <a:r>
              <a:rPr lang="de-DE" sz="900" b="1" kern="0" spc="300" dirty="0">
                <a:solidFill>
                  <a:srgbClr val="D4A017"/>
                </a:solidFill>
                <a:latin typeface="Calibri" pitchFamily="34" charset="0"/>
              </a:rPr>
              <a:t>KI-WORKSPACE CLAUDE 4 · 29.04.2026 · ZUSATZMATERIAL</a:t>
            </a:r>
          </a:p>
        </p:txBody>
      </p:sp>
      <p:sp>
        <p:nvSpPr>
          <p:cNvPr id="12" name="AccentBar">
            <a:extLst>
              <a:ext uri="{FF2B5EF4-FFF2-40B4-BE49-F238E27FC236}">
                <a16:creationId xmlns:a16="http://schemas.microsoft.com/office/drawing/2014/main" id="{4670AFC4-CBE1-18B6-394F-1EC9EA0331E5}"/>
              </a:ext>
            </a:extLst>
          </p:cNvPr>
          <p:cNvSpPr>
            <a:spLocks noGrp="1"/>
          </p:cNvSpPr>
          <p:nvPr/>
        </p:nvSpPr>
        <p:spPr>
          <a:xfrm>
            <a:off x="279400" y="685800"/>
            <a:ext cx="101600" cy="274320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13" name="MainTitle">
            <a:extLst>
              <a:ext uri="{FF2B5EF4-FFF2-40B4-BE49-F238E27FC236}">
                <a16:creationId xmlns:a16="http://schemas.microsoft.com/office/drawing/2014/main" id="{949146E8-FA34-238B-8299-9E4BC3550181}"/>
              </a:ext>
            </a:extLst>
          </p:cNvPr>
          <p:cNvSpPr>
            <a:spLocks noGrp="1"/>
          </p:cNvSpPr>
          <p:nvPr/>
        </p:nvSpPr>
        <p:spPr>
          <a:xfrm>
            <a:off x="457200" y="685800"/>
            <a:ext cx="7543800" cy="1371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indent="0">
              <a:buNone/>
            </a:pPr>
            <a:r>
              <a:rPr lang="de-DE" sz="5400" b="1" dirty="0">
                <a:solidFill>
                  <a:srgbClr val="1F3864"/>
                </a:solidFill>
                <a:latin typeface="Calibri" pitchFamily="34" charset="0"/>
              </a:rPr>
              <a:t>Zusatzmaterial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C10035A0-A277-CB1C-BDE9-0CF2EDA472F8}"/>
              </a:ext>
            </a:extLst>
          </p:cNvPr>
          <p:cNvSpPr>
            <a:spLocks noGrp="1"/>
          </p:cNvSpPr>
          <p:nvPr/>
        </p:nvSpPr>
        <p:spPr>
          <a:xfrm>
            <a:off x="457200" y="2057400"/>
            <a:ext cx="7543800" cy="1371600"/>
          </a:xfrm>
          <a:prstGeom prst="rect">
            <a:avLst/>
          </a:prstGeom>
          <a:noFill/>
          <a:ln>
            <a:noFill/>
          </a:ln>
        </p:spPr>
        <p:txBody>
          <a:bodyPr anchor="t"/>
          <a:lstStyle/>
          <a:p>
            <a:pPr marL="0" indent="0">
              <a:buNone/>
            </a:pPr>
            <a:r>
              <a:rPr lang="de-DE" sz="2000" dirty="0">
                <a:solidFill>
                  <a:srgbClr val="4F81BD"/>
                </a:solidFill>
                <a:latin typeface="Calibri" pitchFamily="34" charset="0"/>
              </a:rPr>
              <a:t>für die Teilnehmer des KI-Workspace Claude 4 am 29.04.2026</a:t>
            </a:r>
          </a:p>
        </p:txBody>
      </p:sp>
      <p:sp>
        <p:nvSpPr>
          <p:cNvPr id="15" name="Divider">
            <a:extLst>
              <a:ext uri="{FF2B5EF4-FFF2-40B4-BE49-F238E27FC236}">
                <a16:creationId xmlns:a16="http://schemas.microsoft.com/office/drawing/2014/main" id="{6C0BF2D2-73FD-6138-320E-ECCDCB2DE4E3}"/>
              </a:ext>
            </a:extLst>
          </p:cNvPr>
          <p:cNvSpPr>
            <a:spLocks noGrp="1"/>
          </p:cNvSpPr>
          <p:nvPr/>
        </p:nvSpPr>
        <p:spPr>
          <a:xfrm>
            <a:off x="457200" y="2006600"/>
            <a:ext cx="3657600" cy="50800"/>
          </a:xfrm>
          <a:prstGeom prst="rect">
            <a:avLst/>
          </a:prstGeom>
          <a:solidFill>
            <a:srgbClr val="D4A017"/>
          </a:solidFill>
          <a:ln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16" name="FooterBar">
            <a:extLst>
              <a:ext uri="{FF2B5EF4-FFF2-40B4-BE49-F238E27FC236}">
                <a16:creationId xmlns:a16="http://schemas.microsoft.com/office/drawing/2014/main" id="{7D22DD4C-2DEA-6A01-0ACE-EA0DF28DE46F}"/>
              </a:ext>
            </a:extLst>
          </p:cNvPr>
          <p:cNvSpPr>
            <a:spLocks noGrp="1"/>
          </p:cNvSpPr>
          <p:nvPr/>
        </p:nvSpPr>
        <p:spPr>
          <a:xfrm>
            <a:off x="0" y="4648200"/>
            <a:ext cx="9144000" cy="266700"/>
          </a:xfrm>
          <a:prstGeom prst="rect">
            <a:avLst/>
          </a:prstGeom>
          <a:solidFill>
            <a:srgbClr val="1F3864"/>
          </a:solidFill>
          <a:ln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17" name="FooterLeft">
            <a:extLst>
              <a:ext uri="{FF2B5EF4-FFF2-40B4-BE49-F238E27FC236}">
                <a16:creationId xmlns:a16="http://schemas.microsoft.com/office/drawing/2014/main" id="{A2AF08BA-6580-5B41-6427-C6E1506C8076}"/>
              </a:ext>
            </a:extLst>
          </p:cNvPr>
          <p:cNvSpPr>
            <a:spLocks noGrp="1"/>
          </p:cNvSpPr>
          <p:nvPr/>
        </p:nvSpPr>
        <p:spPr>
          <a:xfrm>
            <a:off x="279400" y="4648200"/>
            <a:ext cx="5486400" cy="2667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indent="0">
              <a:buNone/>
            </a:pPr>
            <a:r>
              <a:rPr lang="de-DE" sz="800" dirty="0">
                <a:solidFill>
                  <a:srgbClr val="D4A017"/>
                </a:solidFill>
                <a:latin typeface="Calibri" pitchFamily="34" charset="0"/>
              </a:rPr>
              <a:t>KI-Workspace Claude 4 · 29.04.2026</a:t>
            </a:r>
          </a:p>
        </p:txBody>
      </p:sp>
      <p:sp>
        <p:nvSpPr>
          <p:cNvPr id="18" name="FooterRight">
            <a:extLst>
              <a:ext uri="{FF2B5EF4-FFF2-40B4-BE49-F238E27FC236}">
                <a16:creationId xmlns:a16="http://schemas.microsoft.com/office/drawing/2014/main" id="{A28508EB-D0E6-750D-2979-3A48E110E107}"/>
              </a:ext>
            </a:extLst>
          </p:cNvPr>
          <p:cNvSpPr>
            <a:spLocks noGrp="1"/>
          </p:cNvSpPr>
          <p:nvPr/>
        </p:nvSpPr>
        <p:spPr>
          <a:xfrm>
            <a:off x="6400800" y="4648200"/>
            <a:ext cx="2464200" cy="2667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indent="0" algn="r">
              <a:buNone/>
            </a:pPr>
            <a:r>
              <a:rPr lang="de-DE" sz="800" dirty="0">
                <a:solidFill>
                  <a:srgbClr val="D4A017"/>
                </a:solidFill>
                <a:latin typeface="Calibri" pitchFamily="34" charset="0"/>
              </a:rPr>
              <a:t>Zusatzmaterial</a:t>
            </a:r>
          </a:p>
        </p:txBody>
      </p:sp>
    </p:spTree>
    <p:extLst>
      <p:ext uri="{BB962C8B-B14F-4D97-AF65-F5344CB8AC3E}">
        <p14:creationId xmlns:p14="http://schemas.microsoft.com/office/powerpoint/2010/main" val="612679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4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02920"/>
          </a:xfrm>
          <a:prstGeom prst="rect">
            <a:avLst/>
          </a:prstGeom>
          <a:solidFill>
            <a:srgbClr val="1A1208"/>
          </a:solidFill>
          <a:ln w="12700">
            <a:solidFill>
              <a:srgbClr val="1A1208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3" name="Text 1"/>
          <p:cNvSpPr/>
          <p:nvPr/>
        </p:nvSpPr>
        <p:spPr>
          <a:xfrm>
            <a:off x="274320" y="0"/>
            <a:ext cx="85953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KI-WORKSPACE · 29. APRIL 2026 · ABENDPROGRAMM</a:t>
            </a:r>
            <a:endParaRPr lang="en-US" sz="900" dirty="0"/>
          </a:p>
        </p:txBody>
      </p:sp>
      <p:sp>
        <p:nvSpPr>
          <p:cNvPr id="4" name="Text 2"/>
          <p:cNvSpPr/>
          <p:nvPr/>
        </p:nvSpPr>
        <p:spPr>
          <a:xfrm>
            <a:off x="365760" y="594360"/>
            <a:ext cx="841248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Was wir heute vorhaben</a:t>
            </a:r>
            <a:endParaRPr lang="en-US" sz="3000" dirty="0"/>
          </a:p>
        </p:txBody>
      </p:sp>
      <p:sp>
        <p:nvSpPr>
          <p:cNvPr id="5" name="Shape 3"/>
          <p:cNvSpPr/>
          <p:nvPr/>
        </p:nvSpPr>
        <p:spPr>
          <a:xfrm>
            <a:off x="228600" y="1325880"/>
            <a:ext cx="2029968" cy="3200400"/>
          </a:xfrm>
          <a:prstGeom prst="rect">
            <a:avLst/>
          </a:prstGeom>
          <a:solidFill>
            <a:srgbClr val="FFFFFF"/>
          </a:solidFill>
          <a:ln w="6350">
            <a:solidFill>
              <a:srgbClr val="EDE5D4"/>
            </a:solidFill>
            <a:prstDash val="solid"/>
          </a:ln>
          <a:effectLst>
            <a:outerShdw blurRad="101600" dist="38100" dir="81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6" name="Shape 4"/>
          <p:cNvSpPr/>
          <p:nvPr/>
        </p:nvSpPr>
        <p:spPr>
          <a:xfrm>
            <a:off x="228600" y="1325880"/>
            <a:ext cx="2029968" cy="502920"/>
          </a:xfrm>
          <a:prstGeom prst="rect">
            <a:avLst/>
          </a:prstGeom>
          <a:solidFill>
            <a:srgbClr val="1A3A6A"/>
          </a:solidFill>
          <a:ln w="12700">
            <a:solidFill>
              <a:srgbClr val="1A3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7" name="Text 5"/>
          <p:cNvSpPr/>
          <p:nvPr/>
        </p:nvSpPr>
        <p:spPr>
          <a:xfrm>
            <a:off x="320040" y="1325880"/>
            <a:ext cx="1847088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1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BLOCK 1</a:t>
            </a:r>
            <a:endParaRPr lang="en-US" sz="850" dirty="0"/>
          </a:p>
        </p:txBody>
      </p:sp>
      <p:sp>
        <p:nvSpPr>
          <p:cNvPr id="8" name="Text 6"/>
          <p:cNvSpPr/>
          <p:nvPr/>
        </p:nvSpPr>
        <p:spPr>
          <a:xfrm>
            <a:off x="320040" y="1920240"/>
            <a:ext cx="1847088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PowerPoint-</a:t>
            </a:r>
            <a:r>
              <a:rPr lang="en-US" sz="1400" b="1" dirty="0" err="1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Präsentationen</a:t>
            </a:r>
            <a:r>
              <a:rPr lang="en-US" sz="1400" b="1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b="1" dirty="0" err="1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im</a:t>
            </a:r>
            <a:r>
              <a:rPr lang="en-US" sz="1400" b="1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Browser </a:t>
            </a:r>
            <a:r>
              <a:rPr lang="en-US" sz="1400" b="1" dirty="0" err="1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erstellen</a:t>
            </a:r>
            <a:endParaRPr lang="en-US" sz="1400" dirty="0"/>
          </a:p>
        </p:txBody>
      </p:sp>
      <p:sp>
        <p:nvSpPr>
          <p:cNvPr id="9" name="Shape 7"/>
          <p:cNvSpPr/>
          <p:nvPr/>
        </p:nvSpPr>
        <p:spPr>
          <a:xfrm>
            <a:off x="320040" y="2560320"/>
            <a:ext cx="1828800" cy="36576"/>
          </a:xfrm>
          <a:prstGeom prst="rect">
            <a:avLst/>
          </a:prstGeom>
          <a:solidFill>
            <a:srgbClr val="B8860B"/>
          </a:solidFill>
          <a:ln w="12700">
            <a:solidFill>
              <a:srgbClr val="B8860B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0" name="Text 8"/>
          <p:cNvSpPr/>
          <p:nvPr/>
        </p:nvSpPr>
        <p:spPr>
          <a:xfrm>
            <a:off x="320040" y="2697480"/>
            <a:ext cx="1847088" cy="1645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Basics über die </a:t>
            </a:r>
            <a:r>
              <a:rPr lang="en-US" sz="1050" dirty="0" err="1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Erstellung</a:t>
            </a:r>
            <a:r>
              <a:rPr lang="en-US" sz="105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von PowerPoint-</a:t>
            </a:r>
            <a:r>
              <a:rPr lang="en-US" sz="1050" dirty="0" err="1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Präsentationen</a:t>
            </a:r>
            <a:r>
              <a:rPr lang="en-US" sz="105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050" dirty="0" err="1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mit</a:t>
            </a:r>
            <a:r>
              <a:rPr lang="en-US" sz="105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Claude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Best Practices</a:t>
            </a:r>
            <a:endParaRPr lang="en-US" sz="1050" dirty="0"/>
          </a:p>
        </p:txBody>
      </p:sp>
      <p:sp>
        <p:nvSpPr>
          <p:cNvPr id="11" name="Shape 9"/>
          <p:cNvSpPr/>
          <p:nvPr/>
        </p:nvSpPr>
        <p:spPr>
          <a:xfrm>
            <a:off x="2404872" y="1325880"/>
            <a:ext cx="2029968" cy="3200400"/>
          </a:xfrm>
          <a:prstGeom prst="rect">
            <a:avLst/>
          </a:prstGeom>
          <a:solidFill>
            <a:srgbClr val="FFFFFF"/>
          </a:solidFill>
          <a:ln w="6350">
            <a:solidFill>
              <a:srgbClr val="EDE5D4"/>
            </a:solidFill>
            <a:prstDash val="solid"/>
          </a:ln>
          <a:effectLst>
            <a:outerShdw blurRad="101600" dist="38100" dir="81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12" name="Shape 10"/>
          <p:cNvSpPr/>
          <p:nvPr/>
        </p:nvSpPr>
        <p:spPr>
          <a:xfrm>
            <a:off x="2404872" y="1325880"/>
            <a:ext cx="2029968" cy="502920"/>
          </a:xfrm>
          <a:prstGeom prst="rect">
            <a:avLst/>
          </a:prstGeom>
          <a:solidFill>
            <a:srgbClr val="1A4A5A"/>
          </a:solidFill>
          <a:ln w="12700">
            <a:solidFill>
              <a:srgbClr val="1A4A5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3" name="Text 11"/>
          <p:cNvSpPr/>
          <p:nvPr/>
        </p:nvSpPr>
        <p:spPr>
          <a:xfrm>
            <a:off x="2496312" y="1325880"/>
            <a:ext cx="1847088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1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BLOCK 2</a:t>
            </a:r>
            <a:endParaRPr lang="en-US" sz="850" dirty="0"/>
          </a:p>
        </p:txBody>
      </p:sp>
      <p:sp>
        <p:nvSpPr>
          <p:cNvPr id="14" name="Text 12"/>
          <p:cNvSpPr/>
          <p:nvPr/>
        </p:nvSpPr>
        <p:spPr>
          <a:xfrm>
            <a:off x="2496312" y="1920240"/>
            <a:ext cx="1847088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Claude Add-In &amp; Co</a:t>
            </a: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15" name="Shape 13"/>
          <p:cNvSpPr/>
          <p:nvPr/>
        </p:nvSpPr>
        <p:spPr>
          <a:xfrm>
            <a:off x="2496312" y="2560320"/>
            <a:ext cx="1828800" cy="36576"/>
          </a:xfrm>
          <a:prstGeom prst="rect">
            <a:avLst/>
          </a:prstGeom>
          <a:solidFill>
            <a:srgbClr val="B8860B"/>
          </a:solidFill>
          <a:ln w="12700">
            <a:solidFill>
              <a:srgbClr val="B8860B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6" name="Text 14"/>
          <p:cNvSpPr/>
          <p:nvPr/>
        </p:nvSpPr>
        <p:spPr>
          <a:xfrm>
            <a:off x="2496312" y="2697480"/>
            <a:ext cx="1847088" cy="1645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err="1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Wichtiges</a:t>
            </a:r>
            <a:r>
              <a:rPr lang="en-US" sz="105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über das MS PowerPoint Claude Add-In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Claude Design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Claude Cowork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Claude Code</a:t>
            </a:r>
          </a:p>
          <a:p>
            <a:pPr marL="0" indent="0">
              <a:buNone/>
            </a:pPr>
            <a:endParaRPr lang="en-US" sz="1050" dirty="0">
              <a:solidFill>
                <a:srgbClr val="7A6A54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4561048" y="1311561"/>
            <a:ext cx="2029968" cy="3200400"/>
          </a:xfrm>
          <a:prstGeom prst="rect">
            <a:avLst/>
          </a:prstGeom>
          <a:solidFill>
            <a:srgbClr val="FFFFFF"/>
          </a:solidFill>
          <a:ln w="6350">
            <a:solidFill>
              <a:srgbClr val="EDE5D4"/>
            </a:solidFill>
            <a:prstDash val="solid"/>
          </a:ln>
          <a:effectLst>
            <a:outerShdw blurRad="101600" dist="38100" dir="81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18" name="Shape 16"/>
          <p:cNvSpPr/>
          <p:nvPr/>
        </p:nvSpPr>
        <p:spPr>
          <a:xfrm>
            <a:off x="4581144" y="1325880"/>
            <a:ext cx="2029968" cy="502920"/>
          </a:xfrm>
          <a:prstGeom prst="rect">
            <a:avLst/>
          </a:prstGeom>
          <a:solidFill>
            <a:srgbClr val="1A5A3A"/>
          </a:solidFill>
          <a:ln w="12700">
            <a:solidFill>
              <a:srgbClr val="1A5A3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9" name="Text 17"/>
          <p:cNvSpPr/>
          <p:nvPr/>
        </p:nvSpPr>
        <p:spPr>
          <a:xfrm>
            <a:off x="4672584" y="1325880"/>
            <a:ext cx="1847088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1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BLOCK 3</a:t>
            </a:r>
            <a:endParaRPr lang="en-US" sz="850" dirty="0"/>
          </a:p>
        </p:txBody>
      </p:sp>
      <p:sp>
        <p:nvSpPr>
          <p:cNvPr id="20" name="Text 18"/>
          <p:cNvSpPr/>
          <p:nvPr/>
        </p:nvSpPr>
        <p:spPr>
          <a:xfrm>
            <a:off x="4672584" y="1920240"/>
            <a:ext cx="1847088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00" b="1" dirty="0" err="1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Arbeiten</a:t>
            </a:r>
            <a:r>
              <a:rPr lang="en-US" sz="1400" b="1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b="1" dirty="0" err="1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mit</a:t>
            </a:r>
            <a:r>
              <a:rPr lang="en-US" sz="1400" b="1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Skills und PowerPoint</a:t>
            </a:r>
            <a:endParaRPr lang="en-US" sz="1400" dirty="0"/>
          </a:p>
        </p:txBody>
      </p:sp>
      <p:sp>
        <p:nvSpPr>
          <p:cNvPr id="21" name="Shape 19"/>
          <p:cNvSpPr/>
          <p:nvPr/>
        </p:nvSpPr>
        <p:spPr>
          <a:xfrm>
            <a:off x="4672584" y="2560320"/>
            <a:ext cx="1828800" cy="36576"/>
          </a:xfrm>
          <a:prstGeom prst="rect">
            <a:avLst/>
          </a:prstGeom>
          <a:solidFill>
            <a:srgbClr val="B8860B"/>
          </a:solidFill>
          <a:ln w="12700">
            <a:solidFill>
              <a:srgbClr val="B8860B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22" name="Text 20"/>
          <p:cNvSpPr/>
          <p:nvPr/>
        </p:nvSpPr>
        <p:spPr>
          <a:xfrm>
            <a:off x="4672584" y="2697480"/>
            <a:ext cx="1847088" cy="1645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endParaRPr lang="en-US" sz="1050" dirty="0"/>
          </a:p>
        </p:txBody>
      </p:sp>
      <p:sp>
        <p:nvSpPr>
          <p:cNvPr id="23" name="Shape 21"/>
          <p:cNvSpPr/>
          <p:nvPr/>
        </p:nvSpPr>
        <p:spPr>
          <a:xfrm>
            <a:off x="6757416" y="1325880"/>
            <a:ext cx="2029968" cy="3200400"/>
          </a:xfrm>
          <a:prstGeom prst="rect">
            <a:avLst/>
          </a:prstGeom>
          <a:solidFill>
            <a:srgbClr val="FFFFFF"/>
          </a:solidFill>
          <a:ln w="6350">
            <a:solidFill>
              <a:srgbClr val="EDE5D4"/>
            </a:solidFill>
            <a:prstDash val="solid"/>
          </a:ln>
          <a:effectLst>
            <a:outerShdw blurRad="101600" dist="38100" dir="81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de-DE" dirty="0"/>
          </a:p>
        </p:txBody>
      </p:sp>
      <p:sp>
        <p:nvSpPr>
          <p:cNvPr id="24" name="Shape 22"/>
          <p:cNvSpPr/>
          <p:nvPr/>
        </p:nvSpPr>
        <p:spPr>
          <a:xfrm>
            <a:off x="6757416" y="1325880"/>
            <a:ext cx="2029968" cy="502920"/>
          </a:xfrm>
          <a:prstGeom prst="rect">
            <a:avLst/>
          </a:prstGeom>
          <a:solidFill>
            <a:srgbClr val="4A1A6A"/>
          </a:solidFill>
          <a:ln w="12700">
            <a:solidFill>
              <a:srgbClr val="4A1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25" name="Text 23"/>
          <p:cNvSpPr/>
          <p:nvPr/>
        </p:nvSpPr>
        <p:spPr>
          <a:xfrm>
            <a:off x="6848856" y="1325880"/>
            <a:ext cx="1847088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1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BLOCK 4</a:t>
            </a:r>
            <a:endParaRPr lang="en-US" sz="850" dirty="0"/>
          </a:p>
        </p:txBody>
      </p:sp>
      <p:sp>
        <p:nvSpPr>
          <p:cNvPr id="26" name="Text 24"/>
          <p:cNvSpPr/>
          <p:nvPr/>
        </p:nvSpPr>
        <p:spPr>
          <a:xfrm>
            <a:off x="6848856" y="1920240"/>
            <a:ext cx="1847088" cy="548640"/>
          </a:xfrm>
          <a:prstGeom prst="rect">
            <a:avLst/>
          </a:prstGeom>
          <a:solidFill>
            <a:srgbClr val="FFFFFF"/>
          </a:solidFill>
          <a:ln w="6350">
            <a:solidFill>
              <a:srgbClr val="EDE5D4"/>
            </a:solidFill>
            <a:prstDash val="solid"/>
          </a:ln>
          <a:effectLst>
            <a:outerShdw blurRad="101600" dist="38100" dir="81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r>
              <a:rPr lang="en-US" sz="1400" b="1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Wissenswert &amp; </a:t>
            </a:r>
            <a:r>
              <a:rPr lang="en-US" sz="1400" b="1" dirty="0" err="1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wichtig</a:t>
            </a:r>
            <a:endParaRPr lang="en-US" sz="1400" b="1" dirty="0">
              <a:solidFill>
                <a:srgbClr val="1A1208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</p:txBody>
      </p:sp>
      <p:sp>
        <p:nvSpPr>
          <p:cNvPr id="27" name="Shape 25"/>
          <p:cNvSpPr/>
          <p:nvPr/>
        </p:nvSpPr>
        <p:spPr>
          <a:xfrm>
            <a:off x="6848856" y="2560320"/>
            <a:ext cx="1828800" cy="36576"/>
          </a:xfrm>
          <a:prstGeom prst="rect">
            <a:avLst/>
          </a:prstGeom>
          <a:solidFill>
            <a:srgbClr val="B8860B"/>
          </a:solidFill>
          <a:ln w="12700">
            <a:solidFill>
              <a:srgbClr val="B8860B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28" name="Text 26"/>
          <p:cNvSpPr/>
          <p:nvPr/>
        </p:nvSpPr>
        <p:spPr>
          <a:xfrm>
            <a:off x="6848856" y="2697480"/>
            <a:ext cx="1847088" cy="1645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err="1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Layoutvorlagen</a:t>
            </a:r>
            <a:r>
              <a:rPr lang="en-US" sz="105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err="1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Standardelemente</a:t>
            </a:r>
            <a:r>
              <a:rPr lang="en-US" sz="105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Best Practices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Master-Prompt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Token-</a:t>
            </a:r>
            <a:r>
              <a:rPr lang="en-US" sz="1050" dirty="0" err="1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bewußt</a:t>
            </a:r>
            <a:r>
              <a:rPr lang="en-US" sz="105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050" dirty="0" err="1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arbeiten</a:t>
            </a:r>
            <a:endParaRPr lang="en-US" sz="1050" dirty="0">
              <a:solidFill>
                <a:srgbClr val="7A6A54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marL="0" indent="0">
              <a:buNone/>
            </a:pPr>
            <a:endParaRPr lang="en-US" sz="1050" dirty="0">
              <a:solidFill>
                <a:srgbClr val="7A6A54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</p:txBody>
      </p:sp>
      <p:sp>
        <p:nvSpPr>
          <p:cNvPr id="29" name="Shape 27"/>
          <p:cNvSpPr/>
          <p:nvPr/>
        </p:nvSpPr>
        <p:spPr>
          <a:xfrm>
            <a:off x="0" y="4617720"/>
            <a:ext cx="9144000" cy="256032"/>
          </a:xfrm>
          <a:prstGeom prst="rect">
            <a:avLst/>
          </a:prstGeom>
          <a:solidFill>
            <a:srgbClr val="EDE5D4"/>
          </a:solidFill>
          <a:ln w="12700">
            <a:solidFill>
              <a:srgbClr val="333333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30" name="Text 28"/>
          <p:cNvSpPr/>
          <p:nvPr/>
        </p:nvSpPr>
        <p:spPr>
          <a:xfrm>
            <a:off x="274320" y="4617720"/>
            <a:ext cx="85953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17:00 Einstieg  ·  17:20 Block 1  ·  18:05 Block 2  ·  18:30 Pause  ·  18:45 Block 3  ·  19:25 Block 4  ·  19:50 Abschluss  ·  20:00 Ende</a:t>
            </a:r>
            <a:endParaRPr lang="en-US" sz="900" dirty="0"/>
          </a:p>
        </p:txBody>
      </p:sp>
      <p:sp>
        <p:nvSpPr>
          <p:cNvPr id="31" name="Shape 29"/>
          <p:cNvSpPr/>
          <p:nvPr/>
        </p:nvSpPr>
        <p:spPr>
          <a:xfrm>
            <a:off x="0" y="4892040"/>
            <a:ext cx="9144000" cy="251460"/>
          </a:xfrm>
          <a:prstGeom prst="rect">
            <a:avLst/>
          </a:prstGeom>
          <a:solidFill>
            <a:srgbClr val="1A1208"/>
          </a:solidFill>
          <a:ln w="12700">
            <a:solidFill>
              <a:srgbClr val="1A1208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32" name="Text 30"/>
          <p:cNvSpPr/>
          <p:nvPr/>
        </p:nvSpPr>
        <p:spPr>
          <a:xfrm>
            <a:off x="274320" y="4892040"/>
            <a:ext cx="5486400" cy="2514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KI-WORKSPACE · Trainertreffen Deutschland</a:t>
            </a:r>
            <a:endParaRPr lang="en-US" sz="800" dirty="0"/>
          </a:p>
        </p:txBody>
      </p:sp>
      <p:sp>
        <p:nvSpPr>
          <p:cNvPr id="33" name="Text 31"/>
          <p:cNvSpPr/>
          <p:nvPr/>
        </p:nvSpPr>
        <p:spPr>
          <a:xfrm>
            <a:off x="6400800" y="4892040"/>
            <a:ext cx="2468880" cy="2514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29. April 2026</a:t>
            </a:r>
            <a:endParaRPr lang="en-US" sz="800" dirty="0"/>
          </a:p>
        </p:txBody>
      </p:sp>
      <p:sp>
        <p:nvSpPr>
          <p:cNvPr id="34" name="Text 26">
            <a:extLst>
              <a:ext uri="{FF2B5EF4-FFF2-40B4-BE49-F238E27FC236}">
                <a16:creationId xmlns:a16="http://schemas.microsoft.com/office/drawing/2014/main" id="{C6E2EBA2-A491-05C1-330A-48688A43C2E0}"/>
              </a:ext>
            </a:extLst>
          </p:cNvPr>
          <p:cNvSpPr/>
          <p:nvPr/>
        </p:nvSpPr>
        <p:spPr>
          <a:xfrm>
            <a:off x="4674392" y="2697480"/>
            <a:ext cx="1847088" cy="1645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Skill, was </a:t>
            </a:r>
            <a:r>
              <a:rPr lang="en-US" sz="1050" dirty="0" err="1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ist</a:t>
            </a:r>
            <a:r>
              <a:rPr lang="en-US" sz="105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das?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err="1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Arbeiten</a:t>
            </a:r>
            <a:r>
              <a:rPr lang="en-US" sz="105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050" dirty="0" err="1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mit</a:t>
            </a:r>
            <a:r>
              <a:rPr lang="en-US" sz="105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Skills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Skills </a:t>
            </a:r>
            <a:r>
              <a:rPr lang="en-US" sz="1050" dirty="0" err="1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im</a:t>
            </a:r>
            <a:r>
              <a:rPr lang="en-US" sz="105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MS PowerPoint Claude Add-In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Best Practices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6AEF33A6-9DD0-E903-07EA-B393BC92B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r="40"/>
          <a:stretch/>
        </p:blipFill>
        <p:spPr bwMode="auto">
          <a:xfrm>
            <a:off x="510691" y="3493098"/>
            <a:ext cx="1133960" cy="102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FC7F13DE-95D7-2CCB-96B2-ED1F5D9A1F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820" r="13072" b="1"/>
          <a:stretch>
            <a:fillRect/>
          </a:stretch>
        </p:blipFill>
        <p:spPr>
          <a:xfrm>
            <a:off x="2681464" y="3514942"/>
            <a:ext cx="1133960" cy="1029626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256B3BEE-65C5-D223-3680-459A1C68D4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525" t="2981" r="14476"/>
          <a:stretch>
            <a:fillRect/>
          </a:stretch>
        </p:blipFill>
        <p:spPr>
          <a:xfrm>
            <a:off x="4852238" y="3514942"/>
            <a:ext cx="1008342" cy="1003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B28D3D94-14C4-2359-54B5-C04EF9AD0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" y="0"/>
            <a:ext cx="9136481" cy="51435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EDCD25FF-234B-CCF0-CF05-4490835782D1}"/>
              </a:ext>
            </a:extLst>
          </p:cNvPr>
          <p:cNvSpPr/>
          <p:nvPr/>
        </p:nvSpPr>
        <p:spPr>
          <a:xfrm>
            <a:off x="5102578" y="3944335"/>
            <a:ext cx="3568280" cy="103293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/>
              <a:t>Begleitmaterial</a:t>
            </a:r>
          </a:p>
          <a:p>
            <a:pPr algn="ctr"/>
            <a:endParaRPr lang="de-DE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675F1E-4FED-5D01-8A5B-19551B122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591" y="2852700"/>
            <a:ext cx="1409647" cy="1365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788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ECF7F-7CB6-AC0A-4483-F247B6D06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5094DEE-4C07-EEC6-3822-C93230492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484"/>
            <a:ext cx="9144000" cy="5102015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E113C01-F26C-D4EA-F872-6C104AF293D5}"/>
              </a:ext>
            </a:extLst>
          </p:cNvPr>
          <p:cNvGrpSpPr/>
          <p:nvPr/>
        </p:nvGrpSpPr>
        <p:grpSpPr>
          <a:xfrm>
            <a:off x="4260713" y="2708614"/>
            <a:ext cx="4770685" cy="2290202"/>
            <a:chOff x="5660729" y="3574118"/>
            <a:chExt cx="4499040" cy="2160212"/>
          </a:xfrm>
          <a:solidFill>
            <a:schemeClr val="accent5"/>
          </a:solidFill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AD05ACFD-E6EF-9603-8728-A5C7F7FAD6C4}"/>
                </a:ext>
              </a:extLst>
            </p:cNvPr>
            <p:cNvSpPr/>
            <p:nvPr/>
          </p:nvSpPr>
          <p:spPr>
            <a:xfrm>
              <a:off x="5660729" y="4603259"/>
              <a:ext cx="4499040" cy="113107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3600" dirty="0"/>
                <a:t>Begleitmaterial</a:t>
              </a:r>
            </a:p>
          </p:txBody>
        </p: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225F462A-77A8-339A-A2EB-7C214795B3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2272" y="3574118"/>
              <a:ext cx="1409647" cy="1365397"/>
            </a:xfrm>
            <a:prstGeom prst="rect">
              <a:avLst/>
            </a:prstGeom>
            <a:grp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78640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3784B-73CA-C6D7-F056-F03EC21B2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539E721-656F-27A9-9CE5-811BDA189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" y="0"/>
            <a:ext cx="9132234" cy="5143500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8BFD01E-4CC8-4947-AFB2-666C2A16406B}"/>
              </a:ext>
            </a:extLst>
          </p:cNvPr>
          <p:cNvGrpSpPr/>
          <p:nvPr/>
        </p:nvGrpSpPr>
        <p:grpSpPr>
          <a:xfrm>
            <a:off x="4260713" y="2652170"/>
            <a:ext cx="4770685" cy="2290202"/>
            <a:chOff x="5660729" y="3574118"/>
            <a:chExt cx="4499040" cy="2160212"/>
          </a:xfrm>
          <a:solidFill>
            <a:schemeClr val="accent5"/>
          </a:solidFill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D5C78EE2-06DA-7B5B-125B-7E619FBEE2D3}"/>
                </a:ext>
              </a:extLst>
            </p:cNvPr>
            <p:cNvSpPr/>
            <p:nvPr/>
          </p:nvSpPr>
          <p:spPr>
            <a:xfrm>
              <a:off x="5660729" y="4603259"/>
              <a:ext cx="4499040" cy="113107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3600" dirty="0"/>
                <a:t>Begleitmaterial</a:t>
              </a:r>
            </a:p>
          </p:txBody>
        </p: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E32C9024-724F-B85B-0AD7-8B1769E442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2272" y="3574118"/>
              <a:ext cx="1409647" cy="1365397"/>
            </a:xfrm>
            <a:prstGeom prst="rect">
              <a:avLst/>
            </a:prstGeom>
            <a:grp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40685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EB83BD0-3795-3525-E11E-32CAEE72C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88"/>
            <a:ext cx="9144000" cy="5106324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FBE6E31-761C-8B42-6E3A-24A503EDF98A}"/>
              </a:ext>
            </a:extLst>
          </p:cNvPr>
          <p:cNvGrpSpPr/>
          <p:nvPr/>
        </p:nvGrpSpPr>
        <p:grpSpPr>
          <a:xfrm>
            <a:off x="4262829" y="2772564"/>
            <a:ext cx="4770685" cy="2290202"/>
            <a:chOff x="5660729" y="3574118"/>
            <a:chExt cx="4499040" cy="2160212"/>
          </a:xfrm>
          <a:solidFill>
            <a:schemeClr val="accent5"/>
          </a:solidFill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2164726C-40C8-3BC6-3A8D-C9607732436E}"/>
                </a:ext>
              </a:extLst>
            </p:cNvPr>
            <p:cNvSpPr/>
            <p:nvPr/>
          </p:nvSpPr>
          <p:spPr>
            <a:xfrm>
              <a:off x="5660729" y="4603259"/>
              <a:ext cx="4499040" cy="113107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3600" dirty="0"/>
                <a:t>Begleitmaterial</a:t>
              </a:r>
            </a:p>
          </p:txBody>
        </p: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FA1B65CE-D460-DBCA-B69B-8AA475DE38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2272" y="3574118"/>
              <a:ext cx="1409647" cy="1365397"/>
            </a:xfrm>
            <a:prstGeom prst="rect">
              <a:avLst/>
            </a:prstGeom>
            <a:grp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7F858A65-D878-59A2-D21F-28BC6309C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088" y="2290925"/>
            <a:ext cx="1494759" cy="1447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919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D846654-6B8F-6F2B-E4B6-2126241A649C}"/>
              </a:ext>
            </a:extLst>
          </p:cNvPr>
          <p:cNvGrpSpPr/>
          <p:nvPr/>
        </p:nvGrpSpPr>
        <p:grpSpPr>
          <a:xfrm>
            <a:off x="4279761" y="2347372"/>
            <a:ext cx="4770685" cy="2290202"/>
            <a:chOff x="5660729" y="3574118"/>
            <a:chExt cx="4499040" cy="2160212"/>
          </a:xfrm>
          <a:solidFill>
            <a:schemeClr val="accent5"/>
          </a:solidFill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BBC0103B-38A2-8731-FFE5-15488E466BCD}"/>
                </a:ext>
              </a:extLst>
            </p:cNvPr>
            <p:cNvSpPr/>
            <p:nvPr/>
          </p:nvSpPr>
          <p:spPr>
            <a:xfrm>
              <a:off x="5660729" y="4603259"/>
              <a:ext cx="4499040" cy="113107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3600" dirty="0"/>
                <a:t>Begleitmaterial</a:t>
              </a:r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710AE7BF-3B8C-849B-0269-97FC73ED2E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2272" y="3574118"/>
              <a:ext cx="1409647" cy="1365397"/>
            </a:xfrm>
            <a:prstGeom prst="rect">
              <a:avLst/>
            </a:prstGeom>
            <a:grp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71424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F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352AF1-C0CD-A789-F80A-FA1CFBB23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367FB651-3998-E73B-8AB6-99E7C9F58674}"/>
              </a:ext>
            </a:extLst>
          </p:cNvPr>
          <p:cNvSpPr/>
          <p:nvPr/>
        </p:nvSpPr>
        <p:spPr>
          <a:xfrm>
            <a:off x="0" y="0"/>
            <a:ext cx="9144000" cy="502920"/>
          </a:xfrm>
          <a:prstGeom prst="rect">
            <a:avLst/>
          </a:prstGeom>
          <a:solidFill>
            <a:srgbClr val="4A1A6A"/>
          </a:solidFill>
          <a:ln w="12700">
            <a:solidFill>
              <a:srgbClr val="4A1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600C8C9B-3672-3640-2CA1-86225D612223}"/>
              </a:ext>
            </a:extLst>
          </p:cNvPr>
          <p:cNvSpPr/>
          <p:nvPr/>
        </p:nvSpPr>
        <p:spPr>
          <a:xfrm>
            <a:off x="274320" y="0"/>
            <a:ext cx="85953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BLOCK 4 · BESONDERHEITEN &amp; PROFI-WISSEN</a:t>
            </a:r>
            <a:endParaRPr lang="en-US" sz="90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BBD51569-21C3-D3D3-1B23-EB4BBED88762}"/>
              </a:ext>
            </a:extLst>
          </p:cNvPr>
          <p:cNvSpPr/>
          <p:nvPr/>
        </p:nvSpPr>
        <p:spPr>
          <a:xfrm>
            <a:off x="365760" y="594360"/>
            <a:ext cx="2212848" cy="228600"/>
          </a:xfrm>
          <a:prstGeom prst="rect">
            <a:avLst/>
          </a:prstGeom>
          <a:solidFill>
            <a:srgbClr val="4A1A6A"/>
          </a:solidFill>
          <a:ln w="12700">
            <a:solidFill>
              <a:srgbClr val="4A1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1C4A0BC8-9250-4889-665F-CA24715A628B}"/>
              </a:ext>
            </a:extLst>
          </p:cNvPr>
          <p:cNvSpPr/>
          <p:nvPr/>
        </p:nvSpPr>
        <p:spPr>
          <a:xfrm>
            <a:off x="365760" y="594360"/>
            <a:ext cx="221284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b="1" kern="0" spc="1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STANDARDELEMENTE</a:t>
            </a:r>
            <a:endParaRPr lang="en-US" sz="800" dirty="0"/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DDFEDD49-0F8F-72AE-21FC-D36BD4A1B528}"/>
              </a:ext>
            </a:extLst>
          </p:cNvPr>
          <p:cNvSpPr/>
          <p:nvPr/>
        </p:nvSpPr>
        <p:spPr>
          <a:xfrm>
            <a:off x="4754880" y="594360"/>
            <a:ext cx="1883664" cy="228600"/>
          </a:xfrm>
          <a:prstGeom prst="rect">
            <a:avLst/>
          </a:prstGeom>
          <a:solidFill>
            <a:srgbClr val="5A4A1A"/>
          </a:solidFill>
          <a:ln w="12700">
            <a:solidFill>
              <a:srgbClr val="5A4A1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8B8C3189-A3D0-2E5E-09D6-1DF9F644446F}"/>
              </a:ext>
            </a:extLst>
          </p:cNvPr>
          <p:cNvSpPr/>
          <p:nvPr/>
        </p:nvSpPr>
        <p:spPr>
          <a:xfrm>
            <a:off x="4754880" y="594360"/>
            <a:ext cx="188366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b="1" kern="0" spc="1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CLAUDE ADD-IN</a:t>
            </a:r>
            <a:endParaRPr lang="en-US" sz="800" dirty="0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9E5B08FA-F369-CFA0-DB9A-7C529DA24FE2}"/>
              </a:ext>
            </a:extLst>
          </p:cNvPr>
          <p:cNvSpPr/>
          <p:nvPr/>
        </p:nvSpPr>
        <p:spPr>
          <a:xfrm>
            <a:off x="365760" y="896112"/>
            <a:ext cx="402336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Elemente, die in </a:t>
            </a:r>
            <a:r>
              <a:rPr lang="en-US" sz="1500" b="1" dirty="0" err="1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keiner</a:t>
            </a:r>
            <a:r>
              <a:rPr lang="en-US" sz="1500" b="1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PPT </a:t>
            </a:r>
            <a:r>
              <a:rPr lang="en-US" sz="1500" b="1" dirty="0" err="1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fehlen</a:t>
            </a:r>
            <a:r>
              <a:rPr lang="en-US" sz="1500" b="1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500" b="1" dirty="0" err="1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sollten</a:t>
            </a:r>
            <a:endParaRPr lang="en-US" sz="1500" dirty="0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92FA520B-9394-2D7C-2A0D-CE2005F351A3}"/>
              </a:ext>
            </a:extLst>
          </p:cNvPr>
          <p:cNvSpPr/>
          <p:nvPr/>
        </p:nvSpPr>
        <p:spPr>
          <a:xfrm>
            <a:off x="4754880" y="896112"/>
            <a:ext cx="402336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Claude Add-In in PowerPoint</a:t>
            </a:r>
            <a:endParaRPr lang="en-US" sz="1500" dirty="0"/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502C4479-ACB5-75BD-748E-E3A323E608BE}"/>
              </a:ext>
            </a:extLst>
          </p:cNvPr>
          <p:cNvSpPr/>
          <p:nvPr/>
        </p:nvSpPr>
        <p:spPr>
          <a:xfrm>
            <a:off x="365760" y="1508760"/>
            <a:ext cx="4114800" cy="402336"/>
          </a:xfrm>
          <a:prstGeom prst="rect">
            <a:avLst/>
          </a:prstGeom>
          <a:solidFill>
            <a:srgbClr val="FFFFFF"/>
          </a:solidFill>
          <a:ln w="12700">
            <a:solidFill>
              <a:srgbClr val="EDE5D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8EFC0CCC-EACC-BBAC-F724-47E7D77C735C}"/>
              </a:ext>
            </a:extLst>
          </p:cNvPr>
          <p:cNvSpPr/>
          <p:nvPr/>
        </p:nvSpPr>
        <p:spPr>
          <a:xfrm>
            <a:off x="365760" y="1508760"/>
            <a:ext cx="54864" cy="402336"/>
          </a:xfrm>
          <a:prstGeom prst="rect">
            <a:avLst/>
          </a:prstGeom>
          <a:solidFill>
            <a:srgbClr val="4A1A6A"/>
          </a:solidFill>
          <a:ln w="12700">
            <a:solidFill>
              <a:srgbClr val="4A1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11E7F173-EE90-80FC-F4E0-5477F86E9141}"/>
              </a:ext>
            </a:extLst>
          </p:cNvPr>
          <p:cNvSpPr/>
          <p:nvPr/>
        </p:nvSpPr>
        <p:spPr>
          <a:xfrm>
            <a:off x="502920" y="1527048"/>
            <a:ext cx="1280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4A1A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Logo</a:t>
            </a:r>
            <a:endParaRPr lang="en-US" sz="1100" dirty="0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8B5C5175-0509-E222-0CBA-F6E38F026F15}"/>
              </a:ext>
            </a:extLst>
          </p:cNvPr>
          <p:cNvSpPr/>
          <p:nvPr/>
        </p:nvSpPr>
        <p:spPr>
          <a:xfrm>
            <a:off x="1828800" y="1527048"/>
            <a:ext cx="25603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Erkennbarkeit – Marke im Gedächtnis verankern</a:t>
            </a:r>
            <a:endParaRPr lang="en-US" sz="1050" dirty="0"/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7BE9E935-63C1-5A31-FCB3-2A0F4EAB77F2}"/>
              </a:ext>
            </a:extLst>
          </p:cNvPr>
          <p:cNvSpPr/>
          <p:nvPr/>
        </p:nvSpPr>
        <p:spPr>
          <a:xfrm>
            <a:off x="365760" y="1984248"/>
            <a:ext cx="4114800" cy="402336"/>
          </a:xfrm>
          <a:prstGeom prst="rect">
            <a:avLst/>
          </a:prstGeom>
          <a:solidFill>
            <a:srgbClr val="EDE5D4"/>
          </a:solidFill>
          <a:ln w="12700">
            <a:solidFill>
              <a:srgbClr val="EDE5D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4C6D1D9B-F123-EEC3-3439-DA31A8BD7489}"/>
              </a:ext>
            </a:extLst>
          </p:cNvPr>
          <p:cNvSpPr/>
          <p:nvPr/>
        </p:nvSpPr>
        <p:spPr>
          <a:xfrm>
            <a:off x="365760" y="1984248"/>
            <a:ext cx="54864" cy="402336"/>
          </a:xfrm>
          <a:prstGeom prst="rect">
            <a:avLst/>
          </a:prstGeom>
          <a:solidFill>
            <a:srgbClr val="4A1A6A"/>
          </a:solidFill>
          <a:ln w="12700">
            <a:solidFill>
              <a:srgbClr val="4A1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D7E139C5-100D-BD8F-FFA5-2B89BB305075}"/>
              </a:ext>
            </a:extLst>
          </p:cNvPr>
          <p:cNvSpPr/>
          <p:nvPr/>
        </p:nvSpPr>
        <p:spPr>
          <a:xfrm>
            <a:off x="502920" y="2002536"/>
            <a:ext cx="1280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4A1A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Adresse/Kontakt</a:t>
            </a:r>
            <a:endParaRPr lang="en-US" sz="1100" dirty="0"/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2F5C8B0E-9D16-C35F-6525-F7B56A59C71D}"/>
              </a:ext>
            </a:extLst>
          </p:cNvPr>
          <p:cNvSpPr/>
          <p:nvPr/>
        </p:nvSpPr>
        <p:spPr>
          <a:xfrm>
            <a:off x="1828800" y="2002536"/>
            <a:ext cx="25603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Kontakthürde auf null senken</a:t>
            </a:r>
            <a:endParaRPr lang="en-US" sz="1050" dirty="0"/>
          </a:p>
        </p:txBody>
      </p:sp>
      <p:sp>
        <p:nvSpPr>
          <p:cNvPr id="18" name="Shape 16">
            <a:extLst>
              <a:ext uri="{FF2B5EF4-FFF2-40B4-BE49-F238E27FC236}">
                <a16:creationId xmlns:a16="http://schemas.microsoft.com/office/drawing/2014/main" id="{53FA09CA-ADAB-51D8-5219-32BF0A303F0B}"/>
              </a:ext>
            </a:extLst>
          </p:cNvPr>
          <p:cNvSpPr/>
          <p:nvPr/>
        </p:nvSpPr>
        <p:spPr>
          <a:xfrm>
            <a:off x="365760" y="2459736"/>
            <a:ext cx="4114800" cy="402336"/>
          </a:xfrm>
          <a:prstGeom prst="rect">
            <a:avLst/>
          </a:prstGeom>
          <a:solidFill>
            <a:srgbClr val="FFFFFF"/>
          </a:solidFill>
          <a:ln w="12700">
            <a:solidFill>
              <a:srgbClr val="EDE5D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9" name="Shape 17">
            <a:extLst>
              <a:ext uri="{FF2B5EF4-FFF2-40B4-BE49-F238E27FC236}">
                <a16:creationId xmlns:a16="http://schemas.microsoft.com/office/drawing/2014/main" id="{F9E8A089-FDB3-F33D-5DC8-541574D13FD6}"/>
              </a:ext>
            </a:extLst>
          </p:cNvPr>
          <p:cNvSpPr/>
          <p:nvPr/>
        </p:nvSpPr>
        <p:spPr>
          <a:xfrm>
            <a:off x="365760" y="2459736"/>
            <a:ext cx="54864" cy="402336"/>
          </a:xfrm>
          <a:prstGeom prst="rect">
            <a:avLst/>
          </a:prstGeom>
          <a:solidFill>
            <a:srgbClr val="4A1A6A"/>
          </a:solidFill>
          <a:ln w="12700">
            <a:solidFill>
              <a:srgbClr val="4A1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BFCE78BD-26E2-F9C8-520D-0DB8C8C6E743}"/>
              </a:ext>
            </a:extLst>
          </p:cNvPr>
          <p:cNvSpPr/>
          <p:nvPr/>
        </p:nvSpPr>
        <p:spPr>
          <a:xfrm>
            <a:off x="502920" y="2478024"/>
            <a:ext cx="1280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4A1A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Disclaimer</a:t>
            </a:r>
            <a:endParaRPr lang="en-US" sz="1100" dirty="0"/>
          </a:p>
        </p:txBody>
      </p:sp>
      <p:sp>
        <p:nvSpPr>
          <p:cNvPr id="21" name="Text 19">
            <a:extLst>
              <a:ext uri="{FF2B5EF4-FFF2-40B4-BE49-F238E27FC236}">
                <a16:creationId xmlns:a16="http://schemas.microsoft.com/office/drawing/2014/main" id="{22FB3BB3-8EA3-B5F6-37E2-FBBD31E44668}"/>
              </a:ext>
            </a:extLst>
          </p:cNvPr>
          <p:cNvSpPr/>
          <p:nvPr/>
        </p:nvSpPr>
        <p:spPr>
          <a:xfrm>
            <a:off x="1828800" y="2478024"/>
            <a:ext cx="25603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Rechtssicherheit &amp; Professionalität</a:t>
            </a:r>
            <a:endParaRPr lang="en-US" sz="1050" dirty="0"/>
          </a:p>
        </p:txBody>
      </p:sp>
      <p:sp>
        <p:nvSpPr>
          <p:cNvPr id="22" name="Shape 20">
            <a:extLst>
              <a:ext uri="{FF2B5EF4-FFF2-40B4-BE49-F238E27FC236}">
                <a16:creationId xmlns:a16="http://schemas.microsoft.com/office/drawing/2014/main" id="{56E85518-E9D0-0D41-2533-BB83689D5B0C}"/>
              </a:ext>
            </a:extLst>
          </p:cNvPr>
          <p:cNvSpPr/>
          <p:nvPr/>
        </p:nvSpPr>
        <p:spPr>
          <a:xfrm>
            <a:off x="365760" y="2935224"/>
            <a:ext cx="4114800" cy="402336"/>
          </a:xfrm>
          <a:prstGeom prst="rect">
            <a:avLst/>
          </a:prstGeom>
          <a:solidFill>
            <a:srgbClr val="EDE5D4"/>
          </a:solidFill>
          <a:ln w="12700">
            <a:solidFill>
              <a:srgbClr val="EDE5D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23" name="Shape 21">
            <a:extLst>
              <a:ext uri="{FF2B5EF4-FFF2-40B4-BE49-F238E27FC236}">
                <a16:creationId xmlns:a16="http://schemas.microsoft.com/office/drawing/2014/main" id="{A42FFAAC-57A3-1E67-8D16-D6106D0AA4CB}"/>
              </a:ext>
            </a:extLst>
          </p:cNvPr>
          <p:cNvSpPr/>
          <p:nvPr/>
        </p:nvSpPr>
        <p:spPr>
          <a:xfrm>
            <a:off x="365760" y="2935224"/>
            <a:ext cx="54864" cy="402336"/>
          </a:xfrm>
          <a:prstGeom prst="rect">
            <a:avLst/>
          </a:prstGeom>
          <a:solidFill>
            <a:srgbClr val="4A1A6A"/>
          </a:solidFill>
          <a:ln w="12700">
            <a:solidFill>
              <a:srgbClr val="4A1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24" name="Text 22">
            <a:extLst>
              <a:ext uri="{FF2B5EF4-FFF2-40B4-BE49-F238E27FC236}">
                <a16:creationId xmlns:a16="http://schemas.microsoft.com/office/drawing/2014/main" id="{C69E4943-A07B-855B-A938-B3E011DD6953}"/>
              </a:ext>
            </a:extLst>
          </p:cNvPr>
          <p:cNvSpPr/>
          <p:nvPr/>
        </p:nvSpPr>
        <p:spPr>
          <a:xfrm>
            <a:off x="502920" y="2953512"/>
            <a:ext cx="1280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4A1A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Titelfolie</a:t>
            </a:r>
            <a:endParaRPr lang="en-US" sz="1100" dirty="0"/>
          </a:p>
        </p:txBody>
      </p:sp>
      <p:sp>
        <p:nvSpPr>
          <p:cNvPr id="25" name="Text 23">
            <a:extLst>
              <a:ext uri="{FF2B5EF4-FFF2-40B4-BE49-F238E27FC236}">
                <a16:creationId xmlns:a16="http://schemas.microsoft.com/office/drawing/2014/main" id="{6EDAB814-4D1E-CAF7-2A1E-5668E116D1D9}"/>
              </a:ext>
            </a:extLst>
          </p:cNvPr>
          <p:cNvSpPr/>
          <p:nvPr/>
        </p:nvSpPr>
        <p:spPr>
          <a:xfrm>
            <a:off x="1828800" y="2953512"/>
            <a:ext cx="25603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Erster Eindruck – setzt den Ton</a:t>
            </a:r>
            <a:endParaRPr lang="en-US" sz="1050" dirty="0"/>
          </a:p>
        </p:txBody>
      </p:sp>
      <p:sp>
        <p:nvSpPr>
          <p:cNvPr id="26" name="Shape 24">
            <a:extLst>
              <a:ext uri="{FF2B5EF4-FFF2-40B4-BE49-F238E27FC236}">
                <a16:creationId xmlns:a16="http://schemas.microsoft.com/office/drawing/2014/main" id="{6A5856BF-361D-89D6-D4E9-2200CB239EA6}"/>
              </a:ext>
            </a:extLst>
          </p:cNvPr>
          <p:cNvSpPr/>
          <p:nvPr/>
        </p:nvSpPr>
        <p:spPr>
          <a:xfrm>
            <a:off x="365760" y="3410712"/>
            <a:ext cx="4114800" cy="402336"/>
          </a:xfrm>
          <a:prstGeom prst="rect">
            <a:avLst/>
          </a:prstGeom>
          <a:solidFill>
            <a:srgbClr val="FFFFFF"/>
          </a:solidFill>
          <a:ln w="12700">
            <a:solidFill>
              <a:srgbClr val="EDE5D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27" name="Shape 25">
            <a:extLst>
              <a:ext uri="{FF2B5EF4-FFF2-40B4-BE49-F238E27FC236}">
                <a16:creationId xmlns:a16="http://schemas.microsoft.com/office/drawing/2014/main" id="{C93C49D9-DF45-56B2-992B-A4FC35158D14}"/>
              </a:ext>
            </a:extLst>
          </p:cNvPr>
          <p:cNvSpPr/>
          <p:nvPr/>
        </p:nvSpPr>
        <p:spPr>
          <a:xfrm>
            <a:off x="365760" y="3410712"/>
            <a:ext cx="54864" cy="402336"/>
          </a:xfrm>
          <a:prstGeom prst="rect">
            <a:avLst/>
          </a:prstGeom>
          <a:solidFill>
            <a:srgbClr val="4A1A6A"/>
          </a:solidFill>
          <a:ln w="12700">
            <a:solidFill>
              <a:srgbClr val="4A1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28" name="Text 26">
            <a:extLst>
              <a:ext uri="{FF2B5EF4-FFF2-40B4-BE49-F238E27FC236}">
                <a16:creationId xmlns:a16="http://schemas.microsoft.com/office/drawing/2014/main" id="{1C0BF587-C0DB-EFF7-8FC7-550700024643}"/>
              </a:ext>
            </a:extLst>
          </p:cNvPr>
          <p:cNvSpPr/>
          <p:nvPr/>
        </p:nvSpPr>
        <p:spPr>
          <a:xfrm>
            <a:off x="502920" y="3429000"/>
            <a:ext cx="1280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4A1A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Quellenverzeichnis</a:t>
            </a:r>
            <a:endParaRPr lang="en-US" sz="1100" dirty="0"/>
          </a:p>
        </p:txBody>
      </p:sp>
      <p:sp>
        <p:nvSpPr>
          <p:cNvPr id="29" name="Text 27">
            <a:extLst>
              <a:ext uri="{FF2B5EF4-FFF2-40B4-BE49-F238E27FC236}">
                <a16:creationId xmlns:a16="http://schemas.microsoft.com/office/drawing/2014/main" id="{1144B656-E60D-FD29-A8FA-E4C7D3F39340}"/>
              </a:ext>
            </a:extLst>
          </p:cNvPr>
          <p:cNvSpPr/>
          <p:nvPr/>
        </p:nvSpPr>
        <p:spPr>
          <a:xfrm>
            <a:off x="1828800" y="3429000"/>
            <a:ext cx="25603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Glaubwürdigkeit – Aussagen belegen</a:t>
            </a:r>
            <a:endParaRPr lang="en-US" sz="1050" dirty="0"/>
          </a:p>
        </p:txBody>
      </p:sp>
      <p:sp>
        <p:nvSpPr>
          <p:cNvPr id="30" name="Shape 28">
            <a:extLst>
              <a:ext uri="{FF2B5EF4-FFF2-40B4-BE49-F238E27FC236}">
                <a16:creationId xmlns:a16="http://schemas.microsoft.com/office/drawing/2014/main" id="{68C084E3-1F39-9D90-99B8-098C23402995}"/>
              </a:ext>
            </a:extLst>
          </p:cNvPr>
          <p:cNvSpPr/>
          <p:nvPr/>
        </p:nvSpPr>
        <p:spPr>
          <a:xfrm>
            <a:off x="365760" y="3886200"/>
            <a:ext cx="4114800" cy="402336"/>
          </a:xfrm>
          <a:prstGeom prst="rect">
            <a:avLst/>
          </a:prstGeom>
          <a:solidFill>
            <a:srgbClr val="EDE5D4"/>
          </a:solidFill>
          <a:ln w="12700">
            <a:solidFill>
              <a:srgbClr val="EDE5D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31" name="Shape 29">
            <a:extLst>
              <a:ext uri="{FF2B5EF4-FFF2-40B4-BE49-F238E27FC236}">
                <a16:creationId xmlns:a16="http://schemas.microsoft.com/office/drawing/2014/main" id="{70897A79-5B0C-F4CF-C382-6631ADB6021B}"/>
              </a:ext>
            </a:extLst>
          </p:cNvPr>
          <p:cNvSpPr/>
          <p:nvPr/>
        </p:nvSpPr>
        <p:spPr>
          <a:xfrm>
            <a:off x="365760" y="3886200"/>
            <a:ext cx="54864" cy="402336"/>
          </a:xfrm>
          <a:prstGeom prst="rect">
            <a:avLst/>
          </a:prstGeom>
          <a:solidFill>
            <a:srgbClr val="4A1A6A"/>
          </a:solidFill>
          <a:ln w="12700">
            <a:solidFill>
              <a:srgbClr val="4A1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32" name="Text 30">
            <a:extLst>
              <a:ext uri="{FF2B5EF4-FFF2-40B4-BE49-F238E27FC236}">
                <a16:creationId xmlns:a16="http://schemas.microsoft.com/office/drawing/2014/main" id="{CB034567-6047-8CFA-69C2-182D62940A70}"/>
              </a:ext>
            </a:extLst>
          </p:cNvPr>
          <p:cNvSpPr/>
          <p:nvPr/>
        </p:nvSpPr>
        <p:spPr>
          <a:xfrm>
            <a:off x="502920" y="3904488"/>
            <a:ext cx="1280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4A1A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Sprechernotizen</a:t>
            </a:r>
            <a:endParaRPr lang="en-US" sz="1100" dirty="0"/>
          </a:p>
        </p:txBody>
      </p:sp>
      <p:sp>
        <p:nvSpPr>
          <p:cNvPr id="33" name="Text 31">
            <a:extLst>
              <a:ext uri="{FF2B5EF4-FFF2-40B4-BE49-F238E27FC236}">
                <a16:creationId xmlns:a16="http://schemas.microsoft.com/office/drawing/2014/main" id="{AD2BD28E-FCFA-ED15-24DD-86D95E8D9FD7}"/>
              </a:ext>
            </a:extLst>
          </p:cNvPr>
          <p:cNvSpPr/>
          <p:nvPr/>
        </p:nvSpPr>
        <p:spPr>
          <a:xfrm>
            <a:off x="1828800" y="3904488"/>
            <a:ext cx="25603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Spart Vorbereitungszeit – Claude erstellt sie mit</a:t>
            </a:r>
            <a:endParaRPr lang="en-US" sz="1050" dirty="0"/>
          </a:p>
        </p:txBody>
      </p:sp>
      <p:sp>
        <p:nvSpPr>
          <p:cNvPr id="34" name="Shape 32">
            <a:extLst>
              <a:ext uri="{FF2B5EF4-FFF2-40B4-BE49-F238E27FC236}">
                <a16:creationId xmlns:a16="http://schemas.microsoft.com/office/drawing/2014/main" id="{0D34EB72-DEB0-152D-0B81-A16AC4A1ED7F}"/>
              </a:ext>
            </a:extLst>
          </p:cNvPr>
          <p:cNvSpPr/>
          <p:nvPr/>
        </p:nvSpPr>
        <p:spPr>
          <a:xfrm>
            <a:off x="4663440" y="1508760"/>
            <a:ext cx="4206240" cy="402336"/>
          </a:xfrm>
          <a:prstGeom prst="rect">
            <a:avLst/>
          </a:prstGeom>
          <a:solidFill>
            <a:srgbClr val="FFFFFF"/>
          </a:solidFill>
          <a:ln w="12700">
            <a:solidFill>
              <a:srgbClr val="EDE5D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35" name="Shape 33">
            <a:extLst>
              <a:ext uri="{FF2B5EF4-FFF2-40B4-BE49-F238E27FC236}">
                <a16:creationId xmlns:a16="http://schemas.microsoft.com/office/drawing/2014/main" id="{17804019-0782-DFED-0AE7-F8F9B647C999}"/>
              </a:ext>
            </a:extLst>
          </p:cNvPr>
          <p:cNvSpPr/>
          <p:nvPr/>
        </p:nvSpPr>
        <p:spPr>
          <a:xfrm>
            <a:off x="4663440" y="1508760"/>
            <a:ext cx="54864" cy="402336"/>
          </a:xfrm>
          <a:prstGeom prst="rect">
            <a:avLst/>
          </a:prstGeom>
          <a:solidFill>
            <a:srgbClr val="5A4A1A"/>
          </a:solidFill>
          <a:ln w="12700">
            <a:solidFill>
              <a:srgbClr val="5A4A1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36" name="Text 34">
            <a:extLst>
              <a:ext uri="{FF2B5EF4-FFF2-40B4-BE49-F238E27FC236}">
                <a16:creationId xmlns:a16="http://schemas.microsoft.com/office/drawing/2014/main" id="{D940AB44-22F0-4211-2432-9F6F865AAE74}"/>
              </a:ext>
            </a:extLst>
          </p:cNvPr>
          <p:cNvSpPr/>
          <p:nvPr/>
        </p:nvSpPr>
        <p:spPr>
          <a:xfrm>
            <a:off x="4800600" y="1527048"/>
            <a:ext cx="39776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Claude direkt in PowerPoint-Sidebar – kein Tool-Wechsel</a:t>
            </a:r>
            <a:endParaRPr lang="en-US" sz="1050" dirty="0"/>
          </a:p>
        </p:txBody>
      </p:sp>
      <p:sp>
        <p:nvSpPr>
          <p:cNvPr id="37" name="Shape 35">
            <a:extLst>
              <a:ext uri="{FF2B5EF4-FFF2-40B4-BE49-F238E27FC236}">
                <a16:creationId xmlns:a16="http://schemas.microsoft.com/office/drawing/2014/main" id="{35749A56-EDB2-FBBC-4DFC-E98732D5BDE5}"/>
              </a:ext>
            </a:extLst>
          </p:cNvPr>
          <p:cNvSpPr/>
          <p:nvPr/>
        </p:nvSpPr>
        <p:spPr>
          <a:xfrm>
            <a:off x="4663440" y="1984248"/>
            <a:ext cx="4206240" cy="402336"/>
          </a:xfrm>
          <a:prstGeom prst="rect">
            <a:avLst/>
          </a:prstGeom>
          <a:solidFill>
            <a:srgbClr val="EDE5D4"/>
          </a:solidFill>
          <a:ln w="12700">
            <a:solidFill>
              <a:srgbClr val="EDE5D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38" name="Shape 36">
            <a:extLst>
              <a:ext uri="{FF2B5EF4-FFF2-40B4-BE49-F238E27FC236}">
                <a16:creationId xmlns:a16="http://schemas.microsoft.com/office/drawing/2014/main" id="{145B2810-BB2E-F0EE-2CBF-C28A1A25A32A}"/>
              </a:ext>
            </a:extLst>
          </p:cNvPr>
          <p:cNvSpPr/>
          <p:nvPr/>
        </p:nvSpPr>
        <p:spPr>
          <a:xfrm>
            <a:off x="4663440" y="1984248"/>
            <a:ext cx="54864" cy="402336"/>
          </a:xfrm>
          <a:prstGeom prst="rect">
            <a:avLst/>
          </a:prstGeom>
          <a:solidFill>
            <a:srgbClr val="5A4A1A"/>
          </a:solidFill>
          <a:ln w="12700">
            <a:solidFill>
              <a:srgbClr val="5A4A1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39" name="Text 37">
            <a:extLst>
              <a:ext uri="{FF2B5EF4-FFF2-40B4-BE49-F238E27FC236}">
                <a16:creationId xmlns:a16="http://schemas.microsoft.com/office/drawing/2014/main" id="{33BEFD8A-48E1-4F2F-C0C2-062F4F079484}"/>
              </a:ext>
            </a:extLst>
          </p:cNvPr>
          <p:cNvSpPr/>
          <p:nvPr/>
        </p:nvSpPr>
        <p:spPr>
          <a:xfrm>
            <a:off x="4800600" y="2002536"/>
            <a:ext cx="39776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Liest Farben, Schriften und Layouts aus dem Folien-Master</a:t>
            </a:r>
            <a:endParaRPr lang="en-US" sz="1050" dirty="0"/>
          </a:p>
        </p:txBody>
      </p:sp>
      <p:sp>
        <p:nvSpPr>
          <p:cNvPr id="40" name="Shape 38">
            <a:extLst>
              <a:ext uri="{FF2B5EF4-FFF2-40B4-BE49-F238E27FC236}">
                <a16:creationId xmlns:a16="http://schemas.microsoft.com/office/drawing/2014/main" id="{C210AADB-0B6A-DA8F-CC0B-1D77C4D11008}"/>
              </a:ext>
            </a:extLst>
          </p:cNvPr>
          <p:cNvSpPr/>
          <p:nvPr/>
        </p:nvSpPr>
        <p:spPr>
          <a:xfrm>
            <a:off x="4663440" y="2459736"/>
            <a:ext cx="4206240" cy="402336"/>
          </a:xfrm>
          <a:prstGeom prst="rect">
            <a:avLst/>
          </a:prstGeom>
          <a:solidFill>
            <a:srgbClr val="FFFFFF"/>
          </a:solidFill>
          <a:ln w="12700">
            <a:solidFill>
              <a:srgbClr val="EDE5D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41" name="Shape 39">
            <a:extLst>
              <a:ext uri="{FF2B5EF4-FFF2-40B4-BE49-F238E27FC236}">
                <a16:creationId xmlns:a16="http://schemas.microsoft.com/office/drawing/2014/main" id="{EF1397E9-92D5-C933-DC01-4B9830383178}"/>
              </a:ext>
            </a:extLst>
          </p:cNvPr>
          <p:cNvSpPr/>
          <p:nvPr/>
        </p:nvSpPr>
        <p:spPr>
          <a:xfrm>
            <a:off x="4663440" y="2459736"/>
            <a:ext cx="54864" cy="402336"/>
          </a:xfrm>
          <a:prstGeom prst="rect">
            <a:avLst/>
          </a:prstGeom>
          <a:solidFill>
            <a:srgbClr val="5A4A1A"/>
          </a:solidFill>
          <a:ln w="12700">
            <a:solidFill>
              <a:srgbClr val="5A4A1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42" name="Text 40">
            <a:extLst>
              <a:ext uri="{FF2B5EF4-FFF2-40B4-BE49-F238E27FC236}">
                <a16:creationId xmlns:a16="http://schemas.microsoft.com/office/drawing/2014/main" id="{138D219C-421D-94AD-51D1-6B033EBD3ABE}"/>
              </a:ext>
            </a:extLst>
          </p:cNvPr>
          <p:cNvSpPr/>
          <p:nvPr/>
        </p:nvSpPr>
        <p:spPr>
          <a:xfrm>
            <a:off x="4800600" y="2478024"/>
            <a:ext cx="39776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Installation: Microsoft Marketplace → Claude by Anthropic</a:t>
            </a:r>
            <a:endParaRPr lang="en-US" sz="1050" dirty="0"/>
          </a:p>
        </p:txBody>
      </p:sp>
      <p:sp>
        <p:nvSpPr>
          <p:cNvPr id="43" name="Shape 41">
            <a:extLst>
              <a:ext uri="{FF2B5EF4-FFF2-40B4-BE49-F238E27FC236}">
                <a16:creationId xmlns:a16="http://schemas.microsoft.com/office/drawing/2014/main" id="{B2CE8925-8997-DEDB-53CA-52730AFB53BC}"/>
              </a:ext>
            </a:extLst>
          </p:cNvPr>
          <p:cNvSpPr/>
          <p:nvPr/>
        </p:nvSpPr>
        <p:spPr>
          <a:xfrm>
            <a:off x="4663440" y="2935224"/>
            <a:ext cx="4206240" cy="402336"/>
          </a:xfrm>
          <a:prstGeom prst="rect">
            <a:avLst/>
          </a:prstGeom>
          <a:solidFill>
            <a:srgbClr val="EDE5D4"/>
          </a:solidFill>
          <a:ln w="12700">
            <a:solidFill>
              <a:srgbClr val="EDE5D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44" name="Shape 42">
            <a:extLst>
              <a:ext uri="{FF2B5EF4-FFF2-40B4-BE49-F238E27FC236}">
                <a16:creationId xmlns:a16="http://schemas.microsoft.com/office/drawing/2014/main" id="{6AC0470F-0D3D-7CEB-B949-B0EB21D6EE63}"/>
              </a:ext>
            </a:extLst>
          </p:cNvPr>
          <p:cNvSpPr/>
          <p:nvPr/>
        </p:nvSpPr>
        <p:spPr>
          <a:xfrm>
            <a:off x="4663440" y="2935224"/>
            <a:ext cx="54864" cy="402336"/>
          </a:xfrm>
          <a:prstGeom prst="rect">
            <a:avLst/>
          </a:prstGeom>
          <a:solidFill>
            <a:srgbClr val="5A4A1A"/>
          </a:solidFill>
          <a:ln w="12700">
            <a:solidFill>
              <a:srgbClr val="5A4A1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45" name="Text 43">
            <a:extLst>
              <a:ext uri="{FF2B5EF4-FFF2-40B4-BE49-F238E27FC236}">
                <a16:creationId xmlns:a16="http://schemas.microsoft.com/office/drawing/2014/main" id="{697D195F-180C-6443-1646-DA49F66727C1}"/>
              </a:ext>
            </a:extLst>
          </p:cNvPr>
          <p:cNvSpPr/>
          <p:nvPr/>
        </p:nvSpPr>
        <p:spPr>
          <a:xfrm>
            <a:off x="4800600" y="2953512"/>
            <a:ext cx="39776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Verfügbar: Pro, Max, Team, Enterprise (Beta, seit Feb. 2026)</a:t>
            </a:r>
            <a:endParaRPr lang="en-US" sz="1050" dirty="0"/>
          </a:p>
        </p:txBody>
      </p:sp>
      <p:sp>
        <p:nvSpPr>
          <p:cNvPr id="46" name="Shape 44">
            <a:extLst>
              <a:ext uri="{FF2B5EF4-FFF2-40B4-BE49-F238E27FC236}">
                <a16:creationId xmlns:a16="http://schemas.microsoft.com/office/drawing/2014/main" id="{60A5D33F-148D-E0B5-0EC5-104DF78F13A4}"/>
              </a:ext>
            </a:extLst>
          </p:cNvPr>
          <p:cNvSpPr/>
          <p:nvPr/>
        </p:nvSpPr>
        <p:spPr>
          <a:xfrm>
            <a:off x="4663440" y="3410712"/>
            <a:ext cx="4206240" cy="402336"/>
          </a:xfrm>
          <a:prstGeom prst="rect">
            <a:avLst/>
          </a:prstGeom>
          <a:solidFill>
            <a:srgbClr val="F0FFF4"/>
          </a:solidFill>
          <a:ln w="12700">
            <a:solidFill>
              <a:srgbClr val="EDE5D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47" name="Shape 45">
            <a:extLst>
              <a:ext uri="{FF2B5EF4-FFF2-40B4-BE49-F238E27FC236}">
                <a16:creationId xmlns:a16="http://schemas.microsoft.com/office/drawing/2014/main" id="{021327D3-823D-16F7-4ECC-94090028CE4D}"/>
              </a:ext>
            </a:extLst>
          </p:cNvPr>
          <p:cNvSpPr/>
          <p:nvPr/>
        </p:nvSpPr>
        <p:spPr>
          <a:xfrm>
            <a:off x="4663440" y="3410712"/>
            <a:ext cx="54864" cy="402336"/>
          </a:xfrm>
          <a:prstGeom prst="rect">
            <a:avLst/>
          </a:prstGeom>
          <a:solidFill>
            <a:srgbClr val="1A5A3A"/>
          </a:solidFill>
          <a:ln w="12700">
            <a:solidFill>
              <a:srgbClr val="1A5A3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48" name="Text 46">
            <a:extLst>
              <a:ext uri="{FF2B5EF4-FFF2-40B4-BE49-F238E27FC236}">
                <a16:creationId xmlns:a16="http://schemas.microsoft.com/office/drawing/2014/main" id="{2437042B-AC40-3DD0-B856-81228E736F94}"/>
              </a:ext>
            </a:extLst>
          </p:cNvPr>
          <p:cNvSpPr/>
          <p:nvPr/>
        </p:nvSpPr>
        <p:spPr>
          <a:xfrm>
            <a:off x="4800600" y="3429000"/>
            <a:ext cx="39776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+ Zeitersparnis bis 60 % laut Nutzern (April 2026)</a:t>
            </a:r>
            <a:endParaRPr lang="en-US" sz="1050" dirty="0"/>
          </a:p>
        </p:txBody>
      </p:sp>
      <p:sp>
        <p:nvSpPr>
          <p:cNvPr id="49" name="Shape 47">
            <a:extLst>
              <a:ext uri="{FF2B5EF4-FFF2-40B4-BE49-F238E27FC236}">
                <a16:creationId xmlns:a16="http://schemas.microsoft.com/office/drawing/2014/main" id="{213439DE-DD0B-F0A3-BA08-6AA45E880458}"/>
              </a:ext>
            </a:extLst>
          </p:cNvPr>
          <p:cNvSpPr/>
          <p:nvPr/>
        </p:nvSpPr>
        <p:spPr>
          <a:xfrm>
            <a:off x="4663440" y="3886200"/>
            <a:ext cx="4206240" cy="402336"/>
          </a:xfrm>
          <a:prstGeom prst="rect">
            <a:avLst/>
          </a:prstGeom>
          <a:solidFill>
            <a:srgbClr val="FFF0F0"/>
          </a:solidFill>
          <a:ln w="12700">
            <a:solidFill>
              <a:srgbClr val="EDE5D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50" name="Shape 48">
            <a:extLst>
              <a:ext uri="{FF2B5EF4-FFF2-40B4-BE49-F238E27FC236}">
                <a16:creationId xmlns:a16="http://schemas.microsoft.com/office/drawing/2014/main" id="{01E89F33-D28F-11FE-B59D-F98EFCA04B84}"/>
              </a:ext>
            </a:extLst>
          </p:cNvPr>
          <p:cNvSpPr/>
          <p:nvPr/>
        </p:nvSpPr>
        <p:spPr>
          <a:xfrm>
            <a:off x="4663440" y="3886200"/>
            <a:ext cx="54864" cy="402336"/>
          </a:xfrm>
          <a:prstGeom prst="rect">
            <a:avLst/>
          </a:prstGeom>
          <a:solidFill>
            <a:srgbClr val="8B1A1A"/>
          </a:solidFill>
          <a:ln w="12700">
            <a:solidFill>
              <a:srgbClr val="8B1A1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51" name="Text 49">
            <a:extLst>
              <a:ext uri="{FF2B5EF4-FFF2-40B4-BE49-F238E27FC236}">
                <a16:creationId xmlns:a16="http://schemas.microsoft.com/office/drawing/2014/main" id="{D169D322-83C4-2A25-0C82-D5D39240BE14}"/>
              </a:ext>
            </a:extLst>
          </p:cNvPr>
          <p:cNvSpPr/>
          <p:nvPr/>
        </p:nvSpPr>
        <p:spPr>
          <a:xfrm>
            <a:off x="4800600" y="3904488"/>
            <a:ext cx="39776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8B1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– Beta: keine Audit Logs, kein Custom Data Retention</a:t>
            </a:r>
            <a:endParaRPr lang="en-US" sz="1050" dirty="0"/>
          </a:p>
        </p:txBody>
      </p:sp>
      <p:sp>
        <p:nvSpPr>
          <p:cNvPr id="52" name="Shape 50">
            <a:extLst>
              <a:ext uri="{FF2B5EF4-FFF2-40B4-BE49-F238E27FC236}">
                <a16:creationId xmlns:a16="http://schemas.microsoft.com/office/drawing/2014/main" id="{3152DA0C-8FCA-8FC2-31EF-4A05892F7F75}"/>
              </a:ext>
            </a:extLst>
          </p:cNvPr>
          <p:cNvSpPr/>
          <p:nvPr/>
        </p:nvSpPr>
        <p:spPr>
          <a:xfrm>
            <a:off x="4663440" y="4361688"/>
            <a:ext cx="4206240" cy="402336"/>
          </a:xfrm>
          <a:prstGeom prst="rect">
            <a:avLst/>
          </a:prstGeom>
          <a:solidFill>
            <a:srgbClr val="FFF0F0"/>
          </a:solidFill>
          <a:ln w="12700">
            <a:solidFill>
              <a:srgbClr val="EDE5D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53" name="Shape 51">
            <a:extLst>
              <a:ext uri="{FF2B5EF4-FFF2-40B4-BE49-F238E27FC236}">
                <a16:creationId xmlns:a16="http://schemas.microsoft.com/office/drawing/2014/main" id="{8AB82A80-B065-3D17-6FC3-3B2ED57F00E1}"/>
              </a:ext>
            </a:extLst>
          </p:cNvPr>
          <p:cNvSpPr/>
          <p:nvPr/>
        </p:nvSpPr>
        <p:spPr>
          <a:xfrm>
            <a:off x="4663440" y="4361688"/>
            <a:ext cx="54864" cy="402336"/>
          </a:xfrm>
          <a:prstGeom prst="rect">
            <a:avLst/>
          </a:prstGeom>
          <a:solidFill>
            <a:srgbClr val="8B1A1A"/>
          </a:solidFill>
          <a:ln w="12700">
            <a:solidFill>
              <a:srgbClr val="8B1A1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54" name="Text 52">
            <a:extLst>
              <a:ext uri="{FF2B5EF4-FFF2-40B4-BE49-F238E27FC236}">
                <a16:creationId xmlns:a16="http://schemas.microsoft.com/office/drawing/2014/main" id="{8CC07CE7-51A4-53FA-F903-F2F3C08EE21C}"/>
              </a:ext>
            </a:extLst>
          </p:cNvPr>
          <p:cNvSpPr/>
          <p:nvPr/>
        </p:nvSpPr>
        <p:spPr>
          <a:xfrm>
            <a:off x="4800600" y="4379976"/>
            <a:ext cx="39776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8B1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– Chat-History wird nicht gespeichert</a:t>
            </a:r>
            <a:endParaRPr lang="en-US" sz="1050" dirty="0"/>
          </a:p>
        </p:txBody>
      </p:sp>
      <p:sp>
        <p:nvSpPr>
          <p:cNvPr id="55" name="Shape 53">
            <a:extLst>
              <a:ext uri="{FF2B5EF4-FFF2-40B4-BE49-F238E27FC236}">
                <a16:creationId xmlns:a16="http://schemas.microsoft.com/office/drawing/2014/main" id="{3CFFC1F8-CE81-C797-7308-863DB628E5A5}"/>
              </a:ext>
            </a:extLst>
          </p:cNvPr>
          <p:cNvSpPr/>
          <p:nvPr/>
        </p:nvSpPr>
        <p:spPr>
          <a:xfrm>
            <a:off x="0" y="4892040"/>
            <a:ext cx="9144000" cy="251460"/>
          </a:xfrm>
          <a:prstGeom prst="rect">
            <a:avLst/>
          </a:prstGeom>
          <a:solidFill>
            <a:srgbClr val="1A1208"/>
          </a:solidFill>
          <a:ln w="12700">
            <a:solidFill>
              <a:srgbClr val="1A1208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56" name="Text 54">
            <a:extLst>
              <a:ext uri="{FF2B5EF4-FFF2-40B4-BE49-F238E27FC236}">
                <a16:creationId xmlns:a16="http://schemas.microsoft.com/office/drawing/2014/main" id="{B24DB69F-F026-BAA0-EDAE-8E0D8A104059}"/>
              </a:ext>
            </a:extLst>
          </p:cNvPr>
          <p:cNvSpPr/>
          <p:nvPr/>
        </p:nvSpPr>
        <p:spPr>
          <a:xfrm>
            <a:off x="274320" y="4892040"/>
            <a:ext cx="5486400" cy="2514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Block 4 · Besonderheiten &amp; Profi-Wissen</a:t>
            </a:r>
            <a:endParaRPr lang="en-US" sz="800" dirty="0"/>
          </a:p>
        </p:txBody>
      </p:sp>
      <p:sp>
        <p:nvSpPr>
          <p:cNvPr id="57" name="Text 55">
            <a:extLst>
              <a:ext uri="{FF2B5EF4-FFF2-40B4-BE49-F238E27FC236}">
                <a16:creationId xmlns:a16="http://schemas.microsoft.com/office/drawing/2014/main" id="{6C9E6038-E560-31E8-EC15-125DC8629888}"/>
              </a:ext>
            </a:extLst>
          </p:cNvPr>
          <p:cNvSpPr/>
          <p:nvPr/>
        </p:nvSpPr>
        <p:spPr>
          <a:xfrm>
            <a:off x="6400800" y="4892040"/>
            <a:ext cx="2468880" cy="2514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40057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4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02920"/>
          </a:xfrm>
          <a:prstGeom prst="rect">
            <a:avLst/>
          </a:prstGeom>
          <a:solidFill>
            <a:srgbClr val="4A1A6A"/>
          </a:solidFill>
          <a:ln w="12700">
            <a:solidFill>
              <a:srgbClr val="4A1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3" name="Text 1"/>
          <p:cNvSpPr/>
          <p:nvPr/>
        </p:nvSpPr>
        <p:spPr>
          <a:xfrm>
            <a:off x="274320" y="0"/>
            <a:ext cx="85953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BLOCK 4 · BESONDERHEITEN &amp; PROFI-WISSEN</a:t>
            </a:r>
            <a:endParaRPr lang="en-US" sz="900" dirty="0"/>
          </a:p>
        </p:txBody>
      </p:sp>
      <p:sp>
        <p:nvSpPr>
          <p:cNvPr id="4" name="Shape 2"/>
          <p:cNvSpPr/>
          <p:nvPr/>
        </p:nvSpPr>
        <p:spPr>
          <a:xfrm>
            <a:off x="365760" y="594360"/>
            <a:ext cx="1993392" cy="228600"/>
          </a:xfrm>
          <a:prstGeom prst="rect">
            <a:avLst/>
          </a:prstGeom>
          <a:solidFill>
            <a:srgbClr val="4A1A6A"/>
          </a:solidFill>
          <a:ln w="12700">
            <a:solidFill>
              <a:srgbClr val="4A1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5" name="Text 3"/>
          <p:cNvSpPr/>
          <p:nvPr/>
        </p:nvSpPr>
        <p:spPr>
          <a:xfrm>
            <a:off x="365760" y="594360"/>
            <a:ext cx="199339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b="1" kern="0" spc="1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LAYOUTVORLAGEN</a:t>
            </a:r>
            <a:endParaRPr lang="en-US" sz="800" dirty="0"/>
          </a:p>
        </p:txBody>
      </p:sp>
      <p:sp>
        <p:nvSpPr>
          <p:cNvPr id="6" name="Text 4"/>
          <p:cNvSpPr/>
          <p:nvPr/>
        </p:nvSpPr>
        <p:spPr>
          <a:xfrm>
            <a:off x="365760" y="896112"/>
            <a:ext cx="841248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 kostenlose </a:t>
            </a:r>
            <a:r>
              <a:rPr lang="en-US" sz="2400" b="1" dirty="0" err="1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Quellen</a:t>
            </a:r>
            <a:r>
              <a:rPr lang="en-US" sz="2400" b="1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für </a:t>
            </a:r>
            <a:r>
              <a:rPr lang="en-US" sz="2400" b="1" dirty="0" err="1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Layoutvorlagen</a:t>
            </a:r>
            <a:endParaRPr lang="en-US" sz="2400" dirty="0"/>
          </a:p>
        </p:txBody>
      </p:sp>
      <p:sp>
        <p:nvSpPr>
          <p:cNvPr id="7" name="Shape 5"/>
          <p:cNvSpPr/>
          <p:nvPr/>
        </p:nvSpPr>
        <p:spPr>
          <a:xfrm>
            <a:off x="365760" y="1627632"/>
            <a:ext cx="8412480" cy="457200"/>
          </a:xfrm>
          <a:prstGeom prst="rect">
            <a:avLst/>
          </a:prstGeom>
          <a:solidFill>
            <a:srgbClr val="FFFFFF"/>
          </a:solidFill>
          <a:ln w="12700">
            <a:solidFill>
              <a:srgbClr val="EDE5D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8" name="Shape 6"/>
          <p:cNvSpPr/>
          <p:nvPr/>
        </p:nvSpPr>
        <p:spPr>
          <a:xfrm>
            <a:off x="365760" y="1627632"/>
            <a:ext cx="320040" cy="457200"/>
          </a:xfrm>
          <a:prstGeom prst="rect">
            <a:avLst/>
          </a:prstGeom>
          <a:solidFill>
            <a:srgbClr val="4A1A6A"/>
          </a:solidFill>
          <a:ln w="12700">
            <a:solidFill>
              <a:srgbClr val="4A1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9" name="Text 7"/>
          <p:cNvSpPr/>
          <p:nvPr/>
        </p:nvSpPr>
        <p:spPr>
          <a:xfrm>
            <a:off x="365760" y="1627632"/>
            <a:ext cx="3200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Calibri Black" pitchFamily="34" charset="0"/>
                <a:ea typeface="Calibri Black" pitchFamily="34" charset="-122"/>
                <a:cs typeface="Calibri Black" pitchFamily="34" charset="-120"/>
              </a:rPr>
              <a:t>1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804672" y="1682496"/>
            <a:ext cx="3200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4A1A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Slidesgo.com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4114800" y="1682496"/>
            <a:ext cx="45720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Viele Designs, auch auf Deutsch</a:t>
            </a:r>
            <a:endParaRPr lang="en-US" sz="1200" dirty="0"/>
          </a:p>
        </p:txBody>
      </p:sp>
      <p:sp>
        <p:nvSpPr>
          <p:cNvPr id="12" name="Shape 10"/>
          <p:cNvSpPr/>
          <p:nvPr/>
        </p:nvSpPr>
        <p:spPr>
          <a:xfrm>
            <a:off x="365760" y="2157984"/>
            <a:ext cx="8412480" cy="457200"/>
          </a:xfrm>
          <a:prstGeom prst="rect">
            <a:avLst/>
          </a:prstGeom>
          <a:solidFill>
            <a:srgbClr val="EDE5D4"/>
          </a:solidFill>
          <a:ln w="12700">
            <a:solidFill>
              <a:srgbClr val="EDE5D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3" name="Shape 11"/>
          <p:cNvSpPr/>
          <p:nvPr/>
        </p:nvSpPr>
        <p:spPr>
          <a:xfrm>
            <a:off x="365760" y="2157984"/>
            <a:ext cx="320040" cy="457200"/>
          </a:xfrm>
          <a:prstGeom prst="rect">
            <a:avLst/>
          </a:prstGeom>
          <a:solidFill>
            <a:srgbClr val="4A1A6A"/>
          </a:solidFill>
          <a:ln w="12700">
            <a:solidFill>
              <a:srgbClr val="4A1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4" name="Text 12"/>
          <p:cNvSpPr/>
          <p:nvPr/>
        </p:nvSpPr>
        <p:spPr>
          <a:xfrm>
            <a:off x="365760" y="2157984"/>
            <a:ext cx="3200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Calibri Black" pitchFamily="34" charset="0"/>
                <a:ea typeface="Calibri Black" pitchFamily="34" charset="-122"/>
                <a:cs typeface="Calibri Black" pitchFamily="34" charset="-120"/>
              </a:rPr>
              <a:t>2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804672" y="2212848"/>
            <a:ext cx="3200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4A1A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SlidesCarnaval.com</a:t>
            </a:r>
            <a:endParaRPr lang="en-US" sz="1300" dirty="0"/>
          </a:p>
        </p:txBody>
      </p:sp>
      <p:sp>
        <p:nvSpPr>
          <p:cNvPr id="16" name="Text 14"/>
          <p:cNvSpPr/>
          <p:nvPr/>
        </p:nvSpPr>
        <p:spPr>
          <a:xfrm>
            <a:off x="4114800" y="2212848"/>
            <a:ext cx="45720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Einfache, saubere Business-Vorlagen</a:t>
            </a:r>
            <a:endParaRPr lang="en-US" sz="1200" dirty="0"/>
          </a:p>
        </p:txBody>
      </p:sp>
      <p:sp>
        <p:nvSpPr>
          <p:cNvPr id="17" name="Shape 15"/>
          <p:cNvSpPr/>
          <p:nvPr/>
        </p:nvSpPr>
        <p:spPr>
          <a:xfrm>
            <a:off x="365760" y="2738628"/>
            <a:ext cx="8412480" cy="457200"/>
          </a:xfrm>
          <a:prstGeom prst="rect">
            <a:avLst/>
          </a:prstGeom>
          <a:solidFill>
            <a:srgbClr val="FFFFFF"/>
          </a:solidFill>
          <a:ln w="12700">
            <a:solidFill>
              <a:srgbClr val="EDE5D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8" name="Shape 16"/>
          <p:cNvSpPr/>
          <p:nvPr/>
        </p:nvSpPr>
        <p:spPr>
          <a:xfrm>
            <a:off x="365760" y="2688336"/>
            <a:ext cx="320040" cy="457200"/>
          </a:xfrm>
          <a:prstGeom prst="rect">
            <a:avLst/>
          </a:prstGeom>
          <a:solidFill>
            <a:srgbClr val="4A1A6A"/>
          </a:solidFill>
          <a:ln w="12700">
            <a:solidFill>
              <a:srgbClr val="4A1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9" name="Text 17"/>
          <p:cNvSpPr/>
          <p:nvPr/>
        </p:nvSpPr>
        <p:spPr>
          <a:xfrm>
            <a:off x="365760" y="2688336"/>
            <a:ext cx="3200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Calibri Black" pitchFamily="34" charset="0"/>
                <a:ea typeface="Calibri Black" pitchFamily="34" charset="-122"/>
                <a:cs typeface="Calibri Black" pitchFamily="34" charset="-120"/>
              </a:rPr>
              <a:t>3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804672" y="2743200"/>
            <a:ext cx="3200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00" b="1" dirty="0">
                <a:solidFill>
                  <a:srgbClr val="4A1A6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3"/>
              </a:rPr>
              <a:t>Microsoft PowerPoint-</a:t>
            </a:r>
            <a:r>
              <a:rPr lang="en-US" sz="1300" b="1" dirty="0" err="1">
                <a:solidFill>
                  <a:srgbClr val="4A1A6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3"/>
              </a:rPr>
              <a:t>Vorlagen</a:t>
            </a:r>
            <a:endParaRPr lang="en-US" sz="1300" dirty="0"/>
          </a:p>
        </p:txBody>
      </p:sp>
      <p:sp>
        <p:nvSpPr>
          <p:cNvPr id="21" name="Text 19"/>
          <p:cNvSpPr/>
          <p:nvPr/>
        </p:nvSpPr>
        <p:spPr>
          <a:xfrm>
            <a:off x="4114800" y="2743200"/>
            <a:ext cx="45720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/>
              <a:t>Mache </a:t>
            </a:r>
            <a:r>
              <a:rPr lang="en-US" sz="1200" dirty="0" err="1"/>
              <a:t>dir</a:t>
            </a:r>
            <a:r>
              <a:rPr lang="en-US" sz="1200" dirty="0"/>
              <a:t> Selbst </a:t>
            </a:r>
            <a:r>
              <a:rPr lang="en-US" sz="1200" dirty="0" err="1"/>
              <a:t>ein</a:t>
            </a:r>
            <a:r>
              <a:rPr lang="en-US" sz="1200" dirty="0"/>
              <a:t> Bild </a:t>
            </a:r>
            <a:r>
              <a:rPr lang="en-US" sz="1200" dirty="0" err="1"/>
              <a:t>davon</a:t>
            </a:r>
            <a:endParaRPr lang="en-US" sz="1200" dirty="0"/>
          </a:p>
        </p:txBody>
      </p:sp>
      <p:sp>
        <p:nvSpPr>
          <p:cNvPr id="22" name="Shape 20"/>
          <p:cNvSpPr/>
          <p:nvPr/>
        </p:nvSpPr>
        <p:spPr>
          <a:xfrm>
            <a:off x="365760" y="3218688"/>
            <a:ext cx="8412480" cy="457200"/>
          </a:xfrm>
          <a:prstGeom prst="rect">
            <a:avLst/>
          </a:prstGeom>
          <a:solidFill>
            <a:srgbClr val="EDE5D4"/>
          </a:solidFill>
          <a:ln w="12700">
            <a:solidFill>
              <a:srgbClr val="EDE5D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23" name="Shape 21"/>
          <p:cNvSpPr/>
          <p:nvPr/>
        </p:nvSpPr>
        <p:spPr>
          <a:xfrm>
            <a:off x="365760" y="3218688"/>
            <a:ext cx="320040" cy="457200"/>
          </a:xfrm>
          <a:prstGeom prst="rect">
            <a:avLst/>
          </a:prstGeom>
          <a:solidFill>
            <a:srgbClr val="4A1A6A"/>
          </a:solidFill>
          <a:ln w="12700">
            <a:solidFill>
              <a:srgbClr val="4A1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24" name="Text 22"/>
          <p:cNvSpPr/>
          <p:nvPr/>
        </p:nvSpPr>
        <p:spPr>
          <a:xfrm>
            <a:off x="365760" y="3218688"/>
            <a:ext cx="3200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Calibri Black" pitchFamily="34" charset="0"/>
                <a:ea typeface="Calibri Black" pitchFamily="34" charset="-122"/>
                <a:cs typeface="Calibri Black" pitchFamily="34" charset="-120"/>
              </a:rPr>
              <a:t>4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804672" y="3273552"/>
            <a:ext cx="3200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4A1A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Canva.com</a:t>
            </a:r>
            <a:endParaRPr lang="en-US" sz="1300" dirty="0"/>
          </a:p>
        </p:txBody>
      </p:sp>
      <p:sp>
        <p:nvSpPr>
          <p:cNvPr id="26" name="Text 24"/>
          <p:cNvSpPr/>
          <p:nvPr/>
        </p:nvSpPr>
        <p:spPr>
          <a:xfrm>
            <a:off x="4114800" y="3273552"/>
            <a:ext cx="45720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Kostenlose PPT-Vorlagen (Export als .pptx)</a:t>
            </a:r>
            <a:endParaRPr lang="en-US" sz="1200" dirty="0"/>
          </a:p>
        </p:txBody>
      </p:sp>
      <p:sp>
        <p:nvSpPr>
          <p:cNvPr id="27" name="Shape 25"/>
          <p:cNvSpPr/>
          <p:nvPr/>
        </p:nvSpPr>
        <p:spPr>
          <a:xfrm>
            <a:off x="365760" y="3749040"/>
            <a:ext cx="8412480" cy="457200"/>
          </a:xfrm>
          <a:prstGeom prst="rect">
            <a:avLst/>
          </a:prstGeom>
          <a:solidFill>
            <a:srgbClr val="FFFFFF"/>
          </a:solidFill>
          <a:ln w="12700">
            <a:solidFill>
              <a:srgbClr val="EDE5D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28" name="Shape 26"/>
          <p:cNvSpPr/>
          <p:nvPr/>
        </p:nvSpPr>
        <p:spPr>
          <a:xfrm>
            <a:off x="365760" y="3749040"/>
            <a:ext cx="320040" cy="457200"/>
          </a:xfrm>
          <a:prstGeom prst="rect">
            <a:avLst/>
          </a:prstGeom>
          <a:solidFill>
            <a:srgbClr val="4A1A6A"/>
          </a:solidFill>
          <a:ln w="12700">
            <a:solidFill>
              <a:srgbClr val="4A1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29" name="Text 27"/>
          <p:cNvSpPr/>
          <p:nvPr/>
        </p:nvSpPr>
        <p:spPr>
          <a:xfrm>
            <a:off x="365760" y="3749040"/>
            <a:ext cx="3200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Calibri Black" pitchFamily="34" charset="0"/>
                <a:ea typeface="Calibri Black" pitchFamily="34" charset="-122"/>
                <a:cs typeface="Calibri Black" pitchFamily="34" charset="-120"/>
              </a:rPr>
              <a:t>5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804672" y="3803904"/>
            <a:ext cx="32004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4A1A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create.microsoft.com</a:t>
            </a:r>
            <a:endParaRPr lang="en-US" sz="1300" dirty="0"/>
          </a:p>
        </p:txBody>
      </p:sp>
      <p:sp>
        <p:nvSpPr>
          <p:cNvPr id="31" name="Text 29"/>
          <p:cNvSpPr/>
          <p:nvPr/>
        </p:nvSpPr>
        <p:spPr>
          <a:xfrm>
            <a:off x="4114800" y="3803904"/>
            <a:ext cx="45720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Microsoft Templates, direkt kompatibel</a:t>
            </a:r>
            <a:endParaRPr lang="en-US" sz="1200" dirty="0"/>
          </a:p>
        </p:txBody>
      </p:sp>
      <p:sp>
        <p:nvSpPr>
          <p:cNvPr id="32" name="Shape 30"/>
          <p:cNvSpPr/>
          <p:nvPr/>
        </p:nvSpPr>
        <p:spPr>
          <a:xfrm>
            <a:off x="365760" y="4370832"/>
            <a:ext cx="8412480" cy="475488"/>
          </a:xfrm>
          <a:prstGeom prst="rect">
            <a:avLst/>
          </a:prstGeom>
          <a:solidFill>
            <a:srgbClr val="EDE5D4"/>
          </a:solidFill>
          <a:ln w="12700">
            <a:solidFill>
              <a:srgbClr val="B8860B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33" name="Text 31"/>
          <p:cNvSpPr/>
          <p:nvPr/>
        </p:nvSpPr>
        <p:spPr>
          <a:xfrm>
            <a:off x="502920" y="4398264"/>
            <a:ext cx="813816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i="1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⭐  Profi-Tipp: Vorlage als .pptx ins Projektwissen laden – Claude liest Struktur und erstellt automatisch kompatible Folien. Folie duplizieren statt löschen, um die Originalvorlage zu erhalten.</a:t>
            </a:r>
            <a:endParaRPr lang="en-US" sz="1100" dirty="0"/>
          </a:p>
        </p:txBody>
      </p:sp>
      <p:sp>
        <p:nvSpPr>
          <p:cNvPr id="34" name="Shape 32"/>
          <p:cNvSpPr/>
          <p:nvPr/>
        </p:nvSpPr>
        <p:spPr>
          <a:xfrm>
            <a:off x="0" y="4892040"/>
            <a:ext cx="9144000" cy="251460"/>
          </a:xfrm>
          <a:prstGeom prst="rect">
            <a:avLst/>
          </a:prstGeom>
          <a:solidFill>
            <a:srgbClr val="1A1208"/>
          </a:solidFill>
          <a:ln w="12700">
            <a:solidFill>
              <a:srgbClr val="1A1208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35" name="Text 33"/>
          <p:cNvSpPr/>
          <p:nvPr/>
        </p:nvSpPr>
        <p:spPr>
          <a:xfrm>
            <a:off x="274320" y="4892040"/>
            <a:ext cx="5486400" cy="2514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Block 4 · Besonderheiten &amp; Profi-Wissen</a:t>
            </a:r>
            <a:endParaRPr lang="en-US" sz="800" dirty="0"/>
          </a:p>
        </p:txBody>
      </p:sp>
      <p:sp>
        <p:nvSpPr>
          <p:cNvPr id="36" name="Text 34"/>
          <p:cNvSpPr/>
          <p:nvPr/>
        </p:nvSpPr>
        <p:spPr>
          <a:xfrm>
            <a:off x="6400800" y="4892040"/>
            <a:ext cx="2468880" cy="2514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endParaRPr lang="en-US" sz="8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4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02920"/>
          </a:xfrm>
          <a:prstGeom prst="rect">
            <a:avLst/>
          </a:prstGeom>
          <a:solidFill>
            <a:srgbClr val="4A1A6A"/>
          </a:solidFill>
          <a:ln w="12700">
            <a:solidFill>
              <a:srgbClr val="4A1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3" name="Text 1"/>
          <p:cNvSpPr/>
          <p:nvPr/>
        </p:nvSpPr>
        <p:spPr>
          <a:xfrm>
            <a:off x="274320" y="0"/>
            <a:ext cx="85953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BLOCK 4 · BESONDERHEITEN &amp; PROFI-WISSEN</a:t>
            </a:r>
            <a:endParaRPr lang="en-US" sz="900" dirty="0"/>
          </a:p>
        </p:txBody>
      </p:sp>
      <p:sp>
        <p:nvSpPr>
          <p:cNvPr id="4" name="Text 2"/>
          <p:cNvSpPr/>
          <p:nvPr/>
        </p:nvSpPr>
        <p:spPr>
          <a:xfrm>
            <a:off x="365760" y="594360"/>
            <a:ext cx="841248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Best Practices kompakt – direkt anwendbar</a:t>
            </a:r>
            <a:endParaRPr lang="en-US" sz="2600" dirty="0"/>
          </a:p>
        </p:txBody>
      </p:sp>
      <p:sp>
        <p:nvSpPr>
          <p:cNvPr id="5" name="Shape 3"/>
          <p:cNvSpPr/>
          <p:nvPr/>
        </p:nvSpPr>
        <p:spPr>
          <a:xfrm>
            <a:off x="228600" y="1261872"/>
            <a:ext cx="2029968" cy="3520440"/>
          </a:xfrm>
          <a:prstGeom prst="rect">
            <a:avLst/>
          </a:prstGeom>
          <a:solidFill>
            <a:srgbClr val="FFFFFF"/>
          </a:solidFill>
          <a:ln w="12700">
            <a:solidFill>
              <a:srgbClr val="EDE5D4"/>
            </a:solidFill>
            <a:prstDash val="solid"/>
          </a:ln>
          <a:effectLst>
            <a:outerShdw blurRad="101600" dist="38100" dir="81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6" name="Shape 4"/>
          <p:cNvSpPr/>
          <p:nvPr/>
        </p:nvSpPr>
        <p:spPr>
          <a:xfrm>
            <a:off x="228600" y="1261872"/>
            <a:ext cx="2029968" cy="384048"/>
          </a:xfrm>
          <a:prstGeom prst="rect">
            <a:avLst/>
          </a:prstGeom>
          <a:solidFill>
            <a:srgbClr val="1A3A6A"/>
          </a:solidFill>
          <a:ln w="12700">
            <a:solidFill>
              <a:srgbClr val="1A3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7" name="Text 5"/>
          <p:cNvSpPr/>
          <p:nvPr/>
        </p:nvSpPr>
        <p:spPr>
          <a:xfrm>
            <a:off x="320040" y="1261872"/>
            <a:ext cx="184708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1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FÜR EINFACHE PPT</a:t>
            </a:r>
            <a:endParaRPr lang="en-US" sz="850" dirty="0"/>
          </a:p>
        </p:txBody>
      </p:sp>
      <p:sp>
        <p:nvSpPr>
          <p:cNvPr id="8" name="Shape 6"/>
          <p:cNvSpPr/>
          <p:nvPr/>
        </p:nvSpPr>
        <p:spPr>
          <a:xfrm>
            <a:off x="338328" y="1719072"/>
            <a:ext cx="201168" cy="201168"/>
          </a:xfrm>
          <a:prstGeom prst="rect">
            <a:avLst/>
          </a:prstGeom>
          <a:solidFill>
            <a:srgbClr val="1A3A6A"/>
          </a:solidFill>
          <a:ln w="12700">
            <a:solidFill>
              <a:srgbClr val="1A3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9" name="Text 7"/>
          <p:cNvSpPr/>
          <p:nvPr/>
        </p:nvSpPr>
        <p:spPr>
          <a:xfrm>
            <a:off x="338328" y="1719072"/>
            <a:ext cx="20116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594360" y="1719072"/>
            <a:ext cx="1572768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Prompt mit Rolle starten</a:t>
            </a:r>
            <a:endParaRPr lang="en-US" sz="1050" dirty="0"/>
          </a:p>
        </p:txBody>
      </p:sp>
      <p:sp>
        <p:nvSpPr>
          <p:cNvPr id="11" name="Shape 9"/>
          <p:cNvSpPr/>
          <p:nvPr/>
        </p:nvSpPr>
        <p:spPr>
          <a:xfrm>
            <a:off x="338328" y="2267712"/>
            <a:ext cx="201168" cy="201168"/>
          </a:xfrm>
          <a:prstGeom prst="rect">
            <a:avLst/>
          </a:prstGeom>
          <a:solidFill>
            <a:srgbClr val="1A3A6A"/>
          </a:solidFill>
          <a:ln w="12700">
            <a:solidFill>
              <a:srgbClr val="1A3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2" name="Text 10"/>
          <p:cNvSpPr/>
          <p:nvPr/>
        </p:nvSpPr>
        <p:spPr>
          <a:xfrm>
            <a:off x="338328" y="2267712"/>
            <a:ext cx="20116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</a:t>
            </a:r>
            <a:endParaRPr lang="en-US" sz="900" dirty="0"/>
          </a:p>
        </p:txBody>
      </p:sp>
      <p:sp>
        <p:nvSpPr>
          <p:cNvPr id="13" name="Text 11"/>
          <p:cNvSpPr/>
          <p:nvPr/>
        </p:nvSpPr>
        <p:spPr>
          <a:xfrm>
            <a:off x="594360" y="2267712"/>
            <a:ext cx="1572768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Gliederung erst bestätigen</a:t>
            </a:r>
            <a:endParaRPr lang="en-US" sz="1050" dirty="0"/>
          </a:p>
        </p:txBody>
      </p:sp>
      <p:sp>
        <p:nvSpPr>
          <p:cNvPr id="14" name="Shape 12"/>
          <p:cNvSpPr/>
          <p:nvPr/>
        </p:nvSpPr>
        <p:spPr>
          <a:xfrm>
            <a:off x="338328" y="2816352"/>
            <a:ext cx="201168" cy="201168"/>
          </a:xfrm>
          <a:prstGeom prst="rect">
            <a:avLst/>
          </a:prstGeom>
          <a:solidFill>
            <a:srgbClr val="1A3A6A"/>
          </a:solidFill>
          <a:ln w="12700">
            <a:solidFill>
              <a:srgbClr val="1A3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5" name="Text 13"/>
          <p:cNvSpPr/>
          <p:nvPr/>
        </p:nvSpPr>
        <p:spPr>
          <a:xfrm>
            <a:off x="338328" y="2816352"/>
            <a:ext cx="20116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</a:t>
            </a:r>
            <a:endParaRPr lang="en-US" sz="900" dirty="0"/>
          </a:p>
        </p:txBody>
      </p:sp>
      <p:sp>
        <p:nvSpPr>
          <p:cNvPr id="16" name="Text 14"/>
          <p:cNvSpPr/>
          <p:nvPr/>
        </p:nvSpPr>
        <p:spPr>
          <a:xfrm>
            <a:off x="594360" y="2816352"/>
            <a:ext cx="1572768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3–5 Beispielfolien zuerst</a:t>
            </a:r>
            <a:endParaRPr lang="en-US" sz="1050" dirty="0"/>
          </a:p>
        </p:txBody>
      </p:sp>
      <p:sp>
        <p:nvSpPr>
          <p:cNvPr id="17" name="Shape 15"/>
          <p:cNvSpPr/>
          <p:nvPr/>
        </p:nvSpPr>
        <p:spPr>
          <a:xfrm>
            <a:off x="338328" y="3364992"/>
            <a:ext cx="201168" cy="201168"/>
          </a:xfrm>
          <a:prstGeom prst="rect">
            <a:avLst/>
          </a:prstGeom>
          <a:solidFill>
            <a:srgbClr val="1A3A6A"/>
          </a:solidFill>
          <a:ln w="12700">
            <a:solidFill>
              <a:srgbClr val="1A3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8" name="Text 16"/>
          <p:cNvSpPr/>
          <p:nvPr/>
        </p:nvSpPr>
        <p:spPr>
          <a:xfrm>
            <a:off x="338328" y="3364992"/>
            <a:ext cx="20116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</a:t>
            </a:r>
            <a:endParaRPr lang="en-US" sz="900" dirty="0"/>
          </a:p>
        </p:txBody>
      </p:sp>
      <p:sp>
        <p:nvSpPr>
          <p:cNvPr id="19" name="Text 17"/>
          <p:cNvSpPr/>
          <p:nvPr/>
        </p:nvSpPr>
        <p:spPr>
          <a:xfrm>
            <a:off x="594360" y="3364992"/>
            <a:ext cx="1572768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Zielgruppe explizit nennen</a:t>
            </a:r>
            <a:endParaRPr lang="en-US" sz="1050" dirty="0"/>
          </a:p>
        </p:txBody>
      </p:sp>
      <p:sp>
        <p:nvSpPr>
          <p:cNvPr id="20" name="Shape 18"/>
          <p:cNvSpPr/>
          <p:nvPr/>
        </p:nvSpPr>
        <p:spPr>
          <a:xfrm>
            <a:off x="338328" y="3913632"/>
            <a:ext cx="201168" cy="201168"/>
          </a:xfrm>
          <a:prstGeom prst="rect">
            <a:avLst/>
          </a:prstGeom>
          <a:solidFill>
            <a:srgbClr val="1A3A6A"/>
          </a:solidFill>
          <a:ln w="12700">
            <a:solidFill>
              <a:srgbClr val="1A3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21" name="Text 19"/>
          <p:cNvSpPr/>
          <p:nvPr/>
        </p:nvSpPr>
        <p:spPr>
          <a:xfrm>
            <a:off x="338328" y="3913632"/>
            <a:ext cx="20116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</a:t>
            </a:r>
            <a:endParaRPr lang="en-US" sz="900" dirty="0"/>
          </a:p>
        </p:txBody>
      </p:sp>
      <p:sp>
        <p:nvSpPr>
          <p:cNvPr id="22" name="Text 20"/>
          <p:cNvSpPr/>
          <p:nvPr/>
        </p:nvSpPr>
        <p:spPr>
          <a:xfrm>
            <a:off x="594360" y="3913632"/>
            <a:ext cx="1572768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Titel &amp; Bullets nachschärfen</a:t>
            </a:r>
            <a:endParaRPr lang="en-US" sz="1050" dirty="0"/>
          </a:p>
        </p:txBody>
      </p:sp>
      <p:sp>
        <p:nvSpPr>
          <p:cNvPr id="23" name="Shape 21"/>
          <p:cNvSpPr/>
          <p:nvPr/>
        </p:nvSpPr>
        <p:spPr>
          <a:xfrm>
            <a:off x="2404872" y="1261872"/>
            <a:ext cx="2029968" cy="3520440"/>
          </a:xfrm>
          <a:prstGeom prst="rect">
            <a:avLst/>
          </a:prstGeom>
          <a:solidFill>
            <a:srgbClr val="FFFFFF"/>
          </a:solidFill>
          <a:ln w="12700">
            <a:solidFill>
              <a:srgbClr val="EDE5D4"/>
            </a:solidFill>
            <a:prstDash val="solid"/>
          </a:ln>
          <a:effectLst>
            <a:outerShdw blurRad="101600" dist="38100" dir="81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24" name="Shape 22"/>
          <p:cNvSpPr/>
          <p:nvPr/>
        </p:nvSpPr>
        <p:spPr>
          <a:xfrm>
            <a:off x="2404872" y="1261872"/>
            <a:ext cx="2029968" cy="384048"/>
          </a:xfrm>
          <a:prstGeom prst="rect">
            <a:avLst/>
          </a:prstGeom>
          <a:solidFill>
            <a:srgbClr val="1A5A3A"/>
          </a:solidFill>
          <a:ln w="12700">
            <a:solidFill>
              <a:srgbClr val="1A5A3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25" name="Text 23"/>
          <p:cNvSpPr/>
          <p:nvPr/>
        </p:nvSpPr>
        <p:spPr>
          <a:xfrm>
            <a:off x="2496312" y="1261872"/>
            <a:ext cx="184708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1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RECHERCHE → PPT</a:t>
            </a:r>
            <a:endParaRPr lang="en-US" sz="850" dirty="0"/>
          </a:p>
        </p:txBody>
      </p:sp>
      <p:sp>
        <p:nvSpPr>
          <p:cNvPr id="26" name="Shape 24"/>
          <p:cNvSpPr/>
          <p:nvPr/>
        </p:nvSpPr>
        <p:spPr>
          <a:xfrm>
            <a:off x="2514600" y="1719072"/>
            <a:ext cx="201168" cy="201168"/>
          </a:xfrm>
          <a:prstGeom prst="rect">
            <a:avLst/>
          </a:prstGeom>
          <a:solidFill>
            <a:srgbClr val="1A5A3A"/>
          </a:solidFill>
          <a:ln w="12700">
            <a:solidFill>
              <a:srgbClr val="1A5A3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27" name="Text 25"/>
          <p:cNvSpPr/>
          <p:nvPr/>
        </p:nvSpPr>
        <p:spPr>
          <a:xfrm>
            <a:off x="2514600" y="1719072"/>
            <a:ext cx="20116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</a:t>
            </a:r>
            <a:endParaRPr lang="en-US" sz="900" dirty="0"/>
          </a:p>
        </p:txBody>
      </p:sp>
      <p:sp>
        <p:nvSpPr>
          <p:cNvPr id="28" name="Text 26"/>
          <p:cNvSpPr/>
          <p:nvPr/>
        </p:nvSpPr>
        <p:spPr>
          <a:xfrm>
            <a:off x="2770632" y="1719072"/>
            <a:ext cx="1572768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Recherche in eigenem Chat</a:t>
            </a:r>
            <a:endParaRPr lang="en-US" sz="1050" dirty="0"/>
          </a:p>
        </p:txBody>
      </p:sp>
      <p:sp>
        <p:nvSpPr>
          <p:cNvPr id="29" name="Shape 27"/>
          <p:cNvSpPr/>
          <p:nvPr/>
        </p:nvSpPr>
        <p:spPr>
          <a:xfrm>
            <a:off x="2514600" y="2267712"/>
            <a:ext cx="201168" cy="201168"/>
          </a:xfrm>
          <a:prstGeom prst="rect">
            <a:avLst/>
          </a:prstGeom>
          <a:solidFill>
            <a:srgbClr val="1A5A3A"/>
          </a:solidFill>
          <a:ln w="12700">
            <a:solidFill>
              <a:srgbClr val="1A5A3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30" name="Text 28"/>
          <p:cNvSpPr/>
          <p:nvPr/>
        </p:nvSpPr>
        <p:spPr>
          <a:xfrm>
            <a:off x="2514600" y="2267712"/>
            <a:ext cx="20116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</a:t>
            </a:r>
            <a:endParaRPr lang="en-US" sz="900" dirty="0"/>
          </a:p>
        </p:txBody>
      </p:sp>
      <p:sp>
        <p:nvSpPr>
          <p:cNvPr id="31" name="Text 29"/>
          <p:cNvSpPr/>
          <p:nvPr/>
        </p:nvSpPr>
        <p:spPr>
          <a:xfrm>
            <a:off x="2770632" y="2267712"/>
            <a:ext cx="1572768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Als .txt ins Projektwissen</a:t>
            </a:r>
            <a:endParaRPr lang="en-US" sz="1050" dirty="0"/>
          </a:p>
        </p:txBody>
      </p:sp>
      <p:sp>
        <p:nvSpPr>
          <p:cNvPr id="32" name="Shape 30"/>
          <p:cNvSpPr/>
          <p:nvPr/>
        </p:nvSpPr>
        <p:spPr>
          <a:xfrm>
            <a:off x="2514600" y="2816352"/>
            <a:ext cx="201168" cy="201168"/>
          </a:xfrm>
          <a:prstGeom prst="rect">
            <a:avLst/>
          </a:prstGeom>
          <a:solidFill>
            <a:srgbClr val="1A5A3A"/>
          </a:solidFill>
          <a:ln w="12700">
            <a:solidFill>
              <a:srgbClr val="1A5A3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33" name="Text 31"/>
          <p:cNvSpPr/>
          <p:nvPr/>
        </p:nvSpPr>
        <p:spPr>
          <a:xfrm>
            <a:off x="2514600" y="2816352"/>
            <a:ext cx="20116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</a:t>
            </a:r>
            <a:endParaRPr lang="en-US" sz="900" dirty="0"/>
          </a:p>
        </p:txBody>
      </p:sp>
      <p:sp>
        <p:nvSpPr>
          <p:cNvPr id="34" name="Text 32"/>
          <p:cNvSpPr/>
          <p:nvPr/>
        </p:nvSpPr>
        <p:spPr>
          <a:xfrm>
            <a:off x="2770632" y="2816352"/>
            <a:ext cx="1572768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Neuen Chat für PPT starten</a:t>
            </a:r>
            <a:endParaRPr lang="en-US" sz="1050" dirty="0"/>
          </a:p>
        </p:txBody>
      </p:sp>
      <p:sp>
        <p:nvSpPr>
          <p:cNvPr id="35" name="Shape 33"/>
          <p:cNvSpPr/>
          <p:nvPr/>
        </p:nvSpPr>
        <p:spPr>
          <a:xfrm>
            <a:off x="2514600" y="3364992"/>
            <a:ext cx="201168" cy="201168"/>
          </a:xfrm>
          <a:prstGeom prst="rect">
            <a:avLst/>
          </a:prstGeom>
          <a:solidFill>
            <a:srgbClr val="1A5A3A"/>
          </a:solidFill>
          <a:ln w="12700">
            <a:solidFill>
              <a:srgbClr val="1A5A3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36" name="Text 34"/>
          <p:cNvSpPr/>
          <p:nvPr/>
        </p:nvSpPr>
        <p:spPr>
          <a:xfrm>
            <a:off x="2514600" y="3364992"/>
            <a:ext cx="20116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</a:t>
            </a:r>
            <a:endParaRPr lang="en-US" sz="900" dirty="0"/>
          </a:p>
        </p:txBody>
      </p:sp>
      <p:sp>
        <p:nvSpPr>
          <p:cNvPr id="37" name="Text 35"/>
          <p:cNvSpPr/>
          <p:nvPr/>
        </p:nvSpPr>
        <p:spPr>
          <a:xfrm>
            <a:off x="2770632" y="3364992"/>
            <a:ext cx="1572768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Gliederung erst freigeben</a:t>
            </a:r>
            <a:endParaRPr lang="en-US" sz="1050" dirty="0"/>
          </a:p>
        </p:txBody>
      </p:sp>
      <p:sp>
        <p:nvSpPr>
          <p:cNvPr id="38" name="Shape 36"/>
          <p:cNvSpPr/>
          <p:nvPr/>
        </p:nvSpPr>
        <p:spPr>
          <a:xfrm>
            <a:off x="2514600" y="3913632"/>
            <a:ext cx="201168" cy="201168"/>
          </a:xfrm>
          <a:prstGeom prst="rect">
            <a:avLst/>
          </a:prstGeom>
          <a:solidFill>
            <a:srgbClr val="1A5A3A"/>
          </a:solidFill>
          <a:ln w="12700">
            <a:solidFill>
              <a:srgbClr val="1A5A3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39" name="Text 37"/>
          <p:cNvSpPr/>
          <p:nvPr/>
        </p:nvSpPr>
        <p:spPr>
          <a:xfrm>
            <a:off x="2514600" y="3913632"/>
            <a:ext cx="20116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</a:t>
            </a:r>
            <a:endParaRPr lang="en-US" sz="900" dirty="0"/>
          </a:p>
        </p:txBody>
      </p:sp>
      <p:sp>
        <p:nvSpPr>
          <p:cNvPr id="40" name="Text 38"/>
          <p:cNvSpPr/>
          <p:nvPr/>
        </p:nvSpPr>
        <p:spPr>
          <a:xfrm>
            <a:off x="2770632" y="3913632"/>
            <a:ext cx="1572768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PPT sofort lokal speichern</a:t>
            </a:r>
            <a:endParaRPr lang="en-US" sz="1050" dirty="0"/>
          </a:p>
        </p:txBody>
      </p:sp>
      <p:sp>
        <p:nvSpPr>
          <p:cNvPr id="41" name="Shape 39"/>
          <p:cNvSpPr/>
          <p:nvPr/>
        </p:nvSpPr>
        <p:spPr>
          <a:xfrm>
            <a:off x="4581144" y="1261872"/>
            <a:ext cx="2029968" cy="3520440"/>
          </a:xfrm>
          <a:prstGeom prst="rect">
            <a:avLst/>
          </a:prstGeom>
          <a:solidFill>
            <a:srgbClr val="FFFFFF"/>
          </a:solidFill>
          <a:ln w="12700">
            <a:solidFill>
              <a:srgbClr val="EDE5D4"/>
            </a:solidFill>
            <a:prstDash val="solid"/>
          </a:ln>
          <a:effectLst>
            <a:outerShdw blurRad="101600" dist="38100" dir="81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42" name="Shape 40"/>
          <p:cNvSpPr/>
          <p:nvPr/>
        </p:nvSpPr>
        <p:spPr>
          <a:xfrm>
            <a:off x="4581144" y="1261872"/>
            <a:ext cx="2029968" cy="384048"/>
          </a:xfrm>
          <a:prstGeom prst="rect">
            <a:avLst/>
          </a:prstGeom>
          <a:solidFill>
            <a:srgbClr val="4A1A6A"/>
          </a:solidFill>
          <a:ln w="12700">
            <a:solidFill>
              <a:srgbClr val="4A1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43" name="Text 41"/>
          <p:cNvSpPr/>
          <p:nvPr/>
        </p:nvSpPr>
        <p:spPr>
          <a:xfrm>
            <a:off x="4672584" y="1261872"/>
            <a:ext cx="184708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1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AUTOMATISIERUNG</a:t>
            </a:r>
            <a:endParaRPr lang="en-US" sz="850" dirty="0"/>
          </a:p>
        </p:txBody>
      </p:sp>
      <p:sp>
        <p:nvSpPr>
          <p:cNvPr id="44" name="Shape 42"/>
          <p:cNvSpPr/>
          <p:nvPr/>
        </p:nvSpPr>
        <p:spPr>
          <a:xfrm>
            <a:off x="4690872" y="1719072"/>
            <a:ext cx="201168" cy="201168"/>
          </a:xfrm>
          <a:prstGeom prst="rect">
            <a:avLst/>
          </a:prstGeom>
          <a:solidFill>
            <a:srgbClr val="4A1A6A"/>
          </a:solidFill>
          <a:ln w="12700">
            <a:solidFill>
              <a:srgbClr val="4A1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45" name="Text 43"/>
          <p:cNvSpPr/>
          <p:nvPr/>
        </p:nvSpPr>
        <p:spPr>
          <a:xfrm>
            <a:off x="4690872" y="1719072"/>
            <a:ext cx="20116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</a:t>
            </a:r>
            <a:endParaRPr lang="en-US" sz="900" dirty="0"/>
          </a:p>
        </p:txBody>
      </p:sp>
      <p:sp>
        <p:nvSpPr>
          <p:cNvPr id="46" name="Text 44"/>
          <p:cNvSpPr/>
          <p:nvPr/>
        </p:nvSpPr>
        <p:spPr>
          <a:xfrm>
            <a:off x="4946904" y="1719072"/>
            <a:ext cx="1572768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Cowork ab 3. Wiederholung</a:t>
            </a:r>
            <a:endParaRPr lang="en-US" sz="1050" dirty="0"/>
          </a:p>
        </p:txBody>
      </p:sp>
      <p:sp>
        <p:nvSpPr>
          <p:cNvPr id="47" name="Shape 45"/>
          <p:cNvSpPr/>
          <p:nvPr/>
        </p:nvSpPr>
        <p:spPr>
          <a:xfrm>
            <a:off x="4690872" y="2267712"/>
            <a:ext cx="201168" cy="201168"/>
          </a:xfrm>
          <a:prstGeom prst="rect">
            <a:avLst/>
          </a:prstGeom>
          <a:solidFill>
            <a:srgbClr val="4A1A6A"/>
          </a:solidFill>
          <a:ln w="12700">
            <a:solidFill>
              <a:srgbClr val="4A1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48" name="Text 46"/>
          <p:cNvSpPr/>
          <p:nvPr/>
        </p:nvSpPr>
        <p:spPr>
          <a:xfrm>
            <a:off x="4690872" y="2267712"/>
            <a:ext cx="20116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</a:t>
            </a:r>
            <a:endParaRPr lang="en-US" sz="900" dirty="0"/>
          </a:p>
        </p:txBody>
      </p:sp>
      <p:sp>
        <p:nvSpPr>
          <p:cNvPr id="49" name="Text 47"/>
          <p:cNvSpPr/>
          <p:nvPr/>
        </p:nvSpPr>
        <p:spPr>
          <a:xfrm>
            <a:off x="4946904" y="2267712"/>
            <a:ext cx="1572768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SKILL.md für Branding anlegen</a:t>
            </a:r>
            <a:endParaRPr lang="en-US" sz="1050" dirty="0"/>
          </a:p>
        </p:txBody>
      </p:sp>
      <p:sp>
        <p:nvSpPr>
          <p:cNvPr id="50" name="Shape 48"/>
          <p:cNvSpPr/>
          <p:nvPr/>
        </p:nvSpPr>
        <p:spPr>
          <a:xfrm>
            <a:off x="4690872" y="2816352"/>
            <a:ext cx="201168" cy="201168"/>
          </a:xfrm>
          <a:prstGeom prst="rect">
            <a:avLst/>
          </a:prstGeom>
          <a:solidFill>
            <a:srgbClr val="4A1A6A"/>
          </a:solidFill>
          <a:ln w="12700">
            <a:solidFill>
              <a:srgbClr val="4A1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51" name="Text 49"/>
          <p:cNvSpPr/>
          <p:nvPr/>
        </p:nvSpPr>
        <p:spPr>
          <a:xfrm>
            <a:off x="4690872" y="2816352"/>
            <a:ext cx="20116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</a:t>
            </a:r>
            <a:endParaRPr lang="en-US" sz="900" dirty="0"/>
          </a:p>
        </p:txBody>
      </p:sp>
      <p:sp>
        <p:nvSpPr>
          <p:cNvPr id="52" name="Text 50"/>
          <p:cNvSpPr/>
          <p:nvPr/>
        </p:nvSpPr>
        <p:spPr>
          <a:xfrm>
            <a:off x="4946904" y="2816352"/>
            <a:ext cx="1572768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Ordnerstruktur vorab festlegen</a:t>
            </a:r>
            <a:endParaRPr lang="en-US" sz="1050" dirty="0"/>
          </a:p>
        </p:txBody>
      </p:sp>
      <p:sp>
        <p:nvSpPr>
          <p:cNvPr id="53" name="Shape 51"/>
          <p:cNvSpPr/>
          <p:nvPr/>
        </p:nvSpPr>
        <p:spPr>
          <a:xfrm>
            <a:off x="4690872" y="3364992"/>
            <a:ext cx="201168" cy="201168"/>
          </a:xfrm>
          <a:prstGeom prst="rect">
            <a:avLst/>
          </a:prstGeom>
          <a:solidFill>
            <a:srgbClr val="4A1A6A"/>
          </a:solidFill>
          <a:ln w="12700">
            <a:solidFill>
              <a:srgbClr val="4A1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54" name="Text 52"/>
          <p:cNvSpPr/>
          <p:nvPr/>
        </p:nvSpPr>
        <p:spPr>
          <a:xfrm>
            <a:off x="4690872" y="3364992"/>
            <a:ext cx="20116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</a:t>
            </a:r>
            <a:endParaRPr lang="en-US" sz="900" dirty="0"/>
          </a:p>
        </p:txBody>
      </p:sp>
      <p:sp>
        <p:nvSpPr>
          <p:cNvPr id="55" name="Text 53"/>
          <p:cNvSpPr/>
          <p:nvPr/>
        </p:nvSpPr>
        <p:spPr>
          <a:xfrm>
            <a:off x="4946904" y="3364992"/>
            <a:ext cx="1572768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Zeitstempel im Dateinamen</a:t>
            </a:r>
            <a:endParaRPr lang="en-US" sz="1050" dirty="0"/>
          </a:p>
        </p:txBody>
      </p:sp>
      <p:sp>
        <p:nvSpPr>
          <p:cNvPr id="56" name="Shape 54"/>
          <p:cNvSpPr/>
          <p:nvPr/>
        </p:nvSpPr>
        <p:spPr>
          <a:xfrm>
            <a:off x="4690872" y="3913632"/>
            <a:ext cx="201168" cy="201168"/>
          </a:xfrm>
          <a:prstGeom prst="rect">
            <a:avLst/>
          </a:prstGeom>
          <a:solidFill>
            <a:srgbClr val="4A1A6A"/>
          </a:solidFill>
          <a:ln w="12700">
            <a:solidFill>
              <a:srgbClr val="4A1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57" name="Text 55"/>
          <p:cNvSpPr/>
          <p:nvPr/>
        </p:nvSpPr>
        <p:spPr>
          <a:xfrm>
            <a:off x="4690872" y="3913632"/>
            <a:ext cx="20116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</a:t>
            </a:r>
            <a:endParaRPr lang="en-US" sz="900" dirty="0"/>
          </a:p>
        </p:txBody>
      </p:sp>
      <p:sp>
        <p:nvSpPr>
          <p:cNvPr id="58" name="Text 56"/>
          <p:cNvSpPr/>
          <p:nvPr/>
        </p:nvSpPr>
        <p:spPr>
          <a:xfrm>
            <a:off x="4946904" y="3913632"/>
            <a:ext cx="1572768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Struktur nach Erstellung prüfen</a:t>
            </a:r>
            <a:endParaRPr lang="en-US" sz="1050" dirty="0"/>
          </a:p>
        </p:txBody>
      </p:sp>
      <p:sp>
        <p:nvSpPr>
          <p:cNvPr id="59" name="Shape 57"/>
          <p:cNvSpPr/>
          <p:nvPr/>
        </p:nvSpPr>
        <p:spPr>
          <a:xfrm>
            <a:off x="6757416" y="1261872"/>
            <a:ext cx="2029968" cy="3520440"/>
          </a:xfrm>
          <a:prstGeom prst="rect">
            <a:avLst/>
          </a:prstGeom>
          <a:solidFill>
            <a:srgbClr val="FFFFFF"/>
          </a:solidFill>
          <a:ln w="12700">
            <a:solidFill>
              <a:srgbClr val="EDE5D4"/>
            </a:solidFill>
            <a:prstDash val="solid"/>
          </a:ln>
          <a:effectLst>
            <a:outerShdw blurRad="101600" dist="38100" dir="81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60" name="Shape 58"/>
          <p:cNvSpPr/>
          <p:nvPr/>
        </p:nvSpPr>
        <p:spPr>
          <a:xfrm>
            <a:off x="6757416" y="1261872"/>
            <a:ext cx="2029968" cy="384048"/>
          </a:xfrm>
          <a:prstGeom prst="rect">
            <a:avLst/>
          </a:prstGeom>
          <a:solidFill>
            <a:srgbClr val="5A4A1A"/>
          </a:solidFill>
          <a:ln w="12700">
            <a:solidFill>
              <a:srgbClr val="5A4A1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61" name="Text 59"/>
          <p:cNvSpPr/>
          <p:nvPr/>
        </p:nvSpPr>
        <p:spPr>
          <a:xfrm>
            <a:off x="6848856" y="1261872"/>
            <a:ext cx="184708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kern="0" spc="1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ALLGEMEINE GRUNDREGELN</a:t>
            </a:r>
            <a:endParaRPr lang="en-US" sz="850" dirty="0"/>
          </a:p>
        </p:txBody>
      </p:sp>
      <p:sp>
        <p:nvSpPr>
          <p:cNvPr id="62" name="Shape 60"/>
          <p:cNvSpPr/>
          <p:nvPr/>
        </p:nvSpPr>
        <p:spPr>
          <a:xfrm>
            <a:off x="6867144" y="1719072"/>
            <a:ext cx="201168" cy="201168"/>
          </a:xfrm>
          <a:prstGeom prst="rect">
            <a:avLst/>
          </a:prstGeom>
          <a:solidFill>
            <a:srgbClr val="5A4A1A"/>
          </a:solidFill>
          <a:ln w="12700">
            <a:solidFill>
              <a:srgbClr val="5A4A1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63" name="Text 61"/>
          <p:cNvSpPr/>
          <p:nvPr/>
        </p:nvSpPr>
        <p:spPr>
          <a:xfrm>
            <a:off x="6867144" y="1719072"/>
            <a:ext cx="20116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</a:t>
            </a:r>
            <a:endParaRPr lang="en-US" sz="900" dirty="0"/>
          </a:p>
        </p:txBody>
      </p:sp>
      <p:sp>
        <p:nvSpPr>
          <p:cNvPr id="64" name="Text 62"/>
          <p:cNvSpPr/>
          <p:nvPr/>
        </p:nvSpPr>
        <p:spPr>
          <a:xfrm>
            <a:off x="7123176" y="1719072"/>
            <a:ext cx="1572768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Thema · Zielgruppe · Ziel · Wirkung</a:t>
            </a:r>
            <a:endParaRPr lang="en-US" sz="1050" dirty="0"/>
          </a:p>
        </p:txBody>
      </p:sp>
      <p:sp>
        <p:nvSpPr>
          <p:cNvPr id="65" name="Shape 63"/>
          <p:cNvSpPr/>
          <p:nvPr/>
        </p:nvSpPr>
        <p:spPr>
          <a:xfrm>
            <a:off x="6867144" y="2267712"/>
            <a:ext cx="201168" cy="201168"/>
          </a:xfrm>
          <a:prstGeom prst="rect">
            <a:avLst/>
          </a:prstGeom>
          <a:solidFill>
            <a:srgbClr val="5A4A1A"/>
          </a:solidFill>
          <a:ln w="12700">
            <a:solidFill>
              <a:srgbClr val="5A4A1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66" name="Text 64"/>
          <p:cNvSpPr/>
          <p:nvPr/>
        </p:nvSpPr>
        <p:spPr>
          <a:xfrm>
            <a:off x="6867144" y="2267712"/>
            <a:ext cx="20116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</a:t>
            </a:r>
            <a:endParaRPr lang="en-US" sz="900" dirty="0"/>
          </a:p>
        </p:txBody>
      </p:sp>
      <p:sp>
        <p:nvSpPr>
          <p:cNvPr id="67" name="Text 65"/>
          <p:cNvSpPr/>
          <p:nvPr/>
        </p:nvSpPr>
        <p:spPr>
          <a:xfrm>
            <a:off x="7123176" y="2267712"/>
            <a:ext cx="1572768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Claude eine Rolle geben</a:t>
            </a:r>
            <a:endParaRPr lang="en-US" sz="1050" dirty="0"/>
          </a:p>
        </p:txBody>
      </p:sp>
      <p:sp>
        <p:nvSpPr>
          <p:cNvPr id="68" name="Shape 66"/>
          <p:cNvSpPr/>
          <p:nvPr/>
        </p:nvSpPr>
        <p:spPr>
          <a:xfrm>
            <a:off x="6867144" y="2816352"/>
            <a:ext cx="201168" cy="201168"/>
          </a:xfrm>
          <a:prstGeom prst="rect">
            <a:avLst/>
          </a:prstGeom>
          <a:solidFill>
            <a:srgbClr val="5A4A1A"/>
          </a:solidFill>
          <a:ln w="12700">
            <a:solidFill>
              <a:srgbClr val="5A4A1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69" name="Text 67"/>
          <p:cNvSpPr/>
          <p:nvPr/>
        </p:nvSpPr>
        <p:spPr>
          <a:xfrm>
            <a:off x="6867144" y="2816352"/>
            <a:ext cx="20116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</a:t>
            </a:r>
            <a:endParaRPr lang="en-US" sz="900" dirty="0"/>
          </a:p>
        </p:txBody>
      </p:sp>
      <p:sp>
        <p:nvSpPr>
          <p:cNvPr id="70" name="Text 68"/>
          <p:cNvSpPr/>
          <p:nvPr/>
        </p:nvSpPr>
        <p:spPr>
          <a:xfrm>
            <a:off x="7123176" y="2816352"/>
            <a:ext cx="1572768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Gliederung vorab bestätigen</a:t>
            </a:r>
            <a:endParaRPr lang="en-US" sz="1050" dirty="0"/>
          </a:p>
        </p:txBody>
      </p:sp>
      <p:sp>
        <p:nvSpPr>
          <p:cNvPr id="71" name="Shape 69"/>
          <p:cNvSpPr/>
          <p:nvPr/>
        </p:nvSpPr>
        <p:spPr>
          <a:xfrm>
            <a:off x="6867144" y="3364992"/>
            <a:ext cx="201168" cy="201168"/>
          </a:xfrm>
          <a:prstGeom prst="rect">
            <a:avLst/>
          </a:prstGeom>
          <a:solidFill>
            <a:srgbClr val="5A4A1A"/>
          </a:solidFill>
          <a:ln w="12700">
            <a:solidFill>
              <a:srgbClr val="5A4A1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72" name="Text 70"/>
          <p:cNvSpPr/>
          <p:nvPr/>
        </p:nvSpPr>
        <p:spPr>
          <a:xfrm>
            <a:off x="6867144" y="3364992"/>
            <a:ext cx="20116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</a:t>
            </a:r>
            <a:endParaRPr lang="en-US" sz="900" dirty="0"/>
          </a:p>
        </p:txBody>
      </p:sp>
      <p:sp>
        <p:nvSpPr>
          <p:cNvPr id="73" name="Text 71"/>
          <p:cNvSpPr/>
          <p:nvPr/>
        </p:nvSpPr>
        <p:spPr>
          <a:xfrm>
            <a:off x="7123176" y="3364992"/>
            <a:ext cx="1572768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Eigene Vorlage bereitstellen</a:t>
            </a:r>
            <a:endParaRPr lang="en-US" sz="1050" dirty="0"/>
          </a:p>
        </p:txBody>
      </p:sp>
      <p:sp>
        <p:nvSpPr>
          <p:cNvPr id="74" name="Shape 72"/>
          <p:cNvSpPr/>
          <p:nvPr/>
        </p:nvSpPr>
        <p:spPr>
          <a:xfrm>
            <a:off x="6867144" y="3913632"/>
            <a:ext cx="201168" cy="201168"/>
          </a:xfrm>
          <a:prstGeom prst="rect">
            <a:avLst/>
          </a:prstGeom>
          <a:solidFill>
            <a:srgbClr val="5A4A1A"/>
          </a:solidFill>
          <a:ln w="12700">
            <a:solidFill>
              <a:srgbClr val="5A4A1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75" name="Text 73"/>
          <p:cNvSpPr/>
          <p:nvPr/>
        </p:nvSpPr>
        <p:spPr>
          <a:xfrm>
            <a:off x="6867144" y="3913632"/>
            <a:ext cx="20116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</a:t>
            </a:r>
            <a:endParaRPr lang="en-US" sz="900" dirty="0"/>
          </a:p>
        </p:txBody>
      </p:sp>
      <p:sp>
        <p:nvSpPr>
          <p:cNvPr id="76" name="Text 74"/>
          <p:cNvSpPr/>
          <p:nvPr/>
        </p:nvSpPr>
        <p:spPr>
          <a:xfrm>
            <a:off x="7123176" y="3913632"/>
            <a:ext cx="1572768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PPT sofort lokal speichern</a:t>
            </a:r>
            <a:endParaRPr lang="en-US" sz="1050" dirty="0"/>
          </a:p>
        </p:txBody>
      </p:sp>
      <p:sp>
        <p:nvSpPr>
          <p:cNvPr id="77" name="Shape 75"/>
          <p:cNvSpPr/>
          <p:nvPr/>
        </p:nvSpPr>
        <p:spPr>
          <a:xfrm>
            <a:off x="0" y="4892040"/>
            <a:ext cx="9144000" cy="251460"/>
          </a:xfrm>
          <a:prstGeom prst="rect">
            <a:avLst/>
          </a:prstGeom>
          <a:solidFill>
            <a:srgbClr val="1A1208"/>
          </a:solidFill>
          <a:ln w="12700">
            <a:solidFill>
              <a:srgbClr val="1A1208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78" name="Text 76"/>
          <p:cNvSpPr/>
          <p:nvPr/>
        </p:nvSpPr>
        <p:spPr>
          <a:xfrm>
            <a:off x="274320" y="4892040"/>
            <a:ext cx="5486400" cy="2514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Best Practices · Kompakt aus Mindmap &amp; Journal</a:t>
            </a:r>
            <a:endParaRPr lang="en-US" sz="800" dirty="0"/>
          </a:p>
        </p:txBody>
      </p:sp>
      <p:sp>
        <p:nvSpPr>
          <p:cNvPr id="79" name="Text 77"/>
          <p:cNvSpPr/>
          <p:nvPr/>
        </p:nvSpPr>
        <p:spPr>
          <a:xfrm>
            <a:off x="6400800" y="4892040"/>
            <a:ext cx="2468880" cy="2514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endParaRPr lang="en-US" sz="8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4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02920"/>
          </a:xfrm>
          <a:prstGeom prst="rect">
            <a:avLst/>
          </a:prstGeom>
          <a:solidFill>
            <a:srgbClr val="1A3A6A"/>
          </a:solidFill>
          <a:ln w="12700">
            <a:solidFill>
              <a:srgbClr val="1A3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3" name="Text 1"/>
          <p:cNvSpPr/>
          <p:nvPr/>
        </p:nvSpPr>
        <p:spPr>
          <a:xfrm>
            <a:off x="274320" y="0"/>
            <a:ext cx="85953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BLOCK 1 · EINFACHE POWERPOINT-PRÄSENTATIONEN · 17:20 UHR</a:t>
            </a:r>
            <a:endParaRPr lang="en-US" sz="900" dirty="0"/>
          </a:p>
        </p:txBody>
      </p:sp>
      <p:sp>
        <p:nvSpPr>
          <p:cNvPr id="4" name="Shape 2"/>
          <p:cNvSpPr/>
          <p:nvPr/>
        </p:nvSpPr>
        <p:spPr>
          <a:xfrm>
            <a:off x="365760" y="594360"/>
            <a:ext cx="1993392" cy="228600"/>
          </a:xfrm>
          <a:prstGeom prst="rect">
            <a:avLst/>
          </a:prstGeom>
          <a:solidFill>
            <a:srgbClr val="1A3A6A"/>
          </a:solidFill>
          <a:ln w="12700">
            <a:solidFill>
              <a:srgbClr val="1A3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5" name="Text 3"/>
          <p:cNvSpPr/>
          <p:nvPr/>
        </p:nvSpPr>
        <p:spPr>
          <a:xfrm>
            <a:off x="365760" y="594360"/>
            <a:ext cx="199339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b="1" kern="0" spc="1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PPT GRUNDLAGEN</a:t>
            </a:r>
            <a:endParaRPr lang="en-US" sz="800" dirty="0"/>
          </a:p>
        </p:txBody>
      </p:sp>
      <p:sp>
        <p:nvSpPr>
          <p:cNvPr id="6" name="Text 4"/>
          <p:cNvSpPr/>
          <p:nvPr/>
        </p:nvSpPr>
        <p:spPr>
          <a:xfrm>
            <a:off x="365760" y="896112"/>
            <a:ext cx="841248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Der Chat als Rohstoff</a:t>
            </a:r>
            <a:endParaRPr lang="en-US" sz="2600" dirty="0"/>
          </a:p>
        </p:txBody>
      </p:sp>
      <p:sp>
        <p:nvSpPr>
          <p:cNvPr id="7" name="Shape 5"/>
          <p:cNvSpPr/>
          <p:nvPr/>
        </p:nvSpPr>
        <p:spPr>
          <a:xfrm>
            <a:off x="365760" y="1572768"/>
            <a:ext cx="4114800" cy="2651760"/>
          </a:xfrm>
          <a:prstGeom prst="rect">
            <a:avLst/>
          </a:prstGeom>
          <a:solidFill>
            <a:srgbClr val="FFFFFF"/>
          </a:solidFill>
          <a:ln w="12700">
            <a:solidFill>
              <a:srgbClr val="EDE5D4"/>
            </a:solidFill>
            <a:prstDash val="solid"/>
          </a:ln>
          <a:effectLst>
            <a:outerShdw blurRad="101600" dist="38100" dir="81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8" name="Shape 6"/>
          <p:cNvSpPr/>
          <p:nvPr/>
        </p:nvSpPr>
        <p:spPr>
          <a:xfrm>
            <a:off x="365760" y="1572768"/>
            <a:ext cx="54864" cy="2651760"/>
          </a:xfrm>
          <a:prstGeom prst="rect">
            <a:avLst/>
          </a:prstGeom>
          <a:solidFill>
            <a:srgbClr val="8B1A1A"/>
          </a:solidFill>
          <a:ln w="12700">
            <a:solidFill>
              <a:srgbClr val="8B1A1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9" name="Text 7"/>
          <p:cNvSpPr/>
          <p:nvPr/>
        </p:nvSpPr>
        <p:spPr>
          <a:xfrm>
            <a:off x="530352" y="1664208"/>
            <a:ext cx="384048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Ein Claude-Chat ist kein loses Gespräch – er ist bereits strukturiertes Wissen. Claude kann genau diese Struktur erkennen und in Folienform überführen.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530352" y="2834640"/>
            <a:ext cx="384048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Der entscheidende Schritt:</a:t>
            </a:r>
            <a:endParaRPr lang="en-US" sz="1400" dirty="0"/>
          </a:p>
          <a:p>
            <a:pPr marL="0" indent="0">
              <a:buNone/>
            </a:pPr>
            <a:r>
              <a:rPr lang="en-US" sz="1400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Gliederung erst bestätigen lassen –</a:t>
            </a:r>
            <a:endParaRPr lang="en-US" sz="1400" dirty="0"/>
          </a:p>
          <a:p>
            <a:pPr marL="0" indent="0">
              <a:buNone/>
            </a:pPr>
            <a:r>
              <a:rPr lang="en-US" sz="1400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dann erst die volle PPTX generieren.</a:t>
            </a:r>
            <a:endParaRPr lang="en-US" sz="1400" dirty="0"/>
          </a:p>
        </p:txBody>
      </p:sp>
      <p:sp>
        <p:nvSpPr>
          <p:cNvPr id="11" name="Shape 9"/>
          <p:cNvSpPr/>
          <p:nvPr/>
        </p:nvSpPr>
        <p:spPr>
          <a:xfrm>
            <a:off x="4663440" y="1572768"/>
            <a:ext cx="4114800" cy="1051560"/>
          </a:xfrm>
          <a:prstGeom prst="rect">
            <a:avLst/>
          </a:prstGeom>
          <a:solidFill>
            <a:srgbClr val="F0F0F8"/>
          </a:solidFill>
          <a:ln w="6350">
            <a:solidFill>
              <a:srgbClr val="B0B8D0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2" name="Shape 10"/>
          <p:cNvSpPr/>
          <p:nvPr/>
        </p:nvSpPr>
        <p:spPr>
          <a:xfrm>
            <a:off x="4663440" y="1572768"/>
            <a:ext cx="54864" cy="1051560"/>
          </a:xfrm>
          <a:prstGeom prst="rect">
            <a:avLst/>
          </a:prstGeom>
          <a:solidFill>
            <a:srgbClr val="1A3A6A"/>
          </a:solidFill>
          <a:ln w="12700">
            <a:solidFill>
              <a:srgbClr val="1A3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3" name="Text 11"/>
          <p:cNvSpPr/>
          <p:nvPr/>
        </p:nvSpPr>
        <p:spPr>
          <a:xfrm>
            <a:off x="4754880" y="1600200"/>
            <a:ext cx="39319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kern="0" spc="200" dirty="0">
                <a:solidFill>
                  <a:srgbClr val="1A3A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PROMPT 1</a:t>
            </a:r>
            <a:endParaRPr lang="en-US" sz="800" dirty="0"/>
          </a:p>
        </p:txBody>
      </p:sp>
      <p:sp>
        <p:nvSpPr>
          <p:cNvPr id="14" name="Text 12"/>
          <p:cNvSpPr/>
          <p:nvPr/>
        </p:nvSpPr>
        <p:spPr>
          <a:xfrm>
            <a:off x="4754880" y="1810512"/>
            <a:ext cx="3931920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A204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Erstelle mir eine Gliederung für eine PPT … Schwerpunkte: Schnelligkeit, Verständlichkeit, strukturierte Klarheit, professionelle Wirkung.</a:t>
            </a:r>
            <a:endParaRPr lang="en-US" sz="1100" dirty="0"/>
          </a:p>
        </p:txBody>
      </p:sp>
      <p:sp>
        <p:nvSpPr>
          <p:cNvPr id="15" name="Shape 13"/>
          <p:cNvSpPr/>
          <p:nvPr/>
        </p:nvSpPr>
        <p:spPr>
          <a:xfrm>
            <a:off x="4663440" y="2743200"/>
            <a:ext cx="4114800" cy="731520"/>
          </a:xfrm>
          <a:prstGeom prst="rect">
            <a:avLst/>
          </a:prstGeom>
          <a:solidFill>
            <a:srgbClr val="F0F0F8"/>
          </a:solidFill>
          <a:ln w="6350">
            <a:solidFill>
              <a:srgbClr val="B0B8D0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6" name="Shape 14"/>
          <p:cNvSpPr/>
          <p:nvPr/>
        </p:nvSpPr>
        <p:spPr>
          <a:xfrm>
            <a:off x="4663440" y="2743200"/>
            <a:ext cx="54864" cy="731520"/>
          </a:xfrm>
          <a:prstGeom prst="rect">
            <a:avLst/>
          </a:prstGeom>
          <a:solidFill>
            <a:srgbClr val="1A3A6A"/>
          </a:solidFill>
          <a:ln w="12700">
            <a:solidFill>
              <a:srgbClr val="1A3A6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7" name="Text 15"/>
          <p:cNvSpPr/>
          <p:nvPr/>
        </p:nvSpPr>
        <p:spPr>
          <a:xfrm>
            <a:off x="4754880" y="2770632"/>
            <a:ext cx="39319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kern="0" spc="200" dirty="0">
                <a:solidFill>
                  <a:srgbClr val="1A3A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PROMPT 2 (nach Bestätigung)</a:t>
            </a:r>
            <a:endParaRPr lang="en-US" sz="800" dirty="0"/>
          </a:p>
        </p:txBody>
      </p:sp>
      <p:sp>
        <p:nvSpPr>
          <p:cNvPr id="18" name="Text 16"/>
          <p:cNvSpPr/>
          <p:nvPr/>
        </p:nvSpPr>
        <p:spPr>
          <a:xfrm>
            <a:off x="4754880" y="2980944"/>
            <a:ext cx="393192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A204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Ja bitte, erstelle darauf eine PPTX-Vorlage.</a:t>
            </a:r>
            <a:endParaRPr lang="en-US" sz="1100" dirty="0"/>
          </a:p>
        </p:txBody>
      </p:sp>
      <p:sp>
        <p:nvSpPr>
          <p:cNvPr id="19" name="Shape 17"/>
          <p:cNvSpPr/>
          <p:nvPr/>
        </p:nvSpPr>
        <p:spPr>
          <a:xfrm>
            <a:off x="4663440" y="3584448"/>
            <a:ext cx="4114800" cy="594360"/>
          </a:xfrm>
          <a:prstGeom prst="rect">
            <a:avLst/>
          </a:prstGeom>
          <a:solidFill>
            <a:srgbClr val="FFF8F0"/>
          </a:solidFill>
          <a:ln w="6350">
            <a:solidFill>
              <a:srgbClr val="B8860B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20" name="Text 18"/>
          <p:cNvSpPr/>
          <p:nvPr/>
        </p:nvSpPr>
        <p:spPr>
          <a:xfrm>
            <a:off x="4773168" y="3630168"/>
            <a:ext cx="3886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⚠  Praxis-Hinweis: Folienübergänge funktionieren noch nicht zuverlässig – hier lohnt sich ein separater Prompt.</a:t>
            </a:r>
            <a:endParaRPr lang="en-US" sz="1200" dirty="0"/>
          </a:p>
        </p:txBody>
      </p:sp>
      <p:sp>
        <p:nvSpPr>
          <p:cNvPr id="21" name="Shape 19"/>
          <p:cNvSpPr/>
          <p:nvPr/>
        </p:nvSpPr>
        <p:spPr>
          <a:xfrm>
            <a:off x="0" y="4892040"/>
            <a:ext cx="9144000" cy="251460"/>
          </a:xfrm>
          <a:prstGeom prst="rect">
            <a:avLst/>
          </a:prstGeom>
          <a:solidFill>
            <a:srgbClr val="1A1208"/>
          </a:solidFill>
          <a:ln w="12700">
            <a:solidFill>
              <a:srgbClr val="1A1208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22" name="Text 20"/>
          <p:cNvSpPr/>
          <p:nvPr/>
        </p:nvSpPr>
        <p:spPr>
          <a:xfrm>
            <a:off x="274320" y="4892040"/>
            <a:ext cx="5486400" cy="2514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Block 1 · Einfache PowerPoint-Präsentationen</a:t>
            </a:r>
            <a:endParaRPr lang="en-US" sz="800" dirty="0"/>
          </a:p>
        </p:txBody>
      </p:sp>
      <p:sp>
        <p:nvSpPr>
          <p:cNvPr id="23" name="Text 21"/>
          <p:cNvSpPr/>
          <p:nvPr/>
        </p:nvSpPr>
        <p:spPr>
          <a:xfrm>
            <a:off x="6400800" y="4892040"/>
            <a:ext cx="2468880" cy="2514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17:20–17:45 Uhr</a:t>
            </a:r>
            <a:endParaRPr lang="en-US" sz="8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69081DAD-DA00-42E1-B199-E70B583A27F5}"/>
              </a:ext>
            </a:extLst>
          </p:cNvPr>
          <p:cNvSpPr/>
          <p:nvPr/>
        </p:nvSpPr>
        <p:spPr>
          <a:xfrm>
            <a:off x="0" y="4889500"/>
            <a:ext cx="9144000" cy="254000"/>
          </a:xfrm>
          <a:prstGeom prst="rect">
            <a:avLst/>
          </a:prstGeom>
          <a:solidFill>
            <a:srgbClr val="1A1208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7D4EC40-9258-449A-9545-FCB317BC7264}"/>
              </a:ext>
            </a:extLst>
          </p:cNvPr>
          <p:cNvSpPr/>
          <p:nvPr/>
        </p:nvSpPr>
        <p:spPr>
          <a:xfrm>
            <a:off x="0" y="0"/>
            <a:ext cx="9144000" cy="508000"/>
          </a:xfrm>
          <a:prstGeom prst="rect">
            <a:avLst/>
          </a:prstGeom>
          <a:solidFill>
            <a:srgbClr val="1A1208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8CB8FBE-D852-424F-81AB-AB2FE2158102}"/>
              </a:ext>
            </a:extLst>
          </p:cNvPr>
          <p:cNvSpPr txBox="1"/>
          <p:nvPr/>
        </p:nvSpPr>
        <p:spPr>
          <a:xfrm>
            <a:off x="279400" y="138584"/>
            <a:ext cx="8597900" cy="230832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spAutoFit/>
          </a:bodyPr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BLOCK 1 · PROMPT-VORLAGE A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8677CB2-F300-43D2-BC59-67F748D968EE}"/>
              </a:ext>
            </a:extLst>
          </p:cNvPr>
          <p:cNvSpPr txBox="1"/>
          <p:nvPr/>
        </p:nvSpPr>
        <p:spPr>
          <a:xfrm>
            <a:off x="279400" y="4889500"/>
            <a:ext cx="5486400" cy="254000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spAutoFit/>
          </a:bodyPr>
          <a:lstStyle/>
          <a:p>
            <a:pPr marL="0" indent="0">
              <a:buNone/>
            </a:pPr>
            <a:r>
              <a:rPr lang="en-US" sz="8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KI-WORKSPACE · Trainertreffen Deutschland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4A3EEC4-096B-4232-8E85-54735FFFEA22}"/>
              </a:ext>
            </a:extLst>
          </p:cNvPr>
          <p:cNvSpPr txBox="1"/>
          <p:nvPr/>
        </p:nvSpPr>
        <p:spPr>
          <a:xfrm>
            <a:off x="6400800" y="4889500"/>
            <a:ext cx="2463800" cy="254000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spAutoFit/>
          </a:bodyPr>
          <a:lstStyle/>
          <a:p>
            <a:pPr marL="0" indent="0" algn="r">
              <a:buNone/>
            </a:pPr>
            <a:r>
              <a:rPr lang="en-US" sz="8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Prompt-Vorlage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4915063-EE8A-462D-B012-F87CEC62EF2D}"/>
              </a:ext>
            </a:extLst>
          </p:cNvPr>
          <p:cNvSpPr txBox="1"/>
          <p:nvPr/>
        </p:nvSpPr>
        <p:spPr>
          <a:xfrm>
            <a:off x="368300" y="596900"/>
            <a:ext cx="8407400" cy="461665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marL="0" indent="0">
              <a:buNone/>
            </a:pPr>
            <a:r>
              <a:rPr lang="en-US" sz="24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Prompt für die </a:t>
            </a:r>
            <a:r>
              <a:rPr lang="en-US" sz="2400" b="1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Präsentation</a:t>
            </a:r>
            <a:r>
              <a:rPr lang="en-US" sz="24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von </a:t>
            </a:r>
            <a:r>
              <a:rPr lang="en-US" sz="2400" b="1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kurzen</a:t>
            </a:r>
            <a:r>
              <a:rPr lang="en-US" sz="24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Chats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A8443D4-EE98-439F-8DC8-980F8AF549AD}"/>
              </a:ext>
            </a:extLst>
          </p:cNvPr>
          <p:cNvSpPr/>
          <p:nvPr/>
        </p:nvSpPr>
        <p:spPr>
          <a:xfrm>
            <a:off x="368300" y="1333500"/>
            <a:ext cx="50800" cy="3429000"/>
          </a:xfrm>
          <a:prstGeom prst="rect">
            <a:avLst/>
          </a:prstGeom>
          <a:solidFill>
            <a:srgbClr val="8B1A1A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F2A22CA-8C55-4C87-933B-0702F33876A5}"/>
              </a:ext>
            </a:extLst>
          </p:cNvPr>
          <p:cNvSpPr txBox="1"/>
          <p:nvPr/>
        </p:nvSpPr>
        <p:spPr>
          <a:xfrm>
            <a:off x="546100" y="1333500"/>
            <a:ext cx="3937000" cy="954107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marL="0" indent="0">
              <a:buNone/>
            </a:pPr>
            <a:r>
              <a:rPr lang="de-DE" sz="1400" i="1" dirty="0">
                <a:solidFill>
                  <a:srgbClr val="FFC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Du bist ein erfahrener Präsentationsdesigner für Trainer, Berater und Coaches. Erstelle eine professionelle Präsentation aus dem Inhalt dieses Chats.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B00F7AC-82CE-4673-AE80-A9317958FAD5}"/>
              </a:ext>
            </a:extLst>
          </p:cNvPr>
          <p:cNvSpPr txBox="1"/>
          <p:nvPr/>
        </p:nvSpPr>
        <p:spPr>
          <a:xfrm>
            <a:off x="546100" y="2311400"/>
            <a:ext cx="3937000" cy="2462213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marL="0" indent="0">
              <a:buNone/>
            </a:pPr>
            <a:r>
              <a:rPr lang="de-DE" sz="14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Gliederung</a:t>
            </a:r>
          </a:p>
          <a:p>
            <a:pPr marL="0" indent="0">
              <a:buNone/>
            </a:pPr>
            <a:r>
              <a:rPr lang="de-DE" sz="1400" b="1" dirty="0">
                <a:latin typeface="Calibri" pitchFamily="34" charset="0"/>
              </a:rPr>
              <a:t>1. </a:t>
            </a:r>
            <a:r>
              <a:rPr lang="de-DE" sz="1400" dirty="0">
                <a:latin typeface="Calibri" pitchFamily="34" charset="0"/>
              </a:rPr>
              <a:t>Titelfolie – Thema · Datum · Version · Name</a:t>
            </a:r>
          </a:p>
          <a:p>
            <a:pPr marL="0" indent="0">
              <a:buNone/>
            </a:pPr>
            <a:r>
              <a:rPr lang="de-DE" sz="1400" b="1" dirty="0">
                <a:latin typeface="Calibri" pitchFamily="34" charset="0"/>
              </a:rPr>
              <a:t>2. </a:t>
            </a:r>
            <a:r>
              <a:rPr lang="de-DE" sz="1400" dirty="0">
                <a:latin typeface="Calibri" pitchFamily="34" charset="0"/>
              </a:rPr>
              <a:t>Kontext – Woher kommt dieses Wissen?</a:t>
            </a:r>
          </a:p>
          <a:p>
            <a:pPr marL="0" indent="0">
              <a:buNone/>
            </a:pPr>
            <a:r>
              <a:rPr lang="de-DE" sz="1400" b="1" dirty="0">
                <a:latin typeface="Calibri" pitchFamily="34" charset="0"/>
              </a:rPr>
              <a:t>3–X. </a:t>
            </a:r>
            <a:r>
              <a:rPr lang="de-DE" sz="1400" dirty="0">
                <a:latin typeface="Calibri" pitchFamily="34" charset="0"/>
              </a:rPr>
              <a:t>Kernaussagen – je eine pro Folie, max. 4 Bullets</a:t>
            </a:r>
          </a:p>
          <a:p>
            <a:pPr marL="0" indent="0">
              <a:buNone/>
            </a:pPr>
            <a:r>
              <a:rPr lang="de-DE" sz="1400" b="1" dirty="0">
                <a:latin typeface="Calibri" pitchFamily="34" charset="0"/>
              </a:rPr>
              <a:t>X+1. </a:t>
            </a:r>
            <a:r>
              <a:rPr lang="de-DE" sz="1400" dirty="0">
                <a:latin typeface="Calibri" pitchFamily="34" charset="0"/>
              </a:rPr>
              <a:t>Fazit &amp; nächste Schritte</a:t>
            </a:r>
          </a:p>
          <a:p>
            <a:pPr marL="0" indent="0">
              <a:buNone/>
            </a:pPr>
            <a:r>
              <a:rPr lang="de-DE" sz="1400" b="1" dirty="0">
                <a:latin typeface="Calibri" pitchFamily="34" charset="0"/>
              </a:rPr>
              <a:t>X+2. </a:t>
            </a:r>
            <a:r>
              <a:rPr lang="de-DE" sz="1400" dirty="0">
                <a:latin typeface="Calibri" pitchFamily="34" charset="0"/>
              </a:rPr>
              <a:t>Quellen – alle Links aus dem Chat</a:t>
            </a:r>
          </a:p>
          <a:p>
            <a:pPr marL="0" indent="0">
              <a:buNone/>
            </a:pPr>
            <a:r>
              <a:rPr lang="de-DE" sz="1400" b="1" dirty="0">
                <a:latin typeface="Calibri" pitchFamily="34" charset="0"/>
              </a:rPr>
              <a:t>X+3. </a:t>
            </a:r>
            <a:r>
              <a:rPr lang="de-DE" sz="1400" dirty="0">
                <a:latin typeface="Calibri" pitchFamily="34" charset="0"/>
              </a:rPr>
              <a:t>Kontakt &amp; Disclaimer</a:t>
            </a:r>
            <a:br>
              <a:rPr lang="de-DE" sz="1400" dirty="0">
                <a:latin typeface="Calibri" pitchFamily="34" charset="0"/>
              </a:rPr>
            </a:br>
            <a:endParaRPr lang="de-DE" sz="1400" dirty="0">
              <a:latin typeface="Calibri" pitchFamily="34" charset="0"/>
            </a:endParaRPr>
          </a:p>
          <a:p>
            <a:pPr marL="0" indent="0">
              <a:buNone/>
            </a:pPr>
            <a:r>
              <a:rPr lang="de-DE" sz="14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Kernerkenntnis</a:t>
            </a:r>
          </a:p>
          <a:p>
            <a:pPr marL="0" indent="0">
              <a:buNone/>
            </a:pPr>
            <a:r>
              <a:rPr lang="de-DE" sz="1400" i="1" dirty="0">
                <a:latin typeface="Calibri" pitchFamily="34" charset="0"/>
              </a:rPr>
              <a:t>[1–2 Sätze: Was hast du gelernt oder erarbeitet?]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9C7D426-FF92-45F2-815D-44BA73F2C807}"/>
              </a:ext>
            </a:extLst>
          </p:cNvPr>
          <p:cNvSpPr txBox="1"/>
          <p:nvPr/>
        </p:nvSpPr>
        <p:spPr>
          <a:xfrm>
            <a:off x="4826000" y="1333500"/>
            <a:ext cx="3937000" cy="307777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marL="0" indent="0">
              <a:buNone/>
            </a:pPr>
            <a:r>
              <a:rPr lang="de-DE" sz="14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Stilregeln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A96008C-CA58-4247-85DE-165999AFD34E}"/>
              </a:ext>
            </a:extLst>
          </p:cNvPr>
          <p:cNvSpPr txBox="1"/>
          <p:nvPr/>
        </p:nvSpPr>
        <p:spPr>
          <a:xfrm>
            <a:off x="4826000" y="1689100"/>
            <a:ext cx="3937000" cy="1815882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marL="228600" indent="-228600">
              <a:buFont typeface="Arial"/>
              <a:buChar char="•"/>
            </a:pPr>
            <a:r>
              <a:rPr lang="de-DE" sz="1400" b="1" dirty="0">
                <a:latin typeface="Calibri" pitchFamily="34" charset="0"/>
              </a:rPr>
              <a:t>Folientitel:</a:t>
            </a:r>
            <a:r>
              <a:rPr lang="de-DE" sz="1400" dirty="0">
                <a:latin typeface="Calibri" pitchFamily="34" charset="0"/>
              </a:rPr>
              <a:t> kurz, aktiv formuliert</a:t>
            </a:r>
          </a:p>
          <a:p>
            <a:pPr marL="228600" indent="-228600">
              <a:buFont typeface="Arial"/>
              <a:buChar char="•"/>
            </a:pPr>
            <a:r>
              <a:rPr lang="de-DE" sz="1400" b="1" dirty="0">
                <a:latin typeface="Calibri" pitchFamily="34" charset="0"/>
              </a:rPr>
              <a:t>Bullets:</a:t>
            </a:r>
            <a:r>
              <a:rPr lang="de-DE" sz="1400" dirty="0">
                <a:latin typeface="Calibri" pitchFamily="34" charset="0"/>
              </a:rPr>
              <a:t> maximal 1 Zeile, keine Sätze</a:t>
            </a:r>
          </a:p>
          <a:p>
            <a:pPr marL="228600" indent="-228600">
              <a:buFont typeface="Arial"/>
              <a:buChar char="•"/>
            </a:pPr>
            <a:r>
              <a:rPr lang="de-DE" sz="1400" b="1" dirty="0">
                <a:latin typeface="Calibri" pitchFamily="34" charset="0"/>
              </a:rPr>
              <a:t>Kein Fließtext</a:t>
            </a:r>
            <a:r>
              <a:rPr lang="de-DE" sz="1400" dirty="0">
                <a:latin typeface="Calibri" pitchFamily="34" charset="0"/>
              </a:rPr>
              <a:t> auf Folien</a:t>
            </a:r>
          </a:p>
          <a:p>
            <a:pPr marL="228600" indent="-228600">
              <a:buFont typeface="Arial"/>
              <a:buChar char="•"/>
            </a:pPr>
            <a:r>
              <a:rPr lang="de-DE" sz="1400" b="1" dirty="0">
                <a:latin typeface="Calibri" pitchFamily="34" charset="0"/>
              </a:rPr>
              <a:t>Kein Inhaltsverzeichnis</a:t>
            </a:r>
            <a:r>
              <a:rPr lang="de-DE" sz="1400" dirty="0">
                <a:latin typeface="Calibri" pitchFamily="34" charset="0"/>
              </a:rPr>
              <a:t> (zu wenige Folien)</a:t>
            </a:r>
            <a:br>
              <a:rPr lang="de-DE" sz="1400" dirty="0">
                <a:latin typeface="Calibri" pitchFamily="34" charset="0"/>
              </a:rPr>
            </a:br>
            <a:endParaRPr lang="de-DE" sz="1400" dirty="0">
              <a:latin typeface="Calibri" pitchFamily="34" charset="0"/>
            </a:endParaRPr>
          </a:p>
          <a:p>
            <a:pPr marL="0" indent="0">
              <a:buNone/>
            </a:pPr>
            <a:r>
              <a:rPr lang="de-DE" sz="14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Zielgruppe &amp; Umfang</a:t>
            </a:r>
          </a:p>
          <a:p>
            <a:pPr marL="228600" indent="-228600">
              <a:buFont typeface="Arial"/>
              <a:buChar char="•"/>
            </a:pPr>
            <a:r>
              <a:rPr lang="de-DE" sz="1400" dirty="0">
                <a:latin typeface="Calibri" pitchFamily="34" charset="0"/>
              </a:rPr>
              <a:t>[z.B. Trainer und Berater / Kollegen / Kunden]</a:t>
            </a:r>
          </a:p>
          <a:p>
            <a:pPr marL="228600" indent="-228600">
              <a:buFont typeface="Arial"/>
              <a:buChar char="•"/>
            </a:pPr>
            <a:r>
              <a:rPr lang="de-DE" sz="1400" dirty="0">
                <a:latin typeface="Calibri" pitchFamily="34" charset="0"/>
              </a:rPr>
              <a:t>Umfang: 5–10 Folien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D10E65BB-DB86-4606-A377-012A14179B3D}"/>
              </a:ext>
            </a:extLst>
          </p:cNvPr>
          <p:cNvSpPr/>
          <p:nvPr/>
        </p:nvSpPr>
        <p:spPr>
          <a:xfrm>
            <a:off x="4826000" y="3721100"/>
            <a:ext cx="3937000" cy="990600"/>
          </a:xfrm>
          <a:prstGeom prst="roundRect">
            <a:avLst/>
          </a:prstGeom>
          <a:solidFill>
            <a:srgbClr val="1A1208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de-DE" sz="240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671D514-0D61-496E-BBF7-2794694B1424}"/>
              </a:ext>
            </a:extLst>
          </p:cNvPr>
          <p:cNvSpPr txBox="1"/>
          <p:nvPr/>
        </p:nvSpPr>
        <p:spPr>
          <a:xfrm>
            <a:off x="4953000" y="3784600"/>
            <a:ext cx="3683000" cy="954107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marL="0" indent="0">
              <a:buNone/>
            </a:pPr>
            <a:r>
              <a:rPr lang="de-DE" sz="1400" b="1" dirty="0">
                <a:solidFill>
                  <a:srgbClr val="F4EFE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Wichtig:</a:t>
            </a:r>
          </a:p>
          <a:p>
            <a:pPr marL="0" indent="0">
              <a:buNone/>
            </a:pPr>
            <a:r>
              <a:rPr lang="de-DE" sz="1400" dirty="0">
                <a:solidFill>
                  <a:srgbClr val="F4EFE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Zeige mir zuerst nur die Gliederung. Erst nach meiner ausdrücklichen Freigabe erstellst du die PPTX.</a:t>
            </a:r>
          </a:p>
        </p:txBody>
      </p:sp>
    </p:spTree>
    <p:extLst>
      <p:ext uri="{BB962C8B-B14F-4D97-AF65-F5344CB8AC3E}">
        <p14:creationId xmlns:p14="http://schemas.microsoft.com/office/powerpoint/2010/main" val="3134130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B925C-1A64-88CF-046F-6C4F1318F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HeaderBar">
            <a:extLst>
              <a:ext uri="{FF2B5EF4-FFF2-40B4-BE49-F238E27FC236}">
                <a16:creationId xmlns:a16="http://schemas.microsoft.com/office/drawing/2014/main" id="{B96ED543-0B18-64FA-D3A9-CB5C0B42C2E9}"/>
              </a:ext>
            </a:extLst>
          </p:cNvPr>
          <p:cNvSpPr/>
          <p:nvPr/>
        </p:nvSpPr>
        <p:spPr>
          <a:xfrm>
            <a:off x="0" y="0"/>
            <a:ext cx="9144000" cy="508000"/>
          </a:xfrm>
          <a:prstGeom prst="rect">
            <a:avLst/>
          </a:prstGeom>
          <a:solidFill>
            <a:srgbClr val="1A1208"/>
          </a:solidFill>
          <a:ln>
            <a:noFill/>
          </a:ln>
        </p:spPr>
        <p:txBody>
          <a:bodyPr wrap="square" lIns="91440" tIns="72000" rIns="91440" bIns="72000" anchor="ctr"/>
          <a:lstStyle/>
          <a:p>
            <a:pPr marL="0" indent="0">
              <a:buNone/>
            </a:pPr>
            <a:r>
              <a:rPr lang="de-DE" sz="900" b="1" dirty="0">
                <a:solidFill>
                  <a:srgbClr val="D4A017"/>
                </a:solidFill>
                <a:latin typeface="Calibri" pitchFamily="34" charset="0"/>
              </a:rPr>
              <a:t>KI-WORKSPACE  ·  CLAUDE PRAXIS  ·  POWERPOINT</a:t>
            </a:r>
          </a:p>
        </p:txBody>
      </p:sp>
      <p:sp>
        <p:nvSpPr>
          <p:cNvPr id="101" name="Title">
            <a:extLst>
              <a:ext uri="{FF2B5EF4-FFF2-40B4-BE49-F238E27FC236}">
                <a16:creationId xmlns:a16="http://schemas.microsoft.com/office/drawing/2014/main" id="{F96A9C38-3E1F-542A-A785-B916B03F7F8E}"/>
              </a:ext>
            </a:extLst>
          </p:cNvPr>
          <p:cNvSpPr/>
          <p:nvPr/>
        </p:nvSpPr>
        <p:spPr>
          <a:xfrm>
            <a:off x="368300" y="596900"/>
            <a:ext cx="8407400" cy="596900"/>
          </a:xfrm>
          <a:prstGeom prst="rect">
            <a:avLst/>
          </a:prstGeom>
          <a:noFill/>
          <a:ln>
            <a:noFill/>
          </a:ln>
        </p:spPr>
        <p:txBody>
          <a:bodyPr wrap="square" lIns="91440" tIns="72000" rIns="91440" bIns="72000" anchor="ctr"/>
          <a:lstStyle/>
          <a:p>
            <a:pPr marL="0" indent="0">
              <a:buNone/>
            </a:pPr>
            <a:r>
              <a:rPr lang="de-DE" sz="2800" b="1" dirty="0">
                <a:latin typeface="Calibri" pitchFamily="34" charset="0"/>
              </a:rPr>
              <a:t>Claude &amp; PowerPoint — 5 Umgebungen im Überblick</a:t>
            </a:r>
          </a:p>
        </p:txBody>
      </p:sp>
      <p:sp>
        <p:nvSpPr>
          <p:cNvPr id="102" name="AccentLine">
            <a:extLst>
              <a:ext uri="{FF2B5EF4-FFF2-40B4-BE49-F238E27FC236}">
                <a16:creationId xmlns:a16="http://schemas.microsoft.com/office/drawing/2014/main" id="{9B38F286-3895-6E54-749C-28919522DCED}"/>
              </a:ext>
            </a:extLst>
          </p:cNvPr>
          <p:cNvSpPr/>
          <p:nvPr/>
        </p:nvSpPr>
        <p:spPr>
          <a:xfrm>
            <a:off x="368300" y="1231900"/>
            <a:ext cx="8407400" cy="38100"/>
          </a:xfrm>
          <a:prstGeom prst="rect">
            <a:avLst/>
          </a:prstGeom>
          <a:solidFill>
            <a:srgbClr val="B8860B"/>
          </a:solidFill>
          <a:ln>
            <a:noFill/>
          </a:ln>
        </p:spPr>
        <p:txBody>
          <a:bodyPr wrap="square" lIns="91440" tIns="72000" rIns="91440" bIns="72000" anchor="ctr"/>
          <a:lstStyle/>
          <a:p>
            <a:endParaRPr lang="de-DE"/>
          </a:p>
        </p:txBody>
      </p:sp>
      <p:sp>
        <p:nvSpPr>
          <p:cNvPr id="200" name="CardBar0">
            <a:extLst>
              <a:ext uri="{FF2B5EF4-FFF2-40B4-BE49-F238E27FC236}">
                <a16:creationId xmlns:a16="http://schemas.microsoft.com/office/drawing/2014/main" id="{458351ED-7340-E002-5D1D-CE240EAF1DE4}"/>
              </a:ext>
            </a:extLst>
          </p:cNvPr>
          <p:cNvSpPr/>
          <p:nvPr/>
        </p:nvSpPr>
        <p:spPr>
          <a:xfrm>
            <a:off x="368300" y="1371600"/>
            <a:ext cx="4114800" cy="635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lIns="91440" tIns="72000" rIns="91440" bIns="72000" anchor="ctr"/>
          <a:lstStyle/>
          <a:p>
            <a:endParaRPr lang="de-DE"/>
          </a:p>
        </p:txBody>
      </p:sp>
      <p:sp>
        <p:nvSpPr>
          <p:cNvPr id="201" name="CardBody0">
            <a:extLst>
              <a:ext uri="{FF2B5EF4-FFF2-40B4-BE49-F238E27FC236}">
                <a16:creationId xmlns:a16="http://schemas.microsoft.com/office/drawing/2014/main" id="{FFAB920A-F5D2-4ABC-09D9-BA0525C197C1}"/>
              </a:ext>
            </a:extLst>
          </p:cNvPr>
          <p:cNvSpPr/>
          <p:nvPr/>
        </p:nvSpPr>
        <p:spPr>
          <a:xfrm>
            <a:off x="368300" y="1435100"/>
            <a:ext cx="4114800" cy="1371600"/>
          </a:xfrm>
          <a:prstGeom prst="roundRect">
            <a:avLst>
              <a:gd name="adj" fmla="val 6000"/>
            </a:avLst>
          </a:prstGeom>
          <a:solidFill>
            <a:srgbClr val="EEF2F8"/>
          </a:solidFill>
          <a:ln w="18000">
            <a:solidFill>
              <a:schemeClr val="accent6">
                <a:lumMod val="75000"/>
              </a:schemeClr>
            </a:solidFill>
          </a:ln>
        </p:spPr>
        <p:txBody>
          <a:bodyPr wrap="square" lIns="91440" tIns="91440" rIns="91440" bIns="91440" anchor="t"/>
          <a:lstStyle/>
          <a:p>
            <a:pPr marL="0" indent="0">
              <a:buNone/>
            </a:pPr>
            <a:r>
              <a:rPr lang="de-DE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Claude.ai</a:t>
            </a:r>
          </a:p>
          <a:p>
            <a:pPr marL="0" indent="0">
              <a:buNone/>
            </a:pPr>
            <a:r>
              <a:rPr lang="de-DE" sz="900" dirty="0">
                <a:solidFill>
                  <a:srgbClr val="9A8A74"/>
                </a:solidFill>
                <a:latin typeface="Calibri" pitchFamily="34" charset="0"/>
              </a:rPr>
              <a:t>Web · Desktop</a:t>
            </a:r>
          </a:p>
          <a:p>
            <a:pPr marL="228600" indent="-228600">
              <a:buFont typeface="Arial"/>
              <a:buChar char="·"/>
            </a:pPr>
            <a:r>
              <a:rPr lang="de-DE" sz="1000" dirty="0">
                <a:solidFill>
                  <a:srgbClr val="3A3028"/>
                </a:solidFill>
                <a:latin typeface="Calibri" pitchFamily="34" charset="0"/>
              </a:rPr>
              <a:t>Chat erzeugt .pptx als Artifact</a:t>
            </a:r>
          </a:p>
          <a:p>
            <a:pPr marL="228600" indent="-228600">
              <a:buFont typeface="Arial"/>
              <a:buChar char="·"/>
            </a:pPr>
            <a:r>
              <a:rPr lang="de-DE" sz="1000" dirty="0">
                <a:solidFill>
                  <a:srgbClr val="3A3028"/>
                </a:solidFill>
                <a:latin typeface="Calibri" pitchFamily="34" charset="0"/>
              </a:rPr>
              <a:t>Sofort-Download ohne Installation</a:t>
            </a:r>
          </a:p>
          <a:p>
            <a:pPr marL="228600" indent="-228600">
              <a:buFont typeface="Arial"/>
              <a:buChar char="·"/>
            </a:pPr>
            <a:r>
              <a:rPr lang="de-DE" sz="1000" dirty="0">
                <a:solidFill>
                  <a:srgbClr val="3A3028"/>
                </a:solidFill>
                <a:latin typeface="Calibri" pitchFamily="34" charset="0"/>
              </a:rPr>
              <a:t>Ideal für schnellen Einstieg</a:t>
            </a:r>
          </a:p>
          <a:p>
            <a:pPr marL="228600" indent="-228600">
              <a:buFont typeface="Arial"/>
              <a:buChar char="·"/>
            </a:pPr>
            <a:r>
              <a:rPr lang="de-DE" sz="1000" dirty="0">
                <a:solidFill>
                  <a:srgbClr val="3A3028"/>
                </a:solidFill>
                <a:latin typeface="Calibri" pitchFamily="34" charset="0"/>
              </a:rPr>
              <a:t>Günstigster </a:t>
            </a:r>
            <a:r>
              <a:rPr lang="de-DE" sz="1000" dirty="0" err="1">
                <a:solidFill>
                  <a:srgbClr val="3A3028"/>
                </a:solidFill>
                <a:latin typeface="Calibri" pitchFamily="34" charset="0"/>
              </a:rPr>
              <a:t>Tokenverbrauch</a:t>
            </a:r>
            <a:endParaRPr lang="de-DE" sz="1000" dirty="0">
              <a:solidFill>
                <a:srgbClr val="3A3028"/>
              </a:solidFill>
              <a:latin typeface="Calibri" pitchFamily="34" charset="0"/>
            </a:endParaRPr>
          </a:p>
        </p:txBody>
      </p:sp>
      <p:sp>
        <p:nvSpPr>
          <p:cNvPr id="210" name="CardBar1">
            <a:extLst>
              <a:ext uri="{FF2B5EF4-FFF2-40B4-BE49-F238E27FC236}">
                <a16:creationId xmlns:a16="http://schemas.microsoft.com/office/drawing/2014/main" id="{F8081C02-7039-8100-26C3-79F57222602C}"/>
              </a:ext>
            </a:extLst>
          </p:cNvPr>
          <p:cNvSpPr/>
          <p:nvPr/>
        </p:nvSpPr>
        <p:spPr>
          <a:xfrm>
            <a:off x="4660900" y="1371600"/>
            <a:ext cx="4114800" cy="635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lIns="91440" tIns="72000" rIns="91440" bIns="72000" anchor="ctr"/>
          <a:lstStyle/>
          <a:p>
            <a:endParaRPr lang="de-DE"/>
          </a:p>
        </p:txBody>
      </p:sp>
      <p:sp>
        <p:nvSpPr>
          <p:cNvPr id="211" name="CardBody1">
            <a:extLst>
              <a:ext uri="{FF2B5EF4-FFF2-40B4-BE49-F238E27FC236}">
                <a16:creationId xmlns:a16="http://schemas.microsoft.com/office/drawing/2014/main" id="{19B40F31-0A23-9D50-C174-86B36A478481}"/>
              </a:ext>
            </a:extLst>
          </p:cNvPr>
          <p:cNvSpPr/>
          <p:nvPr/>
        </p:nvSpPr>
        <p:spPr>
          <a:xfrm>
            <a:off x="4660900" y="1435100"/>
            <a:ext cx="4114800" cy="1371600"/>
          </a:xfrm>
          <a:prstGeom prst="roundRect">
            <a:avLst>
              <a:gd name="adj" fmla="val 6000"/>
            </a:avLst>
          </a:prstGeom>
          <a:solidFill>
            <a:srgbClr val="F2EEF8"/>
          </a:solidFill>
          <a:ln w="18000">
            <a:solidFill>
              <a:schemeClr val="accent6">
                <a:lumMod val="75000"/>
              </a:schemeClr>
            </a:solidFill>
          </a:ln>
        </p:spPr>
        <p:txBody>
          <a:bodyPr wrap="square" lIns="91440" tIns="91440" rIns="91440" bIns="91440" anchor="t"/>
          <a:lstStyle/>
          <a:p>
            <a:r>
              <a:rPr lang="de-DE" sz="1600" b="1" dirty="0">
                <a:solidFill>
                  <a:srgbClr val="1A5A3A"/>
                </a:solidFill>
                <a:latin typeface="Calibri" pitchFamily="34" charset="0"/>
              </a:rPr>
              <a:t>PowerPoint Add-in</a:t>
            </a:r>
            <a:endParaRPr lang="de-DE" sz="1600" b="1" dirty="0">
              <a:solidFill>
                <a:schemeClr val="accent6">
                  <a:lumMod val="60000"/>
                  <a:lumOff val="40000"/>
                </a:schemeClr>
              </a:solidFill>
              <a:latin typeface="Calibri" pitchFamily="34" charset="0"/>
            </a:endParaRPr>
          </a:p>
          <a:p>
            <a:r>
              <a:rPr lang="de-DE" sz="900" dirty="0">
                <a:solidFill>
                  <a:srgbClr val="9A8A74"/>
                </a:solidFill>
                <a:latin typeface="Calibri" pitchFamily="34" charset="0"/>
              </a:rPr>
              <a:t>Live · Direkt · Vollständig</a:t>
            </a:r>
          </a:p>
          <a:p>
            <a:pPr marL="228600" indent="-228600">
              <a:buFont typeface="Arial"/>
              <a:buChar char="·"/>
            </a:pPr>
            <a:r>
              <a:rPr lang="de-DE" sz="1000" dirty="0">
                <a:solidFill>
                  <a:srgbClr val="3A3028"/>
                </a:solidFill>
                <a:latin typeface="Calibri" pitchFamily="34" charset="0"/>
              </a:rPr>
              <a:t>Liest &amp; bearbeitet bestehende Folien</a:t>
            </a:r>
          </a:p>
          <a:p>
            <a:pPr marL="228600" indent="-228600">
              <a:buFont typeface="Arial"/>
              <a:buChar char="·"/>
            </a:pPr>
            <a:r>
              <a:rPr lang="de-DE" sz="1000" dirty="0">
                <a:solidFill>
                  <a:srgbClr val="3A3028"/>
                </a:solidFill>
                <a:latin typeface="Calibri" pitchFamily="34" charset="0"/>
              </a:rPr>
              <a:t>Diagramme, Tabellen, Icons, </a:t>
            </a:r>
            <a:r>
              <a:rPr lang="de-DE" sz="1000" dirty="0" err="1">
                <a:solidFill>
                  <a:srgbClr val="3A3028"/>
                </a:solidFill>
                <a:latin typeface="Calibri" pitchFamily="34" charset="0"/>
              </a:rPr>
              <a:t>Themes</a:t>
            </a:r>
            <a:endParaRPr lang="de-DE" sz="1000" dirty="0">
              <a:solidFill>
                <a:srgbClr val="3A3028"/>
              </a:solidFill>
              <a:latin typeface="Calibri" pitchFamily="34" charset="0"/>
            </a:endParaRPr>
          </a:p>
          <a:p>
            <a:pPr marL="228600" indent="-228600">
              <a:buFont typeface="Arial"/>
              <a:buChar char="·"/>
            </a:pPr>
            <a:r>
              <a:rPr lang="de-DE" sz="1000" dirty="0">
                <a:solidFill>
                  <a:srgbClr val="3A3028"/>
                </a:solidFill>
                <a:latin typeface="Calibri" pitchFamily="34" charset="0"/>
              </a:rPr>
              <a:t>Verifikation &amp; Layout-Prüfung live</a:t>
            </a:r>
          </a:p>
          <a:p>
            <a:pPr marL="228600" indent="-228600">
              <a:buFont typeface="Arial"/>
              <a:buChar char="·"/>
            </a:pPr>
            <a:r>
              <a:rPr lang="de-DE" sz="1000" dirty="0">
                <a:solidFill>
                  <a:srgbClr val="3A3028"/>
                </a:solidFill>
                <a:latin typeface="Calibri" pitchFamily="34" charset="0"/>
              </a:rPr>
              <a:t>Moderater </a:t>
            </a:r>
            <a:r>
              <a:rPr lang="de-DE" sz="1000" dirty="0" err="1">
                <a:solidFill>
                  <a:srgbClr val="3A3028"/>
                </a:solidFill>
                <a:latin typeface="Calibri" pitchFamily="34" charset="0"/>
              </a:rPr>
              <a:t>Tokenverbrauch</a:t>
            </a:r>
            <a:endParaRPr lang="de-DE" sz="1000" dirty="0">
              <a:solidFill>
                <a:srgbClr val="3A3028"/>
              </a:solidFill>
              <a:latin typeface="Calibri" pitchFamily="34" charset="0"/>
            </a:endParaRPr>
          </a:p>
        </p:txBody>
      </p:sp>
      <p:sp>
        <p:nvSpPr>
          <p:cNvPr id="220" name="CardBar2_0">
            <a:extLst>
              <a:ext uri="{FF2B5EF4-FFF2-40B4-BE49-F238E27FC236}">
                <a16:creationId xmlns:a16="http://schemas.microsoft.com/office/drawing/2014/main" id="{E20FC929-1A1F-8739-C224-EC82C31D8033}"/>
              </a:ext>
            </a:extLst>
          </p:cNvPr>
          <p:cNvSpPr/>
          <p:nvPr/>
        </p:nvSpPr>
        <p:spPr>
          <a:xfrm>
            <a:off x="368300" y="2933700"/>
            <a:ext cx="2683933" cy="63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lIns="91440" tIns="72000" rIns="91440" bIns="72000" anchor="ctr"/>
          <a:lstStyle/>
          <a:p>
            <a:endParaRPr lang="de-DE"/>
          </a:p>
        </p:txBody>
      </p:sp>
      <p:sp>
        <p:nvSpPr>
          <p:cNvPr id="221" name="CardBody2_0">
            <a:extLst>
              <a:ext uri="{FF2B5EF4-FFF2-40B4-BE49-F238E27FC236}">
                <a16:creationId xmlns:a16="http://schemas.microsoft.com/office/drawing/2014/main" id="{73BA0E08-2998-72CF-A717-05513A0D3487}"/>
              </a:ext>
            </a:extLst>
          </p:cNvPr>
          <p:cNvSpPr/>
          <p:nvPr/>
        </p:nvSpPr>
        <p:spPr>
          <a:xfrm>
            <a:off x="368300" y="2997200"/>
            <a:ext cx="2683933" cy="1397000"/>
          </a:xfrm>
          <a:prstGeom prst="roundRect">
            <a:avLst>
              <a:gd name="adj" fmla="val 6000"/>
            </a:avLst>
          </a:prstGeom>
          <a:solidFill>
            <a:srgbClr val="EEF8F2"/>
          </a:solidFill>
          <a:ln w="18000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lIns="91440" tIns="91440" rIns="91440" bIns="91440" anchor="t"/>
          <a:lstStyle/>
          <a:p>
            <a:r>
              <a:rPr lang="de-DE" sz="12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Claude Mobile App</a:t>
            </a:r>
            <a:endParaRPr lang="de-DE" sz="13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r>
              <a:rPr lang="de-DE" sz="900" dirty="0">
                <a:solidFill>
                  <a:srgbClr val="9A8A74"/>
                </a:solidFill>
                <a:latin typeface="Calibri" pitchFamily="34" charset="0"/>
              </a:rPr>
              <a:t>iOS · Android</a:t>
            </a:r>
          </a:p>
          <a:p>
            <a:pPr marL="228600" indent="-228600">
              <a:buFont typeface="Arial"/>
              <a:buChar char="·"/>
            </a:pPr>
            <a:r>
              <a:rPr lang="de-DE" sz="900" dirty="0">
                <a:solidFill>
                  <a:srgbClr val="3A3028"/>
                </a:solidFill>
                <a:latin typeface="Calibri" pitchFamily="34" charset="0"/>
              </a:rPr>
              <a:t>Wie Web, aber unterwegs</a:t>
            </a:r>
          </a:p>
          <a:p>
            <a:pPr marL="228600" indent="-228600">
              <a:buFont typeface="Arial"/>
              <a:buChar char="·"/>
            </a:pPr>
            <a:r>
              <a:rPr lang="de-DE" sz="900" dirty="0">
                <a:solidFill>
                  <a:srgbClr val="3A3028"/>
                </a:solidFill>
                <a:latin typeface="Calibri" pitchFamily="34" charset="0"/>
              </a:rPr>
              <a:t>Spracheingabe möglich</a:t>
            </a:r>
          </a:p>
          <a:p>
            <a:pPr marL="228600" indent="-228600">
              <a:buFont typeface="Arial"/>
              <a:buChar char="·"/>
            </a:pPr>
            <a:r>
              <a:rPr lang="de-DE" sz="900" dirty="0" err="1">
                <a:solidFill>
                  <a:srgbClr val="3A3028"/>
                </a:solidFill>
                <a:latin typeface="Calibri" pitchFamily="34" charset="0"/>
              </a:rPr>
              <a:t>Artifacts</a:t>
            </a:r>
            <a:r>
              <a:rPr lang="de-DE" sz="900" dirty="0">
                <a:solidFill>
                  <a:srgbClr val="3A3028"/>
                </a:solidFill>
                <a:latin typeface="Calibri" pitchFamily="34" charset="0"/>
              </a:rPr>
              <a:t> direkt speichern</a:t>
            </a:r>
          </a:p>
        </p:txBody>
      </p:sp>
      <p:sp>
        <p:nvSpPr>
          <p:cNvPr id="230" name="CardBar2_1">
            <a:extLst>
              <a:ext uri="{FF2B5EF4-FFF2-40B4-BE49-F238E27FC236}">
                <a16:creationId xmlns:a16="http://schemas.microsoft.com/office/drawing/2014/main" id="{E8F67896-DFF5-D174-DDD1-A3086BBE527F}"/>
              </a:ext>
            </a:extLst>
          </p:cNvPr>
          <p:cNvSpPr/>
          <p:nvPr/>
        </p:nvSpPr>
        <p:spPr>
          <a:xfrm>
            <a:off x="3230033" y="2933700"/>
            <a:ext cx="2683933" cy="635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72000" rIns="91440" bIns="72000" anchor="ctr"/>
          <a:lstStyle/>
          <a:p>
            <a:endParaRPr lang="de-DE"/>
          </a:p>
        </p:txBody>
      </p:sp>
      <p:sp>
        <p:nvSpPr>
          <p:cNvPr id="231" name="CardBody2_1">
            <a:extLst>
              <a:ext uri="{FF2B5EF4-FFF2-40B4-BE49-F238E27FC236}">
                <a16:creationId xmlns:a16="http://schemas.microsoft.com/office/drawing/2014/main" id="{F1531146-5A57-FAEF-4067-F93584F85317}"/>
              </a:ext>
            </a:extLst>
          </p:cNvPr>
          <p:cNvSpPr/>
          <p:nvPr/>
        </p:nvSpPr>
        <p:spPr>
          <a:xfrm>
            <a:off x="3230033" y="2997200"/>
            <a:ext cx="2683933" cy="1397000"/>
          </a:xfrm>
          <a:prstGeom prst="roundRect">
            <a:avLst>
              <a:gd name="adj" fmla="val 6000"/>
            </a:avLst>
          </a:prstGeom>
          <a:solidFill>
            <a:srgbClr val="F8F2EE"/>
          </a:solidFill>
          <a:ln w="18000">
            <a:solidFill>
              <a:schemeClr val="accent2">
                <a:lumMod val="75000"/>
              </a:schemeClr>
            </a:solidFill>
          </a:ln>
        </p:spPr>
        <p:txBody>
          <a:bodyPr wrap="square" lIns="91440" tIns="91440" rIns="91440" bIns="91440" anchor="t"/>
          <a:lstStyle/>
          <a:p>
            <a:pPr marL="0" indent="0">
              <a:buNone/>
            </a:pPr>
            <a:r>
              <a:rPr lang="de-DE" sz="13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Claude Cowork</a:t>
            </a:r>
          </a:p>
          <a:p>
            <a:pPr marL="0" indent="0">
              <a:buNone/>
            </a:pPr>
            <a:r>
              <a:rPr lang="de-DE" sz="900" dirty="0">
                <a:solidFill>
                  <a:srgbClr val="9A8A74"/>
                </a:solidFill>
                <a:latin typeface="Calibri" pitchFamily="34" charset="0"/>
              </a:rPr>
              <a:t>Multi-Agent</a:t>
            </a:r>
          </a:p>
          <a:p>
            <a:pPr marL="228600" indent="-228600">
              <a:buFont typeface="Arial"/>
              <a:buChar char="·"/>
            </a:pPr>
            <a:r>
              <a:rPr lang="de-DE" sz="950" dirty="0">
                <a:solidFill>
                  <a:srgbClr val="3A3028"/>
                </a:solidFill>
                <a:latin typeface="Calibri" pitchFamily="34" charset="0"/>
              </a:rPr>
              <a:t>Excel-Agent &amp; PPT-Agent kooperieren</a:t>
            </a:r>
          </a:p>
          <a:p>
            <a:pPr marL="228600" indent="-228600">
              <a:buFont typeface="Arial"/>
              <a:buChar char="·"/>
            </a:pPr>
            <a:r>
              <a:rPr lang="de-DE" sz="950" dirty="0">
                <a:solidFill>
                  <a:srgbClr val="3A3028"/>
                </a:solidFill>
                <a:latin typeface="Calibri" pitchFamily="34" charset="0"/>
              </a:rPr>
              <a:t>Daten fließen direkt in Folien</a:t>
            </a:r>
          </a:p>
          <a:p>
            <a:pPr marL="228600" indent="-228600">
              <a:buFont typeface="Arial"/>
              <a:buChar char="·"/>
            </a:pPr>
            <a:r>
              <a:rPr lang="de-DE" sz="950" dirty="0">
                <a:solidFill>
                  <a:srgbClr val="3A3028"/>
                </a:solidFill>
                <a:latin typeface="Calibri" pitchFamily="34" charset="0"/>
              </a:rPr>
              <a:t>Ideal für Berichte &amp; Dashboards</a:t>
            </a:r>
          </a:p>
          <a:p>
            <a:pPr marL="228600" indent="-228600">
              <a:buFont typeface="Arial"/>
              <a:buChar char="·"/>
            </a:pPr>
            <a:r>
              <a:rPr lang="de-DE" sz="950" dirty="0">
                <a:solidFill>
                  <a:srgbClr val="3A3028"/>
                </a:solidFill>
                <a:latin typeface="Calibri" pitchFamily="34" charset="0"/>
              </a:rPr>
              <a:t>Hoher </a:t>
            </a:r>
            <a:r>
              <a:rPr lang="de-DE" sz="950" dirty="0" err="1">
                <a:solidFill>
                  <a:srgbClr val="3A3028"/>
                </a:solidFill>
                <a:latin typeface="Calibri" pitchFamily="34" charset="0"/>
              </a:rPr>
              <a:t>Tokenverbrauch</a:t>
            </a:r>
            <a:endParaRPr lang="de-DE" sz="950" dirty="0">
              <a:solidFill>
                <a:srgbClr val="3A3028"/>
              </a:solidFill>
              <a:latin typeface="Calibri" pitchFamily="34" charset="0"/>
            </a:endParaRPr>
          </a:p>
        </p:txBody>
      </p:sp>
      <p:sp>
        <p:nvSpPr>
          <p:cNvPr id="240" name="CardBar2_2">
            <a:extLst>
              <a:ext uri="{FF2B5EF4-FFF2-40B4-BE49-F238E27FC236}">
                <a16:creationId xmlns:a16="http://schemas.microsoft.com/office/drawing/2014/main" id="{7F31AB17-2C24-460E-EE88-6ECBFAC5EA7C}"/>
              </a:ext>
            </a:extLst>
          </p:cNvPr>
          <p:cNvSpPr/>
          <p:nvPr/>
        </p:nvSpPr>
        <p:spPr>
          <a:xfrm>
            <a:off x="6091767" y="2933700"/>
            <a:ext cx="2683933" cy="635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91440" tIns="72000" rIns="91440" bIns="72000" anchor="ctr"/>
          <a:lstStyle/>
          <a:p>
            <a:endParaRPr lang="de-DE"/>
          </a:p>
        </p:txBody>
      </p:sp>
      <p:sp>
        <p:nvSpPr>
          <p:cNvPr id="241" name="CardBody2_2">
            <a:extLst>
              <a:ext uri="{FF2B5EF4-FFF2-40B4-BE49-F238E27FC236}">
                <a16:creationId xmlns:a16="http://schemas.microsoft.com/office/drawing/2014/main" id="{2BEBB4AF-B610-F162-667D-4A1E2F96309D}"/>
              </a:ext>
            </a:extLst>
          </p:cNvPr>
          <p:cNvSpPr/>
          <p:nvPr/>
        </p:nvSpPr>
        <p:spPr>
          <a:xfrm>
            <a:off x="6091767" y="2997200"/>
            <a:ext cx="2683933" cy="1397000"/>
          </a:xfrm>
          <a:prstGeom prst="roundRect">
            <a:avLst>
              <a:gd name="adj" fmla="val 6000"/>
            </a:avLst>
          </a:prstGeom>
          <a:solidFill>
            <a:srgbClr val="EEEEF8"/>
          </a:solidFill>
          <a:ln w="18000">
            <a:solidFill>
              <a:srgbClr val="C00000"/>
            </a:solidFill>
          </a:ln>
        </p:spPr>
        <p:txBody>
          <a:bodyPr wrap="square" lIns="91440" tIns="91440" rIns="91440" bIns="91440" anchor="t"/>
          <a:lstStyle/>
          <a:p>
            <a:pPr marL="0" indent="0">
              <a:buNone/>
            </a:pPr>
            <a:r>
              <a:rPr lang="de-DE" sz="1300" b="1" dirty="0">
                <a:solidFill>
                  <a:srgbClr val="C00000"/>
                </a:solidFill>
                <a:latin typeface="Calibri" pitchFamily="34" charset="0"/>
              </a:rPr>
              <a:t>Claude Code</a:t>
            </a:r>
          </a:p>
          <a:p>
            <a:pPr marL="0" indent="0">
              <a:buNone/>
            </a:pPr>
            <a:r>
              <a:rPr lang="de-DE" sz="900" dirty="0">
                <a:solidFill>
                  <a:srgbClr val="9A8A74"/>
                </a:solidFill>
                <a:latin typeface="Calibri" pitchFamily="34" charset="0"/>
              </a:rPr>
              <a:t>Terminal · CLI · Batch</a:t>
            </a:r>
          </a:p>
          <a:p>
            <a:pPr marL="228600" indent="-228600">
              <a:buFont typeface="Arial"/>
              <a:buChar char="·"/>
            </a:pPr>
            <a:r>
              <a:rPr lang="de-DE" sz="950" dirty="0">
                <a:solidFill>
                  <a:srgbClr val="3A3028"/>
                </a:solidFill>
                <a:latin typeface="Calibri" pitchFamily="34" charset="0"/>
              </a:rPr>
              <a:t>python-pptx für Massenverarbeitung</a:t>
            </a:r>
          </a:p>
          <a:p>
            <a:pPr marL="228600" indent="-228600">
              <a:buFont typeface="Arial"/>
              <a:buChar char="·"/>
            </a:pPr>
            <a:r>
              <a:rPr lang="de-DE" sz="950" dirty="0">
                <a:solidFill>
                  <a:srgbClr val="3A3028"/>
                </a:solidFill>
                <a:latin typeface="Calibri" pitchFamily="34" charset="0"/>
              </a:rPr>
              <a:t>Automatisierte Pipelines</a:t>
            </a:r>
          </a:p>
          <a:p>
            <a:pPr marL="228600" indent="-228600">
              <a:buFont typeface="Arial"/>
              <a:buChar char="·"/>
            </a:pPr>
            <a:r>
              <a:rPr lang="de-DE" sz="950" dirty="0">
                <a:solidFill>
                  <a:srgbClr val="3A3028"/>
                </a:solidFill>
                <a:latin typeface="Calibri" pitchFamily="34" charset="0"/>
              </a:rPr>
              <a:t>Für Entwickler &amp; Power-User</a:t>
            </a:r>
          </a:p>
          <a:p>
            <a:pPr marL="228600" indent="-228600">
              <a:buFont typeface="Arial"/>
              <a:buChar char="·"/>
            </a:pPr>
            <a:r>
              <a:rPr lang="de-DE" sz="950" dirty="0">
                <a:solidFill>
                  <a:srgbClr val="3A3028"/>
                </a:solidFill>
                <a:latin typeface="Calibri" pitchFamily="34" charset="0"/>
              </a:rPr>
              <a:t>Sehr hoher </a:t>
            </a:r>
            <a:r>
              <a:rPr lang="de-DE" sz="950" dirty="0" err="1">
                <a:solidFill>
                  <a:srgbClr val="3A3028"/>
                </a:solidFill>
                <a:latin typeface="Calibri" pitchFamily="34" charset="0"/>
              </a:rPr>
              <a:t>Tokenverbrauch</a:t>
            </a:r>
            <a:endParaRPr lang="de-DE" sz="950" dirty="0">
              <a:solidFill>
                <a:srgbClr val="3A3028"/>
              </a:solidFill>
              <a:latin typeface="Calibri" pitchFamily="34" charset="0"/>
            </a:endParaRPr>
          </a:p>
        </p:txBody>
      </p:sp>
      <p:sp>
        <p:nvSpPr>
          <p:cNvPr id="301" name="FooterBar1">
            <a:extLst>
              <a:ext uri="{FF2B5EF4-FFF2-40B4-BE49-F238E27FC236}">
                <a16:creationId xmlns:a16="http://schemas.microsoft.com/office/drawing/2014/main" id="{B91DE7C1-DE2C-0838-5336-A69CD2C2B27A}"/>
              </a:ext>
            </a:extLst>
          </p:cNvPr>
          <p:cNvSpPr/>
          <p:nvPr/>
        </p:nvSpPr>
        <p:spPr>
          <a:xfrm>
            <a:off x="0" y="4622800"/>
            <a:ext cx="9144000" cy="254000"/>
          </a:xfrm>
          <a:prstGeom prst="rect">
            <a:avLst/>
          </a:prstGeom>
          <a:solidFill>
            <a:srgbClr val="EDE5D4"/>
          </a:solidFill>
          <a:ln>
            <a:noFill/>
          </a:ln>
        </p:spPr>
        <p:txBody>
          <a:bodyPr wrap="square" lIns="91440" tIns="72000" rIns="91440" bIns="72000" anchor="ctr"/>
          <a:lstStyle/>
          <a:p>
            <a:pPr marL="0" indent="0" algn="ctr">
              <a:buNone/>
            </a:pPr>
            <a:r>
              <a:rPr lang="de-DE" sz="900" dirty="0">
                <a:solidFill>
                  <a:srgbClr val="7A6A54"/>
                </a:solidFill>
                <a:latin typeface="Calibri" pitchFamily="34" charset="0"/>
              </a:rPr>
              <a:t>Claude.ai  ·  Mobile App  ·  PowerPoint Add-in  ·  Cowork  ·  Claude Code</a:t>
            </a:r>
          </a:p>
        </p:txBody>
      </p:sp>
      <p:sp>
        <p:nvSpPr>
          <p:cNvPr id="302" name="FooterBar2">
            <a:extLst>
              <a:ext uri="{FF2B5EF4-FFF2-40B4-BE49-F238E27FC236}">
                <a16:creationId xmlns:a16="http://schemas.microsoft.com/office/drawing/2014/main" id="{30B9DCF5-3176-64C9-996E-B77A5FA54472}"/>
              </a:ext>
            </a:extLst>
          </p:cNvPr>
          <p:cNvSpPr/>
          <p:nvPr/>
        </p:nvSpPr>
        <p:spPr>
          <a:xfrm>
            <a:off x="0" y="4889500"/>
            <a:ext cx="9144000" cy="254000"/>
          </a:xfrm>
          <a:prstGeom prst="rect">
            <a:avLst/>
          </a:prstGeom>
          <a:solidFill>
            <a:srgbClr val="1A1208"/>
          </a:solidFill>
          <a:ln>
            <a:noFill/>
          </a:ln>
        </p:spPr>
        <p:txBody>
          <a:bodyPr wrap="square" lIns="91440" tIns="72000" rIns="91440" bIns="72000" anchor="ctr"/>
          <a:lstStyle/>
          <a:p>
            <a:endParaRPr lang="de-DE"/>
          </a:p>
        </p:txBody>
      </p:sp>
      <p:sp>
        <p:nvSpPr>
          <p:cNvPr id="303" name="FooterText1">
            <a:extLst>
              <a:ext uri="{FF2B5EF4-FFF2-40B4-BE49-F238E27FC236}">
                <a16:creationId xmlns:a16="http://schemas.microsoft.com/office/drawing/2014/main" id="{EC712D6C-09DB-A4DB-7B5B-188FE8B7775B}"/>
              </a:ext>
            </a:extLst>
          </p:cNvPr>
          <p:cNvSpPr/>
          <p:nvPr/>
        </p:nvSpPr>
        <p:spPr>
          <a:xfrm>
            <a:off x="279400" y="4889500"/>
            <a:ext cx="5486400" cy="254000"/>
          </a:xfrm>
          <a:prstGeom prst="rect">
            <a:avLst/>
          </a:prstGeom>
          <a:noFill/>
          <a:ln>
            <a:noFill/>
          </a:ln>
        </p:spPr>
        <p:txBody>
          <a:bodyPr wrap="square" lIns="91440" tIns="72000" rIns="91440" bIns="72000" anchor="ctr"/>
          <a:lstStyle/>
          <a:p>
            <a:pPr marL="0" indent="0">
              <a:buNone/>
            </a:pPr>
            <a:r>
              <a:rPr lang="de-DE" sz="800" dirty="0">
                <a:solidFill>
                  <a:srgbClr val="D4A017"/>
                </a:solidFill>
                <a:latin typeface="Calibri" pitchFamily="34" charset="0"/>
              </a:rPr>
              <a:t>KI-WORKSPACE · Trainertreffen Deutschland</a:t>
            </a:r>
          </a:p>
        </p:txBody>
      </p:sp>
      <p:sp>
        <p:nvSpPr>
          <p:cNvPr id="304" name="FooterText2">
            <a:extLst>
              <a:ext uri="{FF2B5EF4-FFF2-40B4-BE49-F238E27FC236}">
                <a16:creationId xmlns:a16="http://schemas.microsoft.com/office/drawing/2014/main" id="{8A582D39-FB0D-2B28-F3B9-8570326ADD24}"/>
              </a:ext>
            </a:extLst>
          </p:cNvPr>
          <p:cNvSpPr/>
          <p:nvPr/>
        </p:nvSpPr>
        <p:spPr>
          <a:xfrm>
            <a:off x="6400800" y="4889500"/>
            <a:ext cx="2463800" cy="254000"/>
          </a:xfrm>
          <a:prstGeom prst="rect">
            <a:avLst/>
          </a:prstGeom>
          <a:noFill/>
          <a:ln>
            <a:noFill/>
          </a:ln>
        </p:spPr>
        <p:txBody>
          <a:bodyPr wrap="square" lIns="91440" tIns="72000" rIns="91440" bIns="72000" anchor="ctr"/>
          <a:lstStyle/>
          <a:p>
            <a:pPr marL="0" indent="0" algn="r">
              <a:buNone/>
            </a:pPr>
            <a:r>
              <a:rPr lang="de-DE" sz="800" dirty="0">
                <a:solidFill>
                  <a:srgbClr val="D4A017"/>
                </a:solidFill>
                <a:latin typeface="Calibri" pitchFamily="34" charset="0"/>
              </a:rPr>
              <a:t>29. April 2026</a:t>
            </a:r>
          </a:p>
        </p:txBody>
      </p:sp>
      <p:sp>
        <p:nvSpPr>
          <p:cNvPr id="2" name="Stern: 5 Zacken 1">
            <a:extLst>
              <a:ext uri="{FF2B5EF4-FFF2-40B4-BE49-F238E27FC236}">
                <a16:creationId xmlns:a16="http://schemas.microsoft.com/office/drawing/2014/main" id="{39FFBB7E-A6AC-73B5-B03A-2E44708ECEBB}"/>
              </a:ext>
            </a:extLst>
          </p:cNvPr>
          <p:cNvSpPr/>
          <p:nvPr/>
        </p:nvSpPr>
        <p:spPr>
          <a:xfrm>
            <a:off x="3435350" y="1711325"/>
            <a:ext cx="626533" cy="59055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Stern: 5 Zacken 2">
            <a:extLst>
              <a:ext uri="{FF2B5EF4-FFF2-40B4-BE49-F238E27FC236}">
                <a16:creationId xmlns:a16="http://schemas.microsoft.com/office/drawing/2014/main" id="{2E7BE820-CE15-A121-0443-26CBD82EF78F}"/>
              </a:ext>
            </a:extLst>
          </p:cNvPr>
          <p:cNvSpPr/>
          <p:nvPr/>
        </p:nvSpPr>
        <p:spPr>
          <a:xfrm>
            <a:off x="7893050" y="1930399"/>
            <a:ext cx="537633" cy="454025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3169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 animBg="1"/>
      <p:bldP spid="211" grpId="0" build="allAtOnce" animBg="1"/>
      <p:bldP spid="221" grpId="0" animBg="1"/>
      <p:bldP spid="231" grpId="0" animBg="1"/>
      <p:bldP spid="241" grpId="0" animBg="1"/>
      <p:bldP spid="2" grpId="0" animBg="1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30BF2-58DC-EB42-BDCF-F839790EC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C5EE277-B657-ECBF-3898-0847F8F32616}"/>
              </a:ext>
            </a:extLst>
          </p:cNvPr>
          <p:cNvSpPr/>
          <p:nvPr/>
        </p:nvSpPr>
        <p:spPr>
          <a:xfrm>
            <a:off x="0" y="4889500"/>
            <a:ext cx="9144000" cy="254000"/>
          </a:xfrm>
          <a:prstGeom prst="rect">
            <a:avLst/>
          </a:prstGeom>
          <a:solidFill>
            <a:srgbClr val="1A1208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268E5D0-1C8A-73CF-AD69-507CB20B1A7A}"/>
              </a:ext>
            </a:extLst>
          </p:cNvPr>
          <p:cNvSpPr/>
          <p:nvPr/>
        </p:nvSpPr>
        <p:spPr>
          <a:xfrm>
            <a:off x="0" y="0"/>
            <a:ext cx="9144000" cy="508000"/>
          </a:xfrm>
          <a:prstGeom prst="rect">
            <a:avLst/>
          </a:prstGeom>
          <a:solidFill>
            <a:srgbClr val="1A1208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868226D-AFEC-39F2-5097-46BBE8B72476}"/>
              </a:ext>
            </a:extLst>
          </p:cNvPr>
          <p:cNvSpPr txBox="1"/>
          <p:nvPr/>
        </p:nvSpPr>
        <p:spPr>
          <a:xfrm>
            <a:off x="279400" y="138584"/>
            <a:ext cx="8597900" cy="230832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spAutoFit/>
          </a:bodyPr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BLOCK 1 · PROMPT-VORLAGE (VARIANTE B)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D6652C2-151A-3897-25E3-105FD49FBB20}"/>
              </a:ext>
            </a:extLst>
          </p:cNvPr>
          <p:cNvSpPr txBox="1"/>
          <p:nvPr/>
        </p:nvSpPr>
        <p:spPr>
          <a:xfrm>
            <a:off x="279400" y="4889500"/>
            <a:ext cx="5486400" cy="254000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spAutoFit/>
          </a:bodyPr>
          <a:lstStyle/>
          <a:p>
            <a:pPr marL="0" indent="0">
              <a:buNone/>
            </a:pPr>
            <a:r>
              <a:rPr lang="en-US" sz="8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KI-WORKSPACE · Trainertreffen Deutschland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69224DA-BA97-4CF4-453E-AD77E06F2D5A}"/>
              </a:ext>
            </a:extLst>
          </p:cNvPr>
          <p:cNvSpPr txBox="1"/>
          <p:nvPr/>
        </p:nvSpPr>
        <p:spPr>
          <a:xfrm>
            <a:off x="6400800" y="4889500"/>
            <a:ext cx="2463800" cy="254000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spAutoFit/>
          </a:bodyPr>
          <a:lstStyle/>
          <a:p>
            <a:pPr marL="0" indent="0" algn="r">
              <a:buNone/>
            </a:pPr>
            <a:r>
              <a:rPr lang="en-US" sz="8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Variante B · Zwei-Schritt-Prompt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7210165-133B-A4AF-0B06-9817FB36B988}"/>
              </a:ext>
            </a:extLst>
          </p:cNvPr>
          <p:cNvSpPr txBox="1"/>
          <p:nvPr/>
        </p:nvSpPr>
        <p:spPr>
          <a:xfrm>
            <a:off x="368300" y="596900"/>
            <a:ext cx="8407400" cy="461665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marL="0" indent="0">
              <a:buNone/>
            </a:pPr>
            <a:r>
              <a:rPr lang="en-US" sz="24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Zwei-</a:t>
            </a:r>
            <a:r>
              <a:rPr lang="en-US" sz="2400" b="1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Schritte</a:t>
            </a:r>
            <a:r>
              <a:rPr lang="en-US" sz="24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-Prompt: Erst analysieren, dann gestalten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F5F9863-CCE1-8577-64D4-F1966D2CD91C}"/>
              </a:ext>
            </a:extLst>
          </p:cNvPr>
          <p:cNvSpPr/>
          <p:nvPr/>
        </p:nvSpPr>
        <p:spPr>
          <a:xfrm>
            <a:off x="368300" y="1333500"/>
            <a:ext cx="50800" cy="3429000"/>
          </a:xfrm>
          <a:prstGeom prst="rect">
            <a:avLst/>
          </a:prstGeom>
          <a:solidFill>
            <a:srgbClr val="8B1A1A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3F50ABE-BF81-FFCF-A088-8E62441D590B}"/>
              </a:ext>
            </a:extLst>
          </p:cNvPr>
          <p:cNvSpPr txBox="1"/>
          <p:nvPr/>
        </p:nvSpPr>
        <p:spPr>
          <a:xfrm>
            <a:off x="546100" y="1189562"/>
            <a:ext cx="3937000" cy="954107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marL="0" indent="0">
              <a:buNone/>
            </a:pPr>
            <a:r>
              <a:rPr lang="de-DE" sz="1400" b="1" dirty="0">
                <a:solidFill>
                  <a:srgbClr val="FF0000"/>
                </a:solidFill>
                <a:latin typeface="Calibri" pitchFamily="34" charset="0"/>
              </a:rPr>
              <a:t>Schritt 1: Analyse</a:t>
            </a:r>
          </a:p>
          <a:p>
            <a:pPr marL="0" indent="0">
              <a:buNone/>
            </a:pPr>
            <a:r>
              <a:rPr lang="de-DE" sz="1400" i="1" dirty="0">
                <a:solidFill>
                  <a:srgbClr val="FFC000"/>
                </a:solidFill>
                <a:latin typeface="Calibri" pitchFamily="34" charset="0"/>
              </a:rPr>
              <a:t>Du bist ein erfahrener Inhaltsstratege für Trainer, Berater und Coaches. Analysiere den Inhalt dieses Chats und beantworte mir in Kurzform: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EEA182C-6E6F-6F26-3C62-8224FABF3791}"/>
              </a:ext>
            </a:extLst>
          </p:cNvPr>
          <p:cNvSpPr txBox="1"/>
          <p:nvPr/>
        </p:nvSpPr>
        <p:spPr>
          <a:xfrm>
            <a:off x="546100" y="2260596"/>
            <a:ext cx="3937000" cy="1600438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marL="0" indent="0">
              <a:buNone/>
            </a:pPr>
            <a:r>
              <a:rPr lang="de-DE" sz="1400" b="1" dirty="0">
                <a:latin typeface="Calibri" pitchFamily="34" charset="0"/>
              </a:rPr>
              <a:t>1. </a:t>
            </a:r>
            <a:r>
              <a:rPr lang="de-DE" sz="1400" dirty="0">
                <a:latin typeface="Calibri" pitchFamily="34" charset="0"/>
              </a:rPr>
              <a:t>Was ist die eine zentrale Erkenntnis oder das Hauptergebnis?</a:t>
            </a:r>
          </a:p>
          <a:p>
            <a:pPr marL="0" indent="0">
              <a:buNone/>
            </a:pPr>
            <a:r>
              <a:rPr lang="de-DE" sz="1400" b="1" dirty="0">
                <a:latin typeface="Calibri" pitchFamily="34" charset="0"/>
              </a:rPr>
              <a:t>2. </a:t>
            </a:r>
            <a:r>
              <a:rPr lang="de-DE" sz="1400" dirty="0">
                <a:latin typeface="Calibri" pitchFamily="34" charset="0"/>
              </a:rPr>
              <a:t>Welche 2–4 Unterpunkte sind die wichtigsten Aussagen dazu?</a:t>
            </a:r>
          </a:p>
          <a:p>
            <a:pPr marL="0" indent="0">
              <a:buNone/>
            </a:pPr>
            <a:r>
              <a:rPr lang="de-DE" sz="1400" b="1" dirty="0">
                <a:latin typeface="Calibri" pitchFamily="34" charset="0"/>
              </a:rPr>
              <a:t>3. </a:t>
            </a:r>
            <a:r>
              <a:rPr lang="de-DE" sz="1400" dirty="0">
                <a:latin typeface="Calibri" pitchFamily="34" charset="0"/>
              </a:rPr>
              <a:t>Für wen wäre dieser Inhalt besonders wertvoll?</a:t>
            </a:r>
          </a:p>
          <a:p>
            <a:pPr marL="0" indent="0">
              <a:buNone/>
            </a:pPr>
            <a:r>
              <a:rPr lang="de-DE" sz="1400" b="1" dirty="0">
                <a:latin typeface="Calibri" pitchFamily="34" charset="0"/>
              </a:rPr>
              <a:t>Antworte in maximal 8 Sätzen.</a:t>
            </a:r>
          </a:p>
          <a:p>
            <a:pPr marL="0" indent="0">
              <a:buNone/>
            </a:pPr>
            <a:r>
              <a:rPr lang="de-DE" sz="1400" dirty="0">
                <a:latin typeface="Calibri" pitchFamily="34" charset="0"/>
              </a:rPr>
              <a:t>Keine Gliederung, keine PPT – nur die Analyse.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887408F-9AE6-69EB-8ABC-78E74F47BE28}"/>
              </a:ext>
            </a:extLst>
          </p:cNvPr>
          <p:cNvSpPr txBox="1"/>
          <p:nvPr/>
        </p:nvSpPr>
        <p:spPr>
          <a:xfrm>
            <a:off x="4826000" y="1189562"/>
            <a:ext cx="3937000" cy="307777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marL="0" indent="0">
              <a:buNone/>
            </a:pPr>
            <a:r>
              <a:rPr lang="de-DE" sz="1400" b="1" dirty="0">
                <a:solidFill>
                  <a:srgbClr val="FF0000"/>
                </a:solidFill>
                <a:latin typeface="Calibri" pitchFamily="34" charset="0"/>
              </a:rPr>
              <a:t>Schritt 2: Gliederung erstellen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551C737-B481-C950-0AB4-2DDEAA0C698E}"/>
              </a:ext>
            </a:extLst>
          </p:cNvPr>
          <p:cNvSpPr txBox="1"/>
          <p:nvPr/>
        </p:nvSpPr>
        <p:spPr>
          <a:xfrm>
            <a:off x="4826000" y="1532462"/>
            <a:ext cx="3937000" cy="1815882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marL="0" indent="0">
              <a:buNone/>
            </a:pPr>
            <a:r>
              <a:rPr lang="de-DE" sz="1400" i="1" dirty="0">
                <a:solidFill>
                  <a:srgbClr val="FFC000"/>
                </a:solidFill>
                <a:latin typeface="Calibri" pitchFamily="34" charset="0"/>
              </a:rPr>
              <a:t>Biete diesen Schritt aktiv an, wenn Schritt 1 definitiv beendet ist und keine Nachfragen kommen.</a:t>
            </a:r>
            <a:br>
              <a:rPr lang="de-DE" sz="1400" i="1" dirty="0">
                <a:solidFill>
                  <a:srgbClr val="FFC000"/>
                </a:solidFill>
                <a:latin typeface="Calibri" pitchFamily="34" charset="0"/>
              </a:rPr>
            </a:br>
            <a:endParaRPr lang="de-DE" sz="1400" i="1" dirty="0">
              <a:solidFill>
                <a:srgbClr val="FFC00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de-DE" sz="1400" dirty="0">
                <a:latin typeface="Calibri" pitchFamily="34" charset="0"/>
              </a:rPr>
              <a:t>Erstelle jetzt auf Basis deiner Analyse eine Gliederung für eine professionelle Präsentation, die ich mit anderen teilen kann.</a:t>
            </a:r>
          </a:p>
          <a:p>
            <a:pPr marL="0" indent="0">
              <a:buNone/>
            </a:pPr>
            <a:r>
              <a:rPr lang="de-DE" sz="1400" i="1" dirty="0">
                <a:solidFill>
                  <a:srgbClr val="FFC000"/>
                </a:solidFill>
                <a:latin typeface="Calibri" pitchFamily="34" charset="0"/>
              </a:rPr>
              <a:t>[Hier ggf. ergänzen oder korrigieren, was Claude in Schritt 1 falsch eingeschätzt hat]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163DC4B5-4BAC-4543-4ECC-82D455DFB1A6}"/>
              </a:ext>
            </a:extLst>
          </p:cNvPr>
          <p:cNvSpPr/>
          <p:nvPr/>
        </p:nvSpPr>
        <p:spPr>
          <a:xfrm>
            <a:off x="635000" y="3877967"/>
            <a:ext cx="3937000" cy="965200"/>
          </a:xfrm>
          <a:prstGeom prst="roundRect">
            <a:avLst/>
          </a:prstGeom>
          <a:solidFill>
            <a:srgbClr val="1A1208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de-DE" sz="24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C908FDD-A642-1C31-FBAB-6CA11A30E521}"/>
              </a:ext>
            </a:extLst>
          </p:cNvPr>
          <p:cNvSpPr txBox="1"/>
          <p:nvPr/>
        </p:nvSpPr>
        <p:spPr>
          <a:xfrm>
            <a:off x="762000" y="3928767"/>
            <a:ext cx="3683000" cy="769441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marL="0" indent="0">
              <a:buNone/>
            </a:pPr>
            <a:r>
              <a:rPr lang="de-DE" sz="1600" b="1" dirty="0">
                <a:solidFill>
                  <a:srgbClr val="F4EFE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Wichtig:</a:t>
            </a:r>
          </a:p>
          <a:p>
            <a:pPr marL="0" indent="0">
              <a:buNone/>
            </a:pPr>
            <a:r>
              <a:rPr lang="de-DE" sz="1400" dirty="0">
                <a:solidFill>
                  <a:srgbClr val="F4EFE4"/>
                </a:solidFill>
                <a:latin typeface="Calibri" pitchFamily="34" charset="0"/>
              </a:rPr>
              <a:t>Zeige mir zuerst nur die Gliederung. Erst nach meiner Freigabe erstellst du die PPTX.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8344BD2-DF67-91BD-75EB-635418A8BD44}"/>
              </a:ext>
            </a:extLst>
          </p:cNvPr>
          <p:cNvSpPr txBox="1"/>
          <p:nvPr/>
        </p:nvSpPr>
        <p:spPr>
          <a:xfrm>
            <a:off x="4851401" y="3475344"/>
            <a:ext cx="4572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latin typeface="Calibri" pitchFamily="34" charset="0"/>
              </a:rPr>
              <a:t>Struktur und Stilregeln:</a:t>
            </a:r>
          </a:p>
          <a:p>
            <a:pPr marL="228600" indent="-228600">
              <a:buFont typeface="Arial"/>
              <a:buChar char="•"/>
            </a:pPr>
            <a:r>
              <a:rPr lang="de-DE" sz="1400" b="1" dirty="0">
                <a:latin typeface="Calibri" pitchFamily="34" charset="0"/>
              </a:rPr>
              <a:t>Folientitel:</a:t>
            </a:r>
            <a:r>
              <a:rPr lang="de-DE" sz="1400" dirty="0">
                <a:latin typeface="Calibri" pitchFamily="34" charset="0"/>
              </a:rPr>
              <a:t> kurz, aktiv formuliert</a:t>
            </a:r>
          </a:p>
          <a:p>
            <a:pPr marL="228600" indent="-228600">
              <a:buFont typeface="Arial"/>
              <a:buChar char="•"/>
            </a:pPr>
            <a:r>
              <a:rPr lang="de-DE" sz="1400" b="1" dirty="0" err="1">
                <a:latin typeface="Calibri" pitchFamily="34" charset="0"/>
              </a:rPr>
              <a:t>Bullets</a:t>
            </a:r>
            <a:r>
              <a:rPr lang="de-DE" sz="1400" b="1" dirty="0">
                <a:latin typeface="Calibri" pitchFamily="34" charset="0"/>
              </a:rPr>
              <a:t>:</a:t>
            </a:r>
            <a:r>
              <a:rPr lang="de-DE" sz="1400" dirty="0">
                <a:latin typeface="Calibri" pitchFamily="34" charset="0"/>
              </a:rPr>
              <a:t> maximal 1 Zeile, keine Sätze</a:t>
            </a:r>
          </a:p>
          <a:p>
            <a:pPr marL="228600" indent="-228600">
              <a:buFont typeface="Arial"/>
              <a:buChar char="•"/>
            </a:pPr>
            <a:r>
              <a:rPr lang="de-DE" sz="1400" b="1" dirty="0">
                <a:latin typeface="Calibri" pitchFamily="34" charset="0"/>
              </a:rPr>
              <a:t>Kein Fließtext</a:t>
            </a:r>
            <a:r>
              <a:rPr lang="de-DE" sz="1400" dirty="0">
                <a:latin typeface="Calibri" pitchFamily="34" charset="0"/>
              </a:rPr>
              <a:t> auf Folien</a:t>
            </a:r>
          </a:p>
          <a:p>
            <a:pPr marL="228600" indent="-228600">
              <a:buFont typeface="Arial"/>
              <a:buChar char="•"/>
            </a:pPr>
            <a:r>
              <a:rPr lang="de-DE" sz="1400" b="1" dirty="0">
                <a:latin typeface="Calibri" pitchFamily="34" charset="0"/>
              </a:rPr>
              <a:t>Inhaltsverzeichnis: </a:t>
            </a:r>
            <a:r>
              <a:rPr lang="de-DE" sz="1400" dirty="0">
                <a:latin typeface="Calibri" pitchFamily="34" charset="0"/>
              </a:rPr>
              <a:t>ab 8 Folien</a:t>
            </a:r>
          </a:p>
        </p:txBody>
      </p:sp>
    </p:spTree>
    <p:extLst>
      <p:ext uri="{BB962C8B-B14F-4D97-AF65-F5344CB8AC3E}">
        <p14:creationId xmlns:p14="http://schemas.microsoft.com/office/powerpoint/2010/main" val="3611027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4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02920"/>
          </a:xfrm>
          <a:prstGeom prst="rect">
            <a:avLst/>
          </a:prstGeom>
          <a:solidFill>
            <a:srgbClr val="1A4A5A"/>
          </a:solidFill>
          <a:ln w="12700">
            <a:solidFill>
              <a:srgbClr val="1A4A5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3" name="Text 1"/>
          <p:cNvSpPr/>
          <p:nvPr/>
        </p:nvSpPr>
        <p:spPr>
          <a:xfrm>
            <a:off x="274320" y="0"/>
            <a:ext cx="85953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BLOCK 2 · PPT AUS EINER RECHERCHE ERSTELLEN</a:t>
            </a:r>
            <a:endParaRPr lang="en-US" sz="900" dirty="0"/>
          </a:p>
        </p:txBody>
      </p:sp>
      <p:sp>
        <p:nvSpPr>
          <p:cNvPr id="4" name="Shape 2"/>
          <p:cNvSpPr/>
          <p:nvPr/>
        </p:nvSpPr>
        <p:spPr>
          <a:xfrm>
            <a:off x="365760" y="594360"/>
            <a:ext cx="2542032" cy="228600"/>
          </a:xfrm>
          <a:prstGeom prst="rect">
            <a:avLst/>
          </a:prstGeom>
          <a:solidFill>
            <a:srgbClr val="1A4A5A"/>
          </a:solidFill>
          <a:ln w="12700">
            <a:solidFill>
              <a:srgbClr val="1A4A5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5" name="Text 3"/>
          <p:cNvSpPr/>
          <p:nvPr/>
        </p:nvSpPr>
        <p:spPr>
          <a:xfrm>
            <a:off x="365760" y="594360"/>
            <a:ext cx="254203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b="1" kern="0" spc="1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PROJEKTORDNER · RAG</a:t>
            </a:r>
            <a:endParaRPr lang="en-US" sz="800" dirty="0"/>
          </a:p>
        </p:txBody>
      </p:sp>
      <p:sp>
        <p:nvSpPr>
          <p:cNvPr id="6" name="Text 4"/>
          <p:cNvSpPr/>
          <p:nvPr/>
        </p:nvSpPr>
        <p:spPr>
          <a:xfrm>
            <a:off x="365760" y="896112"/>
            <a:ext cx="841248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Das Bibliothekar-Prinzip: Wie Claude Projektwissen wirklich nutzt</a:t>
            </a:r>
            <a:endParaRPr lang="en-US" sz="2200" dirty="0"/>
          </a:p>
        </p:txBody>
      </p:sp>
      <p:sp>
        <p:nvSpPr>
          <p:cNvPr id="7" name="Shape 5"/>
          <p:cNvSpPr/>
          <p:nvPr/>
        </p:nvSpPr>
        <p:spPr>
          <a:xfrm>
            <a:off x="365760" y="1627632"/>
            <a:ext cx="54864" cy="914400"/>
          </a:xfrm>
          <a:prstGeom prst="rect">
            <a:avLst/>
          </a:prstGeom>
          <a:solidFill>
            <a:srgbClr val="8B1A1A"/>
          </a:solidFill>
          <a:ln w="12700">
            <a:solidFill>
              <a:srgbClr val="8B1A1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8" name="Text 6"/>
          <p:cNvSpPr/>
          <p:nvPr/>
        </p:nvSpPr>
        <p:spPr>
          <a:xfrm>
            <a:off x="548640" y="1627632"/>
            <a:ext cx="82296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RAG (Retrieval-Augmented Generation): Claude lädt NICHT alle Dokumente dauerhaft – sondern holt nur relevante Abschnitte bei Bedarf. Wie ein Bibliothekar, der weiß wo alles steht.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274320" y="2697480"/>
            <a:ext cx="1572768" cy="1554480"/>
          </a:xfrm>
          <a:prstGeom prst="rect">
            <a:avLst/>
          </a:prstGeom>
          <a:solidFill>
            <a:srgbClr val="FFFFFF"/>
          </a:solidFill>
          <a:ln w="12700">
            <a:solidFill>
              <a:srgbClr val="EDE5D4"/>
            </a:solidFill>
            <a:prstDash val="solid"/>
          </a:ln>
          <a:effectLst>
            <a:outerShdw blurRad="101600" dist="38100" dir="81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10" name="Shape 8"/>
          <p:cNvSpPr/>
          <p:nvPr/>
        </p:nvSpPr>
        <p:spPr>
          <a:xfrm>
            <a:off x="274320" y="2697480"/>
            <a:ext cx="1572768" cy="457200"/>
          </a:xfrm>
          <a:prstGeom prst="rect">
            <a:avLst/>
          </a:prstGeom>
          <a:solidFill>
            <a:srgbClr val="1A4A5A"/>
          </a:solidFill>
          <a:ln w="12700">
            <a:solidFill>
              <a:srgbClr val="1A4A5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1" name="Text 9"/>
          <p:cNvSpPr/>
          <p:nvPr/>
        </p:nvSpPr>
        <p:spPr>
          <a:xfrm>
            <a:off x="274320" y="2697480"/>
            <a:ext cx="157276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Calibri Black" pitchFamily="34" charset="0"/>
                <a:ea typeface="Calibri Black" pitchFamily="34" charset="-122"/>
                <a:cs typeface="Calibri Black" pitchFamily="34" charset="-120"/>
              </a:rPr>
              <a:t>1</a:t>
            </a:r>
            <a:endParaRPr lang="en-US" sz="2000" dirty="0"/>
          </a:p>
        </p:txBody>
      </p:sp>
      <p:sp>
        <p:nvSpPr>
          <p:cNvPr id="12" name="Text 10"/>
          <p:cNvSpPr/>
          <p:nvPr/>
        </p:nvSpPr>
        <p:spPr>
          <a:xfrm>
            <a:off x="365760" y="3218688"/>
            <a:ext cx="1389888" cy="9875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Recherche in eigenem Chat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847088" y="3017520"/>
            <a:ext cx="14630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B8860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→</a:t>
            </a:r>
            <a:endParaRPr lang="en-US" sz="1800" dirty="0"/>
          </a:p>
        </p:txBody>
      </p:sp>
      <p:sp>
        <p:nvSpPr>
          <p:cNvPr id="14" name="Shape 12"/>
          <p:cNvSpPr/>
          <p:nvPr/>
        </p:nvSpPr>
        <p:spPr>
          <a:xfrm>
            <a:off x="1993392" y="2697480"/>
            <a:ext cx="1572768" cy="1554480"/>
          </a:xfrm>
          <a:prstGeom prst="rect">
            <a:avLst/>
          </a:prstGeom>
          <a:solidFill>
            <a:srgbClr val="FFFFFF"/>
          </a:solidFill>
          <a:ln w="12700">
            <a:solidFill>
              <a:srgbClr val="EDE5D4"/>
            </a:solidFill>
            <a:prstDash val="solid"/>
          </a:ln>
          <a:effectLst>
            <a:outerShdw blurRad="101600" dist="38100" dir="81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15" name="Shape 13"/>
          <p:cNvSpPr/>
          <p:nvPr/>
        </p:nvSpPr>
        <p:spPr>
          <a:xfrm>
            <a:off x="1993392" y="2697480"/>
            <a:ext cx="1572768" cy="457200"/>
          </a:xfrm>
          <a:prstGeom prst="rect">
            <a:avLst/>
          </a:prstGeom>
          <a:solidFill>
            <a:srgbClr val="1A4A5A"/>
          </a:solidFill>
          <a:ln w="12700">
            <a:solidFill>
              <a:srgbClr val="1A4A5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6" name="Text 14"/>
          <p:cNvSpPr/>
          <p:nvPr/>
        </p:nvSpPr>
        <p:spPr>
          <a:xfrm>
            <a:off x="1993392" y="2697480"/>
            <a:ext cx="157276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Calibri Black" pitchFamily="34" charset="0"/>
                <a:ea typeface="Calibri Black" pitchFamily="34" charset="-122"/>
                <a:cs typeface="Calibri Black" pitchFamily="34" charset="-120"/>
              </a:rPr>
              <a:t>2</a:t>
            </a:r>
            <a:endParaRPr lang="en-US" sz="2000" dirty="0"/>
          </a:p>
        </p:txBody>
      </p:sp>
      <p:sp>
        <p:nvSpPr>
          <p:cNvPr id="17" name="Text 15"/>
          <p:cNvSpPr/>
          <p:nvPr/>
        </p:nvSpPr>
        <p:spPr>
          <a:xfrm>
            <a:off x="2084832" y="3218688"/>
            <a:ext cx="1389888" cy="9875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Als .txt speichern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3566160" y="3017520"/>
            <a:ext cx="14630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B8860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→</a:t>
            </a:r>
            <a:endParaRPr lang="en-US" sz="1800" dirty="0"/>
          </a:p>
        </p:txBody>
      </p:sp>
      <p:sp>
        <p:nvSpPr>
          <p:cNvPr id="19" name="Shape 17"/>
          <p:cNvSpPr/>
          <p:nvPr/>
        </p:nvSpPr>
        <p:spPr>
          <a:xfrm>
            <a:off x="3712464" y="2697480"/>
            <a:ext cx="1572768" cy="1554480"/>
          </a:xfrm>
          <a:prstGeom prst="rect">
            <a:avLst/>
          </a:prstGeom>
          <a:solidFill>
            <a:srgbClr val="FFFFFF"/>
          </a:solidFill>
          <a:ln w="12700">
            <a:solidFill>
              <a:srgbClr val="EDE5D4"/>
            </a:solidFill>
            <a:prstDash val="solid"/>
          </a:ln>
          <a:effectLst>
            <a:outerShdw blurRad="101600" dist="38100" dir="81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20" name="Shape 18"/>
          <p:cNvSpPr/>
          <p:nvPr/>
        </p:nvSpPr>
        <p:spPr>
          <a:xfrm>
            <a:off x="3712464" y="2697480"/>
            <a:ext cx="1572768" cy="457200"/>
          </a:xfrm>
          <a:prstGeom prst="rect">
            <a:avLst/>
          </a:prstGeom>
          <a:solidFill>
            <a:srgbClr val="1A4A5A"/>
          </a:solidFill>
          <a:ln w="12700">
            <a:solidFill>
              <a:srgbClr val="1A4A5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21" name="Text 19"/>
          <p:cNvSpPr/>
          <p:nvPr/>
        </p:nvSpPr>
        <p:spPr>
          <a:xfrm>
            <a:off x="3712464" y="2697480"/>
            <a:ext cx="157276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Calibri Black" pitchFamily="34" charset="0"/>
                <a:ea typeface="Calibri Black" pitchFamily="34" charset="-122"/>
                <a:cs typeface="Calibri Black" pitchFamily="34" charset="-120"/>
              </a:rPr>
              <a:t>3</a:t>
            </a:r>
            <a:endParaRPr lang="en-US" sz="2000" dirty="0"/>
          </a:p>
        </p:txBody>
      </p:sp>
      <p:sp>
        <p:nvSpPr>
          <p:cNvPr id="22" name="Text 20"/>
          <p:cNvSpPr/>
          <p:nvPr/>
        </p:nvSpPr>
        <p:spPr>
          <a:xfrm>
            <a:off x="3803904" y="3218688"/>
            <a:ext cx="1389888" cy="9875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Ins Projektwissen hochladen</a:t>
            </a:r>
            <a:endParaRPr lang="en-US" sz="1200" dirty="0"/>
          </a:p>
        </p:txBody>
      </p:sp>
      <p:sp>
        <p:nvSpPr>
          <p:cNvPr id="23" name="Text 21"/>
          <p:cNvSpPr/>
          <p:nvPr/>
        </p:nvSpPr>
        <p:spPr>
          <a:xfrm>
            <a:off x="5285232" y="3017520"/>
            <a:ext cx="14630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B8860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→</a:t>
            </a:r>
            <a:endParaRPr lang="en-US" sz="1800" dirty="0"/>
          </a:p>
        </p:txBody>
      </p:sp>
      <p:sp>
        <p:nvSpPr>
          <p:cNvPr id="24" name="Shape 22"/>
          <p:cNvSpPr/>
          <p:nvPr/>
        </p:nvSpPr>
        <p:spPr>
          <a:xfrm>
            <a:off x="5431536" y="2697480"/>
            <a:ext cx="1572768" cy="1554480"/>
          </a:xfrm>
          <a:prstGeom prst="rect">
            <a:avLst/>
          </a:prstGeom>
          <a:solidFill>
            <a:srgbClr val="FFFFFF"/>
          </a:solidFill>
          <a:ln w="12700">
            <a:solidFill>
              <a:srgbClr val="EDE5D4"/>
            </a:solidFill>
            <a:prstDash val="solid"/>
          </a:ln>
          <a:effectLst>
            <a:outerShdw blurRad="101600" dist="38100" dir="81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25" name="Shape 23"/>
          <p:cNvSpPr/>
          <p:nvPr/>
        </p:nvSpPr>
        <p:spPr>
          <a:xfrm>
            <a:off x="5431536" y="2697480"/>
            <a:ext cx="1572768" cy="457200"/>
          </a:xfrm>
          <a:prstGeom prst="rect">
            <a:avLst/>
          </a:prstGeom>
          <a:solidFill>
            <a:srgbClr val="1A4A5A"/>
          </a:solidFill>
          <a:ln w="12700">
            <a:solidFill>
              <a:srgbClr val="1A4A5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26" name="Text 24"/>
          <p:cNvSpPr/>
          <p:nvPr/>
        </p:nvSpPr>
        <p:spPr>
          <a:xfrm>
            <a:off x="5431536" y="2697480"/>
            <a:ext cx="157276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Calibri Black" pitchFamily="34" charset="0"/>
                <a:ea typeface="Calibri Black" pitchFamily="34" charset="-122"/>
                <a:cs typeface="Calibri Black" pitchFamily="34" charset="-120"/>
              </a:rPr>
              <a:t>4</a:t>
            </a:r>
            <a:endParaRPr lang="en-US" sz="2000" dirty="0"/>
          </a:p>
        </p:txBody>
      </p:sp>
      <p:sp>
        <p:nvSpPr>
          <p:cNvPr id="27" name="Text 25"/>
          <p:cNvSpPr/>
          <p:nvPr/>
        </p:nvSpPr>
        <p:spPr>
          <a:xfrm>
            <a:off x="5522976" y="3218688"/>
            <a:ext cx="1389888" cy="9875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Neuen Chat starten</a:t>
            </a:r>
            <a:endParaRPr lang="en-US" sz="1200" dirty="0"/>
          </a:p>
        </p:txBody>
      </p:sp>
      <p:sp>
        <p:nvSpPr>
          <p:cNvPr id="28" name="Text 26"/>
          <p:cNvSpPr/>
          <p:nvPr/>
        </p:nvSpPr>
        <p:spPr>
          <a:xfrm>
            <a:off x="7004304" y="3017520"/>
            <a:ext cx="14630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B8860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→</a:t>
            </a:r>
            <a:endParaRPr lang="en-US" sz="1800" dirty="0"/>
          </a:p>
        </p:txBody>
      </p:sp>
      <p:sp>
        <p:nvSpPr>
          <p:cNvPr id="29" name="Shape 27"/>
          <p:cNvSpPr/>
          <p:nvPr/>
        </p:nvSpPr>
        <p:spPr>
          <a:xfrm>
            <a:off x="7150608" y="2697480"/>
            <a:ext cx="1572768" cy="1554480"/>
          </a:xfrm>
          <a:prstGeom prst="rect">
            <a:avLst/>
          </a:prstGeom>
          <a:solidFill>
            <a:srgbClr val="FFFFFF"/>
          </a:solidFill>
          <a:ln w="12700">
            <a:solidFill>
              <a:srgbClr val="EDE5D4"/>
            </a:solidFill>
            <a:prstDash val="solid"/>
          </a:ln>
          <a:effectLst>
            <a:outerShdw blurRad="101600" dist="38100" dir="81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30" name="Shape 28"/>
          <p:cNvSpPr/>
          <p:nvPr/>
        </p:nvSpPr>
        <p:spPr>
          <a:xfrm>
            <a:off x="7150608" y="2697480"/>
            <a:ext cx="1572768" cy="457200"/>
          </a:xfrm>
          <a:prstGeom prst="rect">
            <a:avLst/>
          </a:prstGeom>
          <a:solidFill>
            <a:srgbClr val="1A4A5A"/>
          </a:solidFill>
          <a:ln w="12700">
            <a:solidFill>
              <a:srgbClr val="1A4A5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31" name="Text 29"/>
          <p:cNvSpPr/>
          <p:nvPr/>
        </p:nvSpPr>
        <p:spPr>
          <a:xfrm>
            <a:off x="7150608" y="2697480"/>
            <a:ext cx="157276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Calibri Black" pitchFamily="34" charset="0"/>
                <a:ea typeface="Calibri Black" pitchFamily="34" charset="-122"/>
                <a:cs typeface="Calibri Black" pitchFamily="34" charset="-120"/>
              </a:rPr>
              <a:t>5</a:t>
            </a:r>
            <a:endParaRPr lang="en-US" sz="2000" dirty="0"/>
          </a:p>
        </p:txBody>
      </p:sp>
      <p:sp>
        <p:nvSpPr>
          <p:cNvPr id="32" name="Text 30"/>
          <p:cNvSpPr/>
          <p:nvPr/>
        </p:nvSpPr>
        <p:spPr>
          <a:xfrm>
            <a:off x="7242048" y="3218688"/>
            <a:ext cx="1389888" cy="9875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Claude erstellt PPT</a:t>
            </a:r>
            <a:endParaRPr lang="en-US" sz="1200" dirty="0"/>
          </a:p>
        </p:txBody>
      </p:sp>
      <p:sp>
        <p:nvSpPr>
          <p:cNvPr id="33" name="Shape 31"/>
          <p:cNvSpPr/>
          <p:nvPr/>
        </p:nvSpPr>
        <p:spPr>
          <a:xfrm>
            <a:off x="365760" y="4370832"/>
            <a:ext cx="8412480" cy="411480"/>
          </a:xfrm>
          <a:prstGeom prst="rect">
            <a:avLst/>
          </a:prstGeom>
          <a:solidFill>
            <a:srgbClr val="EDE5D4"/>
          </a:solidFill>
          <a:ln w="12700">
            <a:solidFill>
              <a:srgbClr val="B8860B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34" name="Text 32"/>
          <p:cNvSpPr/>
          <p:nvPr/>
        </p:nvSpPr>
        <p:spPr>
          <a:xfrm>
            <a:off x="502920" y="4389120"/>
            <a:ext cx="8138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i="1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💡  Tipp: .txt ist universeller – manche Tools exportieren kein .md. Chat-Verläufe sind isoliert: Was Chat A weiß, sieht Chat B nicht.</a:t>
            </a:r>
            <a:endParaRPr lang="en-US" sz="1100" dirty="0"/>
          </a:p>
        </p:txBody>
      </p:sp>
      <p:sp>
        <p:nvSpPr>
          <p:cNvPr id="35" name="Shape 33"/>
          <p:cNvSpPr/>
          <p:nvPr/>
        </p:nvSpPr>
        <p:spPr>
          <a:xfrm>
            <a:off x="0" y="4892040"/>
            <a:ext cx="9144000" cy="251460"/>
          </a:xfrm>
          <a:prstGeom prst="rect">
            <a:avLst/>
          </a:prstGeom>
          <a:solidFill>
            <a:srgbClr val="1A1208"/>
          </a:solidFill>
          <a:ln w="12700">
            <a:solidFill>
              <a:srgbClr val="1A1208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36" name="Text 34"/>
          <p:cNvSpPr/>
          <p:nvPr/>
        </p:nvSpPr>
        <p:spPr>
          <a:xfrm>
            <a:off x="274320" y="4892040"/>
            <a:ext cx="5486400" cy="2514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Block 2 · PPT aus einer Recherche</a:t>
            </a:r>
            <a:endParaRPr lang="en-US" sz="800" dirty="0"/>
          </a:p>
        </p:txBody>
      </p:sp>
      <p:sp>
        <p:nvSpPr>
          <p:cNvPr id="37" name="Text 35"/>
          <p:cNvSpPr/>
          <p:nvPr/>
        </p:nvSpPr>
        <p:spPr>
          <a:xfrm>
            <a:off x="6400800" y="4892040"/>
            <a:ext cx="2468880" cy="2514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endParaRPr lang="en-US" sz="8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4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02920"/>
          </a:xfrm>
          <a:prstGeom prst="rect">
            <a:avLst/>
          </a:prstGeom>
          <a:solidFill>
            <a:srgbClr val="1A4A5A"/>
          </a:solidFill>
          <a:ln w="12700">
            <a:solidFill>
              <a:srgbClr val="1A4A5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3" name="Text 1"/>
          <p:cNvSpPr/>
          <p:nvPr/>
        </p:nvSpPr>
        <p:spPr>
          <a:xfrm>
            <a:off x="274320" y="0"/>
            <a:ext cx="85953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BLOCK 2 · PPT AUS EINER RECHERCHE ERSTELLEN</a:t>
            </a:r>
            <a:endParaRPr lang="en-US" sz="900" dirty="0"/>
          </a:p>
        </p:txBody>
      </p:sp>
      <p:sp>
        <p:nvSpPr>
          <p:cNvPr id="4" name="Shape 2"/>
          <p:cNvSpPr/>
          <p:nvPr/>
        </p:nvSpPr>
        <p:spPr>
          <a:xfrm>
            <a:off x="365760" y="594360"/>
            <a:ext cx="2103120" cy="228600"/>
          </a:xfrm>
          <a:prstGeom prst="rect">
            <a:avLst/>
          </a:prstGeom>
          <a:solidFill>
            <a:srgbClr val="1A4A5A"/>
          </a:solidFill>
          <a:ln w="12700">
            <a:solidFill>
              <a:srgbClr val="1A4A5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5" name="Text 3"/>
          <p:cNvSpPr/>
          <p:nvPr/>
        </p:nvSpPr>
        <p:spPr>
          <a:xfrm>
            <a:off x="365760" y="594360"/>
            <a:ext cx="21031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b="1" kern="0" spc="1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CLAUDE PROJEKTE</a:t>
            </a:r>
            <a:endParaRPr lang="en-US" sz="800" dirty="0"/>
          </a:p>
        </p:txBody>
      </p:sp>
      <p:sp>
        <p:nvSpPr>
          <p:cNvPr id="6" name="Text 4"/>
          <p:cNvSpPr/>
          <p:nvPr/>
        </p:nvSpPr>
        <p:spPr>
          <a:xfrm>
            <a:off x="365760" y="896112"/>
            <a:ext cx="841248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Projektordner: Free vs. Pro – und was Claude in PPTX kann</a:t>
            </a:r>
            <a:endParaRPr lang="en-US" sz="2200" dirty="0"/>
          </a:p>
        </p:txBody>
      </p:sp>
      <p:graphicFrame>
        <p:nvGraphicFramePr>
          <p:cNvPr id="10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011935"/>
              </p:ext>
            </p:extLst>
          </p:nvPr>
        </p:nvGraphicFramePr>
        <p:xfrm>
          <a:off x="365760" y="1600200"/>
          <a:ext cx="3931920" cy="2560320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67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1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Merkmal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A5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1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Free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A5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1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Pro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4A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Projekte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✓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✓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Max. Dateigröße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30 MB/Datei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30 MB/Datei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Projektwissen gesamt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begrenzt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~200K Token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Projektanweisungen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~2.000 Zeichen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~2.000 Zeichen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Cowork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✗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✓ (Desktop App)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E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 5"/>
          <p:cNvSpPr/>
          <p:nvPr/>
        </p:nvSpPr>
        <p:spPr>
          <a:xfrm>
            <a:off x="4572000" y="1600200"/>
            <a:ext cx="42062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20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WAS CLAUDE IN PPTX KANN</a:t>
            </a:r>
            <a:endParaRPr lang="en-US" sz="900" dirty="0"/>
          </a:p>
        </p:txBody>
      </p:sp>
      <p:sp>
        <p:nvSpPr>
          <p:cNvPr id="9" name="Shape 6"/>
          <p:cNvSpPr/>
          <p:nvPr/>
        </p:nvSpPr>
        <p:spPr>
          <a:xfrm>
            <a:off x="4572000" y="1920240"/>
            <a:ext cx="4206240" cy="402336"/>
          </a:xfrm>
          <a:prstGeom prst="rect">
            <a:avLst/>
          </a:prstGeom>
          <a:solidFill>
            <a:srgbClr val="F0FFF4"/>
          </a:solidFill>
          <a:ln w="6350">
            <a:solidFill>
              <a:srgbClr val="1A5A3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7" name="Text 7"/>
          <p:cNvSpPr/>
          <p:nvPr/>
        </p:nvSpPr>
        <p:spPr>
          <a:xfrm>
            <a:off x="4681728" y="1938528"/>
            <a:ext cx="20116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A5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  Tabellen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6720840" y="1938528"/>
            <a:ext cx="20116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direkt als PPTX-Folie</a:t>
            </a:r>
            <a:endParaRPr lang="en-US" sz="1050" dirty="0"/>
          </a:p>
        </p:txBody>
      </p:sp>
      <p:sp>
        <p:nvSpPr>
          <p:cNvPr id="12" name="Shape 9"/>
          <p:cNvSpPr/>
          <p:nvPr/>
        </p:nvSpPr>
        <p:spPr>
          <a:xfrm>
            <a:off x="4572000" y="2395728"/>
            <a:ext cx="4206240" cy="402336"/>
          </a:xfrm>
          <a:prstGeom prst="rect">
            <a:avLst/>
          </a:prstGeom>
          <a:solidFill>
            <a:srgbClr val="F0FFF4"/>
          </a:solidFill>
          <a:ln w="6350">
            <a:solidFill>
              <a:srgbClr val="1A5A3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3" name="Text 10"/>
          <p:cNvSpPr/>
          <p:nvPr/>
        </p:nvSpPr>
        <p:spPr>
          <a:xfrm>
            <a:off x="4681728" y="2414016"/>
            <a:ext cx="20116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A5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  Diagramme</a:t>
            </a:r>
            <a:endParaRPr lang="en-US" sz="1200" dirty="0"/>
          </a:p>
        </p:txBody>
      </p:sp>
      <p:sp>
        <p:nvSpPr>
          <p:cNvPr id="14" name="Text 11"/>
          <p:cNvSpPr/>
          <p:nvPr/>
        </p:nvSpPr>
        <p:spPr>
          <a:xfrm>
            <a:off x="6720840" y="2414016"/>
            <a:ext cx="20116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via Code (Python/Mermaid)</a:t>
            </a:r>
            <a:endParaRPr lang="en-US" sz="1050" dirty="0"/>
          </a:p>
        </p:txBody>
      </p:sp>
      <p:sp>
        <p:nvSpPr>
          <p:cNvPr id="15" name="Shape 12"/>
          <p:cNvSpPr/>
          <p:nvPr/>
        </p:nvSpPr>
        <p:spPr>
          <a:xfrm>
            <a:off x="4572000" y="2871216"/>
            <a:ext cx="4206240" cy="402336"/>
          </a:xfrm>
          <a:prstGeom prst="rect">
            <a:avLst/>
          </a:prstGeom>
          <a:solidFill>
            <a:srgbClr val="F0FFF4"/>
          </a:solidFill>
          <a:ln w="6350">
            <a:solidFill>
              <a:srgbClr val="1A5A3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6" name="Text 13"/>
          <p:cNvSpPr/>
          <p:nvPr/>
        </p:nvSpPr>
        <p:spPr>
          <a:xfrm>
            <a:off x="4681728" y="2889504"/>
            <a:ext cx="20116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A5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  SVG-Grafiken</a:t>
            </a:r>
            <a:endParaRPr lang="en-US" sz="1200" dirty="0"/>
          </a:p>
        </p:txBody>
      </p:sp>
      <p:sp>
        <p:nvSpPr>
          <p:cNvPr id="17" name="Text 14"/>
          <p:cNvSpPr/>
          <p:nvPr/>
        </p:nvSpPr>
        <p:spPr>
          <a:xfrm>
            <a:off x="6720840" y="2889504"/>
            <a:ext cx="20116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als Code, manuell einfügen</a:t>
            </a:r>
            <a:endParaRPr lang="en-US" sz="1050" dirty="0"/>
          </a:p>
        </p:txBody>
      </p:sp>
      <p:sp>
        <p:nvSpPr>
          <p:cNvPr id="18" name="Shape 15"/>
          <p:cNvSpPr/>
          <p:nvPr/>
        </p:nvSpPr>
        <p:spPr>
          <a:xfrm>
            <a:off x="4572000" y="3346704"/>
            <a:ext cx="4206240" cy="402336"/>
          </a:xfrm>
          <a:prstGeom prst="rect">
            <a:avLst/>
          </a:prstGeom>
          <a:solidFill>
            <a:srgbClr val="F0FFF4"/>
          </a:solidFill>
          <a:ln w="6350">
            <a:solidFill>
              <a:srgbClr val="1A5A3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9" name="Text 16"/>
          <p:cNvSpPr/>
          <p:nvPr/>
        </p:nvSpPr>
        <p:spPr>
          <a:xfrm>
            <a:off x="4681728" y="3364992"/>
            <a:ext cx="20116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A5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  Bild-Platzhalter</a:t>
            </a:r>
            <a:endParaRPr lang="en-US" sz="1200" dirty="0"/>
          </a:p>
        </p:txBody>
      </p:sp>
      <p:sp>
        <p:nvSpPr>
          <p:cNvPr id="20" name="Text 17"/>
          <p:cNvSpPr/>
          <p:nvPr/>
        </p:nvSpPr>
        <p:spPr>
          <a:xfrm>
            <a:off x="6720840" y="3364992"/>
            <a:ext cx="20116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mit pptx-Skill möglich</a:t>
            </a:r>
            <a:endParaRPr lang="en-US" sz="1050" dirty="0"/>
          </a:p>
        </p:txBody>
      </p:sp>
      <p:sp>
        <p:nvSpPr>
          <p:cNvPr id="21" name="Shape 18"/>
          <p:cNvSpPr/>
          <p:nvPr/>
        </p:nvSpPr>
        <p:spPr>
          <a:xfrm>
            <a:off x="4572000" y="3822192"/>
            <a:ext cx="4206240" cy="402336"/>
          </a:xfrm>
          <a:prstGeom prst="rect">
            <a:avLst/>
          </a:prstGeom>
          <a:solidFill>
            <a:srgbClr val="FFF0F0"/>
          </a:solidFill>
          <a:ln w="6350">
            <a:solidFill>
              <a:srgbClr val="C42B2B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22" name="Text 19"/>
          <p:cNvSpPr/>
          <p:nvPr/>
        </p:nvSpPr>
        <p:spPr>
          <a:xfrm>
            <a:off x="4681728" y="3840480"/>
            <a:ext cx="20116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8B1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✗  Fotos/Bilder</a:t>
            </a:r>
            <a:endParaRPr lang="en-US" sz="1200" dirty="0"/>
          </a:p>
        </p:txBody>
      </p:sp>
      <p:sp>
        <p:nvSpPr>
          <p:cNvPr id="23" name="Text 20"/>
          <p:cNvSpPr/>
          <p:nvPr/>
        </p:nvSpPr>
        <p:spPr>
          <a:xfrm>
            <a:off x="6720840" y="3840480"/>
            <a:ext cx="20116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extern (DALL-E, Midjourney)</a:t>
            </a:r>
            <a:endParaRPr lang="en-US" sz="1050" dirty="0"/>
          </a:p>
        </p:txBody>
      </p:sp>
      <p:sp>
        <p:nvSpPr>
          <p:cNvPr id="24" name="Shape 21"/>
          <p:cNvSpPr/>
          <p:nvPr/>
        </p:nvSpPr>
        <p:spPr>
          <a:xfrm>
            <a:off x="365760" y="4279392"/>
            <a:ext cx="8412480" cy="457200"/>
          </a:xfrm>
          <a:prstGeom prst="rect">
            <a:avLst/>
          </a:prstGeom>
          <a:solidFill>
            <a:srgbClr val="EDE5D4"/>
          </a:solidFill>
          <a:ln w="12700">
            <a:solidFill>
              <a:srgbClr val="B8860B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25" name="Text 22"/>
          <p:cNvSpPr/>
          <p:nvPr/>
        </p:nvSpPr>
        <p:spPr>
          <a:xfrm>
            <a:off x="502920" y="4306824"/>
            <a:ext cx="813816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i="1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Kernregel: Projektanweisungen kurz halten – Rolle · Zielgruppe · Tonalität in 3 Sätzen. Aufgabenspezifisches gehört in den Chat.</a:t>
            </a:r>
            <a:endParaRPr lang="en-US" sz="1100" dirty="0"/>
          </a:p>
        </p:txBody>
      </p:sp>
      <p:sp>
        <p:nvSpPr>
          <p:cNvPr id="26" name="Shape 23"/>
          <p:cNvSpPr/>
          <p:nvPr/>
        </p:nvSpPr>
        <p:spPr>
          <a:xfrm>
            <a:off x="0" y="4892040"/>
            <a:ext cx="9144000" cy="251460"/>
          </a:xfrm>
          <a:prstGeom prst="rect">
            <a:avLst/>
          </a:prstGeom>
          <a:solidFill>
            <a:srgbClr val="1A1208"/>
          </a:solidFill>
          <a:ln w="12700">
            <a:solidFill>
              <a:srgbClr val="1A1208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27" name="Text 24"/>
          <p:cNvSpPr/>
          <p:nvPr/>
        </p:nvSpPr>
        <p:spPr>
          <a:xfrm>
            <a:off x="274320" y="4892040"/>
            <a:ext cx="5486400" cy="2514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Block 2 · PPT aus einer Recherche</a:t>
            </a:r>
            <a:endParaRPr lang="en-US" sz="800" dirty="0"/>
          </a:p>
        </p:txBody>
      </p:sp>
      <p:sp>
        <p:nvSpPr>
          <p:cNvPr id="28" name="Text 25"/>
          <p:cNvSpPr/>
          <p:nvPr/>
        </p:nvSpPr>
        <p:spPr>
          <a:xfrm>
            <a:off x="6400800" y="4892040"/>
            <a:ext cx="2468880" cy="2514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endParaRPr lang="en-US" sz="8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4E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02920"/>
          </a:xfrm>
          <a:prstGeom prst="rect">
            <a:avLst/>
          </a:prstGeom>
          <a:solidFill>
            <a:srgbClr val="1A1208"/>
          </a:solidFill>
          <a:ln w="12700">
            <a:solidFill>
              <a:srgbClr val="1A1208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3" name="Text 1"/>
          <p:cNvSpPr/>
          <p:nvPr/>
        </p:nvSpPr>
        <p:spPr>
          <a:xfrm>
            <a:off x="274320" y="0"/>
            <a:ext cx="85953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LEITARTIKEL · SONDERAUSGABE KI-WORKSPACE</a:t>
            </a:r>
            <a:endParaRPr lang="en-US" sz="900" dirty="0"/>
          </a:p>
        </p:txBody>
      </p:sp>
      <p:sp>
        <p:nvSpPr>
          <p:cNvPr id="4" name="Text 2"/>
          <p:cNvSpPr/>
          <p:nvPr/>
        </p:nvSpPr>
        <p:spPr>
          <a:xfrm>
            <a:off x="365760" y="594360"/>
            <a:ext cx="8412480" cy="12801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 20 Minuten zur Präsentation,</a:t>
            </a:r>
            <a:endParaRPr lang="en-US" sz="2800" dirty="0"/>
          </a:p>
          <a:p>
            <a:pPr marL="0" indent="0">
              <a:buNone/>
            </a:pPr>
            <a:r>
              <a:rPr lang="en-US" sz="2800" b="1" dirty="0">
                <a:solidFill>
                  <a:srgbClr val="1A12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die früher drei Stunden dauerte</a:t>
            </a:r>
            <a:endParaRPr lang="en-US" sz="2800" dirty="0"/>
          </a:p>
        </p:txBody>
      </p:sp>
      <p:sp>
        <p:nvSpPr>
          <p:cNvPr id="5" name="Shape 3"/>
          <p:cNvSpPr/>
          <p:nvPr/>
        </p:nvSpPr>
        <p:spPr>
          <a:xfrm>
            <a:off x="365760" y="2011680"/>
            <a:ext cx="54864" cy="1828800"/>
          </a:xfrm>
          <a:prstGeom prst="rect">
            <a:avLst/>
          </a:prstGeom>
          <a:solidFill>
            <a:srgbClr val="8B1A1A"/>
          </a:solidFill>
          <a:ln w="12700">
            <a:solidFill>
              <a:srgbClr val="8B1A1A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6" name="Text 4"/>
          <p:cNvSpPr/>
          <p:nvPr/>
        </p:nvSpPr>
        <p:spPr>
          <a:xfrm>
            <a:off x="548640" y="2011680"/>
            <a:ext cx="8046720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7A6A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Claude verändert die Art, wie Trainer, Berater und Coaches Präsentationen erstellen – von der einfachen Folie bis zur vollautomatisierten PPTX-Datei direkt aus dem Recherchekontext.</a:t>
            </a:r>
            <a:endParaRPr lang="en-US" sz="1400" dirty="0"/>
          </a:p>
        </p:txBody>
      </p:sp>
      <p:sp>
        <p:nvSpPr>
          <p:cNvPr id="7" name="Shape 5"/>
          <p:cNvSpPr/>
          <p:nvPr/>
        </p:nvSpPr>
        <p:spPr>
          <a:xfrm>
            <a:off x="457200" y="3200400"/>
            <a:ext cx="2560320" cy="1371600"/>
          </a:xfrm>
          <a:prstGeom prst="rect">
            <a:avLst/>
          </a:prstGeom>
          <a:solidFill>
            <a:srgbClr val="1A1208"/>
          </a:solidFill>
          <a:ln w="12700">
            <a:solidFill>
              <a:srgbClr val="1A1208"/>
            </a:solidFill>
            <a:prstDash val="solid"/>
          </a:ln>
          <a:effectLst>
            <a:outerShdw blurRad="101600" dist="38100" dir="81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8" name="Text 6"/>
          <p:cNvSpPr/>
          <p:nvPr/>
        </p:nvSpPr>
        <p:spPr>
          <a:xfrm>
            <a:off x="457200" y="3200400"/>
            <a:ext cx="25603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D4A017"/>
                </a:solidFill>
                <a:latin typeface="Calibri Black" pitchFamily="34" charset="0"/>
                <a:ea typeface="Calibri Black" pitchFamily="34" charset="-122"/>
                <a:cs typeface="Calibri Black" pitchFamily="34" charset="-120"/>
              </a:rPr>
              <a:t>2</a:t>
            </a:r>
            <a:endParaRPr lang="en-US" sz="4400" dirty="0"/>
          </a:p>
        </p:txBody>
      </p:sp>
      <p:sp>
        <p:nvSpPr>
          <p:cNvPr id="9" name="Text 7"/>
          <p:cNvSpPr/>
          <p:nvPr/>
        </p:nvSpPr>
        <p:spPr>
          <a:xfrm>
            <a:off x="457200" y="3977640"/>
            <a:ext cx="25603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100" dirty="0">
                <a:solidFill>
                  <a:srgbClr val="F4EFE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Prompts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dirty="0">
                <a:solidFill>
                  <a:srgbClr val="F4EFE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bis zur PPTX</a:t>
            </a:r>
            <a:endParaRPr lang="en-US" sz="1100" dirty="0"/>
          </a:p>
        </p:txBody>
      </p:sp>
      <p:sp>
        <p:nvSpPr>
          <p:cNvPr id="10" name="Shape 8"/>
          <p:cNvSpPr/>
          <p:nvPr/>
        </p:nvSpPr>
        <p:spPr>
          <a:xfrm>
            <a:off x="3291840" y="3200400"/>
            <a:ext cx="2560320" cy="1371600"/>
          </a:xfrm>
          <a:prstGeom prst="rect">
            <a:avLst/>
          </a:prstGeom>
          <a:solidFill>
            <a:srgbClr val="1A1208"/>
          </a:solidFill>
          <a:ln w="12700">
            <a:solidFill>
              <a:srgbClr val="1A1208"/>
            </a:solidFill>
            <a:prstDash val="solid"/>
          </a:ln>
          <a:effectLst>
            <a:outerShdw blurRad="101600" dist="38100" dir="81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11" name="Text 9"/>
          <p:cNvSpPr/>
          <p:nvPr/>
        </p:nvSpPr>
        <p:spPr>
          <a:xfrm>
            <a:off x="3291840" y="3200400"/>
            <a:ext cx="25603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D4A017"/>
                </a:solidFill>
                <a:latin typeface="Calibri Black" pitchFamily="34" charset="0"/>
                <a:ea typeface="Calibri Black" pitchFamily="34" charset="-122"/>
                <a:cs typeface="Calibri Black" pitchFamily="34" charset="-120"/>
              </a:rPr>
              <a:t>60%</a:t>
            </a:r>
            <a:endParaRPr lang="en-US" sz="4400" dirty="0"/>
          </a:p>
        </p:txBody>
      </p:sp>
      <p:sp>
        <p:nvSpPr>
          <p:cNvPr id="12" name="Text 10"/>
          <p:cNvSpPr/>
          <p:nvPr/>
        </p:nvSpPr>
        <p:spPr>
          <a:xfrm>
            <a:off x="3291840" y="3977640"/>
            <a:ext cx="25603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100" dirty="0">
                <a:solidFill>
                  <a:srgbClr val="F4EFE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Zeitersparnis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dirty="0">
                <a:solidFill>
                  <a:srgbClr val="F4EFE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laut Nutzern</a:t>
            </a:r>
            <a:endParaRPr lang="en-US" sz="1100" dirty="0"/>
          </a:p>
        </p:txBody>
      </p:sp>
      <p:sp>
        <p:nvSpPr>
          <p:cNvPr id="13" name="Shape 11"/>
          <p:cNvSpPr/>
          <p:nvPr/>
        </p:nvSpPr>
        <p:spPr>
          <a:xfrm>
            <a:off x="6126480" y="3200400"/>
            <a:ext cx="2560320" cy="1371600"/>
          </a:xfrm>
          <a:prstGeom prst="rect">
            <a:avLst/>
          </a:prstGeom>
          <a:solidFill>
            <a:srgbClr val="1A1208"/>
          </a:solidFill>
          <a:ln w="12700">
            <a:solidFill>
              <a:srgbClr val="1A1208"/>
            </a:solidFill>
            <a:prstDash val="solid"/>
          </a:ln>
          <a:effectLst>
            <a:outerShdw blurRad="101600" dist="38100" dir="81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14" name="Text 12"/>
          <p:cNvSpPr/>
          <p:nvPr/>
        </p:nvSpPr>
        <p:spPr>
          <a:xfrm>
            <a:off x="6126480" y="3200400"/>
            <a:ext cx="25603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D4A017"/>
                </a:solidFill>
                <a:latin typeface="Calibri Black" pitchFamily="34" charset="0"/>
                <a:ea typeface="Calibri Black" pitchFamily="34" charset="-122"/>
                <a:cs typeface="Calibri Black" pitchFamily="34" charset="-120"/>
              </a:rPr>
              <a:t>4</a:t>
            </a:r>
            <a:endParaRPr lang="en-US" sz="4400" dirty="0"/>
          </a:p>
        </p:txBody>
      </p:sp>
      <p:sp>
        <p:nvSpPr>
          <p:cNvPr id="15" name="Text 13"/>
          <p:cNvSpPr/>
          <p:nvPr/>
        </p:nvSpPr>
        <p:spPr>
          <a:xfrm>
            <a:off x="6126480" y="3977640"/>
            <a:ext cx="25603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100" dirty="0">
                <a:solidFill>
                  <a:srgbClr val="F4EFE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Blöcke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dirty="0">
                <a:solidFill>
                  <a:srgbClr val="F4EFE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heute Abend</a:t>
            </a:r>
            <a:endParaRPr lang="en-US" sz="1100" dirty="0"/>
          </a:p>
        </p:txBody>
      </p:sp>
      <p:sp>
        <p:nvSpPr>
          <p:cNvPr id="16" name="Shape 14"/>
          <p:cNvSpPr/>
          <p:nvPr/>
        </p:nvSpPr>
        <p:spPr>
          <a:xfrm>
            <a:off x="0" y="4892040"/>
            <a:ext cx="9144000" cy="251460"/>
          </a:xfrm>
          <a:prstGeom prst="rect">
            <a:avLst/>
          </a:prstGeom>
          <a:solidFill>
            <a:srgbClr val="1A1208"/>
          </a:solidFill>
          <a:ln w="12700">
            <a:solidFill>
              <a:srgbClr val="1A1208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7" name="Text 15"/>
          <p:cNvSpPr/>
          <p:nvPr/>
        </p:nvSpPr>
        <p:spPr>
          <a:xfrm>
            <a:off x="274320" y="4892040"/>
            <a:ext cx="5486400" cy="2514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KI-WORKSPACE · Trainertreffen Deutschland</a:t>
            </a:r>
            <a:endParaRPr lang="en-US" sz="800" dirty="0"/>
          </a:p>
        </p:txBody>
      </p:sp>
      <p:sp>
        <p:nvSpPr>
          <p:cNvPr id="18" name="Text 16"/>
          <p:cNvSpPr/>
          <p:nvPr/>
        </p:nvSpPr>
        <p:spPr>
          <a:xfrm>
            <a:off x="6400800" y="4892040"/>
            <a:ext cx="2468880" cy="2514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00" dirty="0">
                <a:solidFill>
                  <a:srgbClr val="D4A0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17:00 Uhr · Einstieg</a:t>
            </a:r>
            <a:endParaRPr lang="en-US" sz="800" dirty="0"/>
          </a:p>
        </p:txBody>
      </p:sp>
      <p:pic>
        <p:nvPicPr>
          <p:cNvPr id="20" name="Grafik 19">
            <a:hlinkClick r:id="rId3"/>
            <a:extLst>
              <a:ext uri="{FF2B5EF4-FFF2-40B4-BE49-F238E27FC236}">
                <a16:creationId xmlns:a16="http://schemas.microsoft.com/office/drawing/2014/main" id="{CA95C1A8-2897-98B9-E5AE-FEE3993E5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" y="680320"/>
            <a:ext cx="8412480" cy="40088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1AFE7-4872-1E97-F7C9-4639B3E29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5967F66-7D76-B845-C7B9-14A59F157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r="40"/>
          <a:stretch/>
        </p:blipFill>
        <p:spPr bwMode="auto">
          <a:xfrm>
            <a:off x="15" y="7"/>
            <a:ext cx="5664693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EEC9CCC-3798-0FE9-7163-2AE47E3D8853}"/>
              </a:ext>
            </a:extLst>
          </p:cNvPr>
          <p:cNvSpPr txBox="1"/>
          <p:nvPr/>
        </p:nvSpPr>
        <p:spPr>
          <a:xfrm>
            <a:off x="1406523" y="4508412"/>
            <a:ext cx="2504461" cy="63508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 defTabSz="342900">
              <a:spcBef>
                <a:spcPts val="75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Claudia Heil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ADB4517C-26DE-79A5-0F0C-8840F736F20E}"/>
              </a:ext>
            </a:extLst>
          </p:cNvPr>
          <p:cNvSpPr txBox="1">
            <a:spLocks/>
          </p:cNvSpPr>
          <p:nvPr/>
        </p:nvSpPr>
        <p:spPr>
          <a:xfrm>
            <a:off x="6107366" y="3090333"/>
            <a:ext cx="2334834" cy="117686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sz="1350" dirty="0"/>
              <a:t>Claude im Browser</a:t>
            </a:r>
          </a:p>
        </p:txBody>
      </p:sp>
      <p:pic>
        <p:nvPicPr>
          <p:cNvPr id="9" name="!!Grafik 4">
            <a:extLst>
              <a:ext uri="{FF2B5EF4-FFF2-40B4-BE49-F238E27FC236}">
                <a16:creationId xmlns:a16="http://schemas.microsoft.com/office/drawing/2014/main" id="{0CAF5E2C-A548-2696-59A1-C527D560B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" t="865" r="58782" b="32668"/>
          <a:stretch>
            <a:fillRect/>
          </a:stretch>
        </p:blipFill>
        <p:spPr>
          <a:xfrm>
            <a:off x="6055459" y="234272"/>
            <a:ext cx="2563608" cy="2339595"/>
          </a:xfrm>
          <a:prstGeom prst="rect">
            <a:avLst/>
          </a:prstGeom>
          <a:solidFill>
            <a:srgbClr val="FFFFFF">
              <a:shade val="85000"/>
            </a:srgbClr>
          </a:solidFill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8997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E1D9DEB-6105-35E2-3A4C-6B03E0144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0"/>
            <a:ext cx="9144000" cy="512712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D46C80B-38E5-F243-EAC5-1420F92DF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177" y="377459"/>
            <a:ext cx="1494759" cy="1447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003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1EBF39F-A701-F32D-02FB-CF9EAE268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46"/>
            <a:ext cx="9144000" cy="513400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BE0A44A-7BF4-043F-0F47-28A4868E6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177" y="377459"/>
            <a:ext cx="1494759" cy="1447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682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87D9F88-0CF4-1A77-F1C8-AC4E2770C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154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08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3F6242C-A1C3-3751-1D50-07B431CBF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154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657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2DA29AC-247F-49B4-A932-D46D056D860A}">
  <we:reference id="wa200010001" version="1.0.0.1" store="en-US" storeType="OMEX"/>
  <we:alternateReferences>
    <we:reference id="WA200010001" version="1.0.0.1" store="" storeType="OMEX"/>
  </we:alternateReferences>
  <we:properties>
    <we:property name="claude.fileId" value="&quot;d00dccb6-fa03-4a3b-a751-678d0f346c1a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2912</Words>
  <Application>Microsoft Office PowerPoint</Application>
  <PresentationFormat>Bildschirmpräsentation (16:9)</PresentationFormat>
  <Paragraphs>499</Paragraphs>
  <Slides>32</Slides>
  <Notes>23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9" baseType="lpstr">
      <vt:lpstr>Arial</vt:lpstr>
      <vt:lpstr>Bookman Old Style</vt:lpstr>
      <vt:lpstr>Calibri</vt:lpstr>
      <vt:lpstr>Calibri Black</vt:lpstr>
      <vt:lpstr>Courier New</vt:lpstr>
      <vt:lpstr>Rockwell</vt:lpstr>
      <vt:lpstr>Damask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Was kann das Claude Add-In in PowerPoint?</vt:lpstr>
      <vt:lpstr>Was kann das Claude Add-In in PowerPoint?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KI-WORKSPACE · Claude &amp; PowerPoint · 15. April 2026</dc:title>
  <dc:subject>PptxGenJS Presentation</dc:subject>
  <dc:creator>Bernhard Siegfried Laukamp</dc:creator>
  <cp:lastModifiedBy>Bernhard Siegfried Laukamp</cp:lastModifiedBy>
  <cp:revision>96</cp:revision>
  <dcterms:created xsi:type="dcterms:W3CDTF">2026-04-12T04:59:33Z</dcterms:created>
  <dcterms:modified xsi:type="dcterms:W3CDTF">2026-04-30T16:32:38Z</dcterms:modified>
</cp:coreProperties>
</file>