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2"/>
  </p:notesMasterIdLst>
  <p:sldIdLst>
    <p:sldId id="256" r:id="rId2"/>
    <p:sldId id="257" r:id="rId3"/>
    <p:sldId id="258" r:id="rId4"/>
    <p:sldId id="259" r:id="rId5"/>
    <p:sldId id="260" r:id="rId6"/>
    <p:sldId id="261" r:id="rId7"/>
    <p:sldId id="262" r:id="rId8"/>
    <p:sldId id="263" r:id="rId9"/>
    <p:sldId id="264" r:id="rId10"/>
    <p:sldId id="265" r:id="rId11"/>
  </p:sldIdLst>
  <p:sldSz cx="9144000" cy="5143500" type="screen16x9"/>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B81B4C4-F648-0E4B-AFD2-8928C88967E0}" v="1" dt="2026-03-18T17:31:34.05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1"/>
    <p:restoredTop sz="96327"/>
  </p:normalViewPr>
  <p:slideViewPr>
    <p:cSldViewPr snapToGrid="0" snapToObjects="1">
      <p:cViewPr varScale="1">
        <p:scale>
          <a:sx n="171" d="100"/>
          <a:sy n="171" d="100"/>
        </p:scale>
        <p:origin x="464" y="16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18" Type="http://schemas.microsoft.com/office/2015/10/relationships/revisionInfo" Target="revisionInfo.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microsoft.com/office/2016/11/relationships/changesInfo" Target="changesInfos/changesInfo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laudia Heil" userId="b5f6479e-2b56-4d92-b4f5-a95eac7cf455" providerId="ADAL" clId="{02300DEE-1112-5737-8DD3-5330F647360A}"/>
    <pc:docChg chg="custSel modSld">
      <pc:chgData name="Claudia Heil" userId="b5f6479e-2b56-4d92-b4f5-a95eac7cf455" providerId="ADAL" clId="{02300DEE-1112-5737-8DD3-5330F647360A}" dt="2026-03-18T17:32:35.260" v="23" actId="1076"/>
      <pc:docMkLst>
        <pc:docMk/>
      </pc:docMkLst>
      <pc:sldChg chg="addSp delSp modSp mod">
        <pc:chgData name="Claudia Heil" userId="b5f6479e-2b56-4d92-b4f5-a95eac7cf455" providerId="ADAL" clId="{02300DEE-1112-5737-8DD3-5330F647360A}" dt="2026-03-18T17:32:35.260" v="23" actId="1076"/>
        <pc:sldMkLst>
          <pc:docMk/>
          <pc:sldMk cId="0" sldId="264"/>
        </pc:sldMkLst>
        <pc:spChg chg="mod">
          <ac:chgData name="Claudia Heil" userId="b5f6479e-2b56-4d92-b4f5-a95eac7cf455" providerId="ADAL" clId="{02300DEE-1112-5737-8DD3-5330F647360A}" dt="2026-03-18T17:30:46.601" v="11" actId="14100"/>
          <ac:spMkLst>
            <pc:docMk/>
            <pc:sldMk cId="0" sldId="264"/>
            <ac:spMk id="17" creationId="{00000000-0000-0000-0000-000000000000}"/>
          </ac:spMkLst>
        </pc:spChg>
        <pc:spChg chg="mod">
          <ac:chgData name="Claudia Heil" userId="b5f6479e-2b56-4d92-b4f5-a95eac7cf455" providerId="ADAL" clId="{02300DEE-1112-5737-8DD3-5330F647360A}" dt="2026-03-18T17:30:52.940" v="12" actId="1076"/>
          <ac:spMkLst>
            <pc:docMk/>
            <pc:sldMk cId="0" sldId="264"/>
            <ac:spMk id="18" creationId="{00000000-0000-0000-0000-000000000000}"/>
          </ac:spMkLst>
        </pc:spChg>
        <pc:picChg chg="mod">
          <ac:chgData name="Claudia Heil" userId="b5f6479e-2b56-4d92-b4f5-a95eac7cf455" providerId="ADAL" clId="{02300DEE-1112-5737-8DD3-5330F647360A}" dt="2026-03-18T17:32:35.260" v="23" actId="1076"/>
          <ac:picMkLst>
            <pc:docMk/>
            <pc:sldMk cId="0" sldId="264"/>
            <ac:picMk id="13" creationId="{00000000-0000-0000-0000-000000000000}"/>
          </ac:picMkLst>
        </pc:picChg>
        <pc:picChg chg="mod">
          <ac:chgData name="Claudia Heil" userId="b5f6479e-2b56-4d92-b4f5-a95eac7cf455" providerId="ADAL" clId="{02300DEE-1112-5737-8DD3-5330F647360A}" dt="2026-03-18T17:32:28.489" v="21" actId="1076"/>
          <ac:picMkLst>
            <pc:docMk/>
            <pc:sldMk cId="0" sldId="264"/>
            <ac:picMk id="14" creationId="{00000000-0000-0000-0000-000000000000}"/>
          </ac:picMkLst>
        </pc:picChg>
        <pc:picChg chg="del mod">
          <ac:chgData name="Claudia Heil" userId="b5f6479e-2b56-4d92-b4f5-a95eac7cf455" providerId="ADAL" clId="{02300DEE-1112-5737-8DD3-5330F647360A}" dt="2026-03-18T17:29:53.205" v="1" actId="478"/>
          <ac:picMkLst>
            <pc:docMk/>
            <pc:sldMk cId="0" sldId="264"/>
            <ac:picMk id="16" creationId="{00000000-0000-0000-0000-000000000000}"/>
          </ac:picMkLst>
        </pc:picChg>
        <pc:picChg chg="add mod">
          <ac:chgData name="Claudia Heil" userId="b5f6479e-2b56-4d92-b4f5-a95eac7cf455" providerId="ADAL" clId="{02300DEE-1112-5737-8DD3-5330F647360A}" dt="2026-03-18T17:30:26.329" v="6" actId="1076"/>
          <ac:picMkLst>
            <pc:docMk/>
            <pc:sldMk cId="0" sldId="264"/>
            <ac:picMk id="22" creationId="{624BFCB0-88E5-34F7-C942-36F5B71BDC54}"/>
          </ac:picMkLst>
        </pc:picChg>
      </pc:sldChg>
      <pc:sldChg chg="addSp modSp mod">
        <pc:chgData name="Claudia Heil" userId="b5f6479e-2b56-4d92-b4f5-a95eac7cf455" providerId="ADAL" clId="{02300DEE-1112-5737-8DD3-5330F647360A}" dt="2026-03-18T17:32:10.975" v="19" actId="1076"/>
        <pc:sldMkLst>
          <pc:docMk/>
          <pc:sldMk cId="0" sldId="265"/>
        </pc:sldMkLst>
        <pc:spChg chg="mod">
          <ac:chgData name="Claudia Heil" userId="b5f6479e-2b56-4d92-b4f5-a95eac7cf455" providerId="ADAL" clId="{02300DEE-1112-5737-8DD3-5330F647360A}" dt="2026-03-18T17:31:49.911" v="16" actId="1076"/>
          <ac:spMkLst>
            <pc:docMk/>
            <pc:sldMk cId="0" sldId="265"/>
            <ac:spMk id="4" creationId="{00000000-0000-0000-0000-000000000000}"/>
          </ac:spMkLst>
        </pc:spChg>
        <pc:spChg chg="mod">
          <ac:chgData name="Claudia Heil" userId="b5f6479e-2b56-4d92-b4f5-a95eac7cf455" providerId="ADAL" clId="{02300DEE-1112-5737-8DD3-5330F647360A}" dt="2026-03-18T17:31:55.946" v="17" actId="1076"/>
          <ac:spMkLst>
            <pc:docMk/>
            <pc:sldMk cId="0" sldId="265"/>
            <ac:spMk id="5" creationId="{00000000-0000-0000-0000-000000000000}"/>
          </ac:spMkLst>
        </pc:spChg>
        <pc:spChg chg="mod">
          <ac:chgData name="Claudia Heil" userId="b5f6479e-2b56-4d92-b4f5-a95eac7cf455" providerId="ADAL" clId="{02300DEE-1112-5737-8DD3-5330F647360A}" dt="2026-03-18T17:32:10.975" v="19" actId="1076"/>
          <ac:spMkLst>
            <pc:docMk/>
            <pc:sldMk cId="0" sldId="265"/>
            <ac:spMk id="6" creationId="{00000000-0000-0000-0000-000000000000}"/>
          </ac:spMkLst>
        </pc:spChg>
        <pc:spChg chg="mod">
          <ac:chgData name="Claudia Heil" userId="b5f6479e-2b56-4d92-b4f5-a95eac7cf455" providerId="ADAL" clId="{02300DEE-1112-5737-8DD3-5330F647360A}" dt="2026-03-18T17:32:10.975" v="19" actId="1076"/>
          <ac:spMkLst>
            <pc:docMk/>
            <pc:sldMk cId="0" sldId="265"/>
            <ac:spMk id="7" creationId="{00000000-0000-0000-0000-000000000000}"/>
          </ac:spMkLst>
        </pc:spChg>
        <pc:spChg chg="add mod">
          <ac:chgData name="Claudia Heil" userId="b5f6479e-2b56-4d92-b4f5-a95eac7cf455" providerId="ADAL" clId="{02300DEE-1112-5737-8DD3-5330F647360A}" dt="2026-03-18T17:31:34.050" v="13"/>
          <ac:spMkLst>
            <pc:docMk/>
            <pc:sldMk cId="0" sldId="265"/>
            <ac:spMk id="9" creationId="{EC6C552A-EB61-EDE9-A1F3-B48D1536A4E5}"/>
          </ac:spMkLst>
        </pc:spChg>
        <pc:spChg chg="add mod">
          <ac:chgData name="Claudia Heil" userId="b5f6479e-2b56-4d92-b4f5-a95eac7cf455" providerId="ADAL" clId="{02300DEE-1112-5737-8DD3-5330F647360A}" dt="2026-03-18T17:31:34.050" v="13"/>
          <ac:spMkLst>
            <pc:docMk/>
            <pc:sldMk cId="0" sldId="265"/>
            <ac:spMk id="10" creationId="{A46F28C9-00FF-B895-EA98-57D7E7518E18}"/>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05909906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9.xml"/><Relationship Id="rId1" Type="http://schemas.openxmlformats.org/officeDocument/2006/relationships/slideLayout" Target="../slideLayouts/slideLayout1.xml"/><Relationship Id="rId6" Type="http://schemas.openxmlformats.org/officeDocument/2006/relationships/image" Target="../media/image3.jpeg"/><Relationship Id="rId5" Type="http://schemas.openxmlformats.org/officeDocument/2006/relationships/hyperlink" Target="https://support.claude.com/en/articles/10181068-configure-and-use-styles" TargetMode="External"/><Relationship Id="rId4" Type="http://schemas.openxmlformats.org/officeDocument/2006/relationships/image" Target="../media/image2.jpeg"/></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3A2E2A"/>
        </a:solidFill>
        <a:effectLst/>
      </p:bgPr>
    </p:bg>
    <p:spTree>
      <p:nvGrpSpPr>
        <p:cNvPr id="1" name=""/>
        <p:cNvGrpSpPr/>
        <p:nvPr/>
      </p:nvGrpSpPr>
      <p:grpSpPr>
        <a:xfrm>
          <a:off x="0" y="0"/>
          <a:ext cx="0" cy="0"/>
          <a:chOff x="0" y="0"/>
          <a:chExt cx="0" cy="0"/>
        </a:xfrm>
      </p:grpSpPr>
      <p:sp>
        <p:nvSpPr>
          <p:cNvPr id="2" name="Shape 0"/>
          <p:cNvSpPr/>
          <p:nvPr/>
        </p:nvSpPr>
        <p:spPr>
          <a:xfrm>
            <a:off x="0" y="0"/>
            <a:ext cx="164592" cy="5143500"/>
          </a:xfrm>
          <a:prstGeom prst="rect">
            <a:avLst/>
          </a:prstGeom>
          <a:solidFill>
            <a:srgbClr val="F9B233"/>
          </a:solidFill>
          <a:ln w="12700">
            <a:solidFill>
              <a:srgbClr val="F9B233"/>
            </a:solidFill>
            <a:prstDash val="solid"/>
          </a:ln>
        </p:spPr>
        <p:txBody>
          <a:bodyPr/>
          <a:lstStyle/>
          <a:p>
            <a:endParaRPr lang="de-DE"/>
          </a:p>
        </p:txBody>
      </p:sp>
      <p:sp>
        <p:nvSpPr>
          <p:cNvPr id="3" name="Text 1"/>
          <p:cNvSpPr/>
          <p:nvPr/>
        </p:nvSpPr>
        <p:spPr>
          <a:xfrm>
            <a:off x="457200" y="1188720"/>
            <a:ext cx="8229600" cy="822960"/>
          </a:xfrm>
          <a:prstGeom prst="rect">
            <a:avLst/>
          </a:prstGeom>
          <a:noFill/>
          <a:ln/>
        </p:spPr>
        <p:txBody>
          <a:bodyPr wrap="square" rtlCol="0" anchor="ctr"/>
          <a:lstStyle/>
          <a:p>
            <a:pPr marL="0" indent="0" algn="l">
              <a:buNone/>
            </a:pPr>
            <a:r>
              <a:rPr lang="en-US" sz="5400" b="1" dirty="0">
                <a:solidFill>
                  <a:srgbClr val="FFFFFF"/>
                </a:solidFill>
                <a:latin typeface="Georgia" pitchFamily="34" charset="0"/>
                <a:ea typeface="Georgia" pitchFamily="34" charset="-122"/>
                <a:cs typeface="Georgia" pitchFamily="34" charset="-120"/>
              </a:rPr>
              <a:t>Claude</a:t>
            </a:r>
            <a:endParaRPr lang="en-US" sz="5400" dirty="0"/>
          </a:p>
        </p:txBody>
      </p:sp>
      <p:sp>
        <p:nvSpPr>
          <p:cNvPr id="4" name="Text 2"/>
          <p:cNvSpPr/>
          <p:nvPr/>
        </p:nvSpPr>
        <p:spPr>
          <a:xfrm>
            <a:off x="457200" y="1920240"/>
            <a:ext cx="8229600" cy="822960"/>
          </a:xfrm>
          <a:prstGeom prst="rect">
            <a:avLst/>
          </a:prstGeom>
          <a:noFill/>
          <a:ln/>
        </p:spPr>
        <p:txBody>
          <a:bodyPr wrap="square" rtlCol="0" anchor="ctr"/>
          <a:lstStyle/>
          <a:p>
            <a:pPr marL="0" indent="0" algn="l">
              <a:buNone/>
            </a:pPr>
            <a:r>
              <a:rPr lang="en-US" sz="5400" b="1" dirty="0">
                <a:solidFill>
                  <a:srgbClr val="F9B233"/>
                </a:solidFill>
                <a:latin typeface="Georgia" pitchFamily="34" charset="0"/>
                <a:ea typeface="Georgia" pitchFamily="34" charset="-122"/>
                <a:cs typeface="Georgia" pitchFamily="34" charset="-120"/>
              </a:rPr>
              <a:t>Schreibstile</a:t>
            </a:r>
            <a:endParaRPr lang="en-US" sz="5400" dirty="0"/>
          </a:p>
        </p:txBody>
      </p:sp>
      <p:sp>
        <p:nvSpPr>
          <p:cNvPr id="5" name="Text 3"/>
          <p:cNvSpPr/>
          <p:nvPr/>
        </p:nvSpPr>
        <p:spPr>
          <a:xfrm>
            <a:off x="457200" y="2880360"/>
            <a:ext cx="7315200" cy="457200"/>
          </a:xfrm>
          <a:prstGeom prst="rect">
            <a:avLst/>
          </a:prstGeom>
          <a:noFill/>
          <a:ln/>
        </p:spPr>
        <p:txBody>
          <a:bodyPr wrap="square" rtlCol="0" anchor="ctr"/>
          <a:lstStyle/>
          <a:p>
            <a:pPr marL="0" indent="0" algn="l">
              <a:buNone/>
            </a:pPr>
            <a:r>
              <a:rPr lang="en-US" sz="1700" dirty="0">
                <a:solidFill>
                  <a:srgbClr val="F1E8D6"/>
                </a:solidFill>
                <a:latin typeface="Calibri" pitchFamily="34" charset="0"/>
                <a:ea typeface="Calibri" pitchFamily="34" charset="-122"/>
                <a:cs typeface="Calibri" pitchFamily="34" charset="-120"/>
              </a:rPr>
              <a:t>Sechs Wege, wie Claude mit dir kommuniziert</a:t>
            </a:r>
            <a:endParaRPr lang="en-US" sz="1700" dirty="0"/>
          </a:p>
        </p:txBody>
      </p:sp>
      <p:sp>
        <p:nvSpPr>
          <p:cNvPr id="6" name="Text 4"/>
          <p:cNvSpPr/>
          <p:nvPr/>
        </p:nvSpPr>
        <p:spPr>
          <a:xfrm>
            <a:off x="457200" y="4389120"/>
            <a:ext cx="7315200" cy="365760"/>
          </a:xfrm>
          <a:prstGeom prst="rect">
            <a:avLst/>
          </a:prstGeom>
          <a:noFill/>
          <a:ln/>
        </p:spPr>
        <p:txBody>
          <a:bodyPr wrap="square" rtlCol="0" anchor="ctr"/>
          <a:lstStyle/>
          <a:p>
            <a:pPr marL="0" indent="0" algn="l">
              <a:buNone/>
            </a:pPr>
            <a:r>
              <a:rPr lang="en-US" sz="1200" i="1" dirty="0">
                <a:solidFill>
                  <a:srgbClr val="A48A7B"/>
                </a:solidFill>
                <a:latin typeface="Calibri" pitchFamily="34" charset="0"/>
                <a:ea typeface="Calibri" pitchFamily="34" charset="-122"/>
                <a:cs typeface="Calibri" pitchFamily="34" charset="-120"/>
              </a:rPr>
              <a:t>Klick durch die Stile - und finde deinen.</a:t>
            </a:r>
            <a:endParaRPr lang="en-US" sz="1200" dirty="0"/>
          </a:p>
        </p:txBody>
      </p:sp>
      <p:sp>
        <p:nvSpPr>
          <p:cNvPr id="7" name="Text 5"/>
          <p:cNvSpPr/>
          <p:nvPr/>
        </p:nvSpPr>
        <p:spPr>
          <a:xfrm>
            <a:off x="228600" y="4864608"/>
            <a:ext cx="6858000" cy="201168"/>
          </a:xfrm>
          <a:prstGeom prst="rect">
            <a:avLst/>
          </a:prstGeom>
          <a:noFill/>
          <a:ln/>
        </p:spPr>
        <p:txBody>
          <a:bodyPr wrap="square" rtlCol="0" anchor="ctr"/>
          <a:lstStyle/>
          <a:p>
            <a:pPr marL="0" indent="0" algn="l">
              <a:buNone/>
            </a:pPr>
            <a:r>
              <a:rPr lang="en-US" sz="900" i="1" dirty="0">
                <a:solidFill>
                  <a:srgbClr val="8B95B0"/>
                </a:solidFill>
                <a:latin typeface="Calibri" pitchFamily="34" charset="0"/>
                <a:ea typeface="Calibri" pitchFamily="34" charset="-122"/>
                <a:cs typeface="Calibri" pitchFamily="34" charset="-120"/>
              </a:rPr>
              <a:t>Erstellt und bearbeitet Claudia Heil, 16.3.2026 mit KI Claude</a:t>
            </a:r>
            <a:endParaRPr lang="en-US" sz="9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3A2E2A"/>
        </a:solidFill>
        <a:effectLst/>
      </p:bgPr>
    </p:bg>
    <p:spTree>
      <p:nvGrpSpPr>
        <p:cNvPr id="1" name=""/>
        <p:cNvGrpSpPr/>
        <p:nvPr/>
      </p:nvGrpSpPr>
      <p:grpSpPr>
        <a:xfrm>
          <a:off x="0" y="0"/>
          <a:ext cx="0" cy="0"/>
          <a:chOff x="0" y="0"/>
          <a:chExt cx="0" cy="0"/>
        </a:xfrm>
      </p:grpSpPr>
      <p:sp>
        <p:nvSpPr>
          <p:cNvPr id="2" name="Shape 0"/>
          <p:cNvSpPr/>
          <p:nvPr/>
        </p:nvSpPr>
        <p:spPr>
          <a:xfrm>
            <a:off x="0" y="0"/>
            <a:ext cx="164592" cy="5143500"/>
          </a:xfrm>
          <a:prstGeom prst="rect">
            <a:avLst/>
          </a:prstGeom>
          <a:solidFill>
            <a:srgbClr val="F9B233"/>
          </a:solidFill>
          <a:ln w="12700">
            <a:solidFill>
              <a:srgbClr val="F9B233"/>
            </a:solidFill>
            <a:prstDash val="solid"/>
          </a:ln>
        </p:spPr>
        <p:txBody>
          <a:bodyPr/>
          <a:lstStyle/>
          <a:p>
            <a:endParaRPr lang="de-DE"/>
          </a:p>
        </p:txBody>
      </p:sp>
      <p:sp>
        <p:nvSpPr>
          <p:cNvPr id="3" name="Text 1"/>
          <p:cNvSpPr/>
          <p:nvPr/>
        </p:nvSpPr>
        <p:spPr>
          <a:xfrm>
            <a:off x="457200" y="457200"/>
            <a:ext cx="8229600" cy="640080"/>
          </a:xfrm>
          <a:prstGeom prst="rect">
            <a:avLst/>
          </a:prstGeom>
          <a:noFill/>
          <a:ln/>
        </p:spPr>
        <p:txBody>
          <a:bodyPr wrap="square" rtlCol="0" anchor="ctr"/>
          <a:lstStyle/>
          <a:p>
            <a:pPr marL="0" indent="0" algn="l">
              <a:buNone/>
            </a:pPr>
            <a:r>
              <a:rPr lang="en-US" sz="3000" b="1" dirty="0">
                <a:solidFill>
                  <a:srgbClr val="F9B233"/>
                </a:solidFill>
                <a:latin typeface="Georgia" pitchFamily="34" charset="0"/>
                <a:ea typeface="Georgia" pitchFamily="34" charset="-122"/>
                <a:cs typeface="Georgia" pitchFamily="34" charset="-120"/>
              </a:rPr>
              <a:t>Das Praktische</a:t>
            </a:r>
            <a:endParaRPr lang="en-US" sz="3000" dirty="0"/>
          </a:p>
        </p:txBody>
      </p:sp>
      <p:sp>
        <p:nvSpPr>
          <p:cNvPr id="4" name="Shape 2"/>
          <p:cNvSpPr/>
          <p:nvPr/>
        </p:nvSpPr>
        <p:spPr>
          <a:xfrm>
            <a:off x="457200" y="1284769"/>
            <a:ext cx="8229600" cy="1449287"/>
          </a:xfrm>
          <a:prstGeom prst="rect">
            <a:avLst/>
          </a:prstGeom>
          <a:solidFill>
            <a:srgbClr val="4A3828"/>
          </a:solidFill>
          <a:ln w="6350">
            <a:solidFill>
              <a:srgbClr val="F1E8D6"/>
            </a:solidFill>
            <a:prstDash val="solid"/>
          </a:ln>
        </p:spPr>
        <p:txBody>
          <a:bodyPr/>
          <a:lstStyle/>
          <a:p>
            <a:endParaRPr lang="de-DE"/>
          </a:p>
        </p:txBody>
      </p:sp>
      <p:sp>
        <p:nvSpPr>
          <p:cNvPr id="5" name="Text 3"/>
          <p:cNvSpPr/>
          <p:nvPr/>
        </p:nvSpPr>
        <p:spPr>
          <a:xfrm>
            <a:off x="685800" y="1177290"/>
            <a:ext cx="7772400" cy="1600200"/>
          </a:xfrm>
          <a:prstGeom prst="rect">
            <a:avLst/>
          </a:prstGeom>
          <a:noFill/>
          <a:ln/>
        </p:spPr>
        <p:txBody>
          <a:bodyPr wrap="square" rtlCol="0" anchor="ctr"/>
          <a:lstStyle/>
          <a:p>
            <a:pPr marL="0" indent="0" algn="l">
              <a:buNone/>
            </a:pPr>
            <a:r>
              <a:rPr lang="en-US" sz="1400" dirty="0">
                <a:solidFill>
                  <a:srgbClr val="FFFFFF"/>
                </a:solidFill>
                <a:latin typeface="Calibri" pitchFamily="34" charset="0"/>
                <a:ea typeface="Calibri" pitchFamily="34" charset="-122"/>
                <a:cs typeface="Calibri" pitchFamily="34" charset="-120"/>
              </a:rPr>
              <a:t>Du musst keinen Stil einschalten - Claude liest deinen Prompt und passt sich automatisch an. Aber wenn du explizit sagst, was du willst (z. B. kurz und knapp oder warm und einfuühlsam), triffst du es viel zuverlaessiger.</a:t>
            </a:r>
            <a:endParaRPr lang="en-US" sz="1400" dirty="0"/>
          </a:p>
        </p:txBody>
      </p:sp>
      <p:sp>
        <p:nvSpPr>
          <p:cNvPr id="6" name="Shape 4"/>
          <p:cNvSpPr/>
          <p:nvPr/>
        </p:nvSpPr>
        <p:spPr>
          <a:xfrm>
            <a:off x="457200" y="2864358"/>
            <a:ext cx="8229600" cy="868680"/>
          </a:xfrm>
          <a:prstGeom prst="rect">
            <a:avLst/>
          </a:prstGeom>
          <a:solidFill>
            <a:srgbClr val="F9B233">
              <a:alpha val="15000"/>
            </a:srgbClr>
          </a:solidFill>
          <a:ln w="6350">
            <a:solidFill>
              <a:srgbClr val="F9B233"/>
            </a:solidFill>
            <a:prstDash val="solid"/>
          </a:ln>
        </p:spPr>
        <p:txBody>
          <a:bodyPr/>
          <a:lstStyle/>
          <a:p>
            <a:endParaRPr lang="de-DE"/>
          </a:p>
        </p:txBody>
      </p:sp>
      <p:sp>
        <p:nvSpPr>
          <p:cNvPr id="7" name="Text 5"/>
          <p:cNvSpPr/>
          <p:nvPr/>
        </p:nvSpPr>
        <p:spPr>
          <a:xfrm>
            <a:off x="685800" y="2928366"/>
            <a:ext cx="7772400" cy="749808"/>
          </a:xfrm>
          <a:prstGeom prst="rect">
            <a:avLst/>
          </a:prstGeom>
          <a:noFill/>
          <a:ln/>
        </p:spPr>
        <p:txBody>
          <a:bodyPr wrap="square" rtlCol="0" anchor="ctr"/>
          <a:lstStyle/>
          <a:p>
            <a:pPr marL="0" indent="0" algn="l">
              <a:buNone/>
            </a:pPr>
            <a:r>
              <a:rPr lang="en-US" sz="1400" dirty="0">
                <a:solidFill>
                  <a:srgbClr val="FAEEDA"/>
                </a:solidFill>
                <a:latin typeface="Calibri" pitchFamily="34" charset="0"/>
                <a:ea typeface="Calibri" pitchFamily="34" charset="-122"/>
                <a:cs typeface="Calibri" pitchFamily="34" charset="-120"/>
              </a:rPr>
              <a:t>Du kannst Stile auch kombinieren: Erklaere ausfuehrlich, aber in einem lockeren Ton - funktioniert genauso gut.</a:t>
            </a:r>
            <a:endParaRPr lang="en-US" sz="1400" dirty="0"/>
          </a:p>
        </p:txBody>
      </p:sp>
      <p:sp>
        <p:nvSpPr>
          <p:cNvPr id="8" name="Text 6"/>
          <p:cNvSpPr/>
          <p:nvPr/>
        </p:nvSpPr>
        <p:spPr>
          <a:xfrm>
            <a:off x="228600" y="4864608"/>
            <a:ext cx="6858000" cy="201168"/>
          </a:xfrm>
          <a:prstGeom prst="rect">
            <a:avLst/>
          </a:prstGeom>
          <a:noFill/>
          <a:ln/>
        </p:spPr>
        <p:txBody>
          <a:bodyPr wrap="square" rtlCol="0" anchor="ctr"/>
          <a:lstStyle/>
          <a:p>
            <a:pPr marL="0" indent="0" algn="l">
              <a:buNone/>
            </a:pPr>
            <a:r>
              <a:rPr lang="en-US" sz="900" i="1" dirty="0">
                <a:solidFill>
                  <a:srgbClr val="8B95B0"/>
                </a:solidFill>
                <a:latin typeface="Calibri" pitchFamily="34" charset="0"/>
                <a:ea typeface="Calibri" pitchFamily="34" charset="-122"/>
                <a:cs typeface="Calibri" pitchFamily="34" charset="-120"/>
              </a:rPr>
              <a:t>Erstellt und bearbeitet Claudia Heil, 16.3.2026 mit KI Claude</a:t>
            </a:r>
            <a:endParaRPr lang="en-US" sz="900" dirty="0"/>
          </a:p>
        </p:txBody>
      </p:sp>
      <p:sp>
        <p:nvSpPr>
          <p:cNvPr id="9" name="Shape 4">
            <a:extLst>
              <a:ext uri="{FF2B5EF4-FFF2-40B4-BE49-F238E27FC236}">
                <a16:creationId xmlns:a16="http://schemas.microsoft.com/office/drawing/2014/main" id="{EC6C552A-EB61-EDE9-A1F3-B48D1536A4E5}"/>
              </a:ext>
            </a:extLst>
          </p:cNvPr>
          <p:cNvSpPr/>
          <p:nvPr/>
        </p:nvSpPr>
        <p:spPr>
          <a:xfrm>
            <a:off x="457200" y="3909060"/>
            <a:ext cx="8229600" cy="868680"/>
          </a:xfrm>
          <a:prstGeom prst="rect">
            <a:avLst/>
          </a:prstGeom>
          <a:solidFill>
            <a:srgbClr val="C9A84C">
              <a:alpha val="15000"/>
            </a:srgbClr>
          </a:solidFill>
          <a:ln w="6350">
            <a:solidFill>
              <a:srgbClr val="C9A84C"/>
            </a:solidFill>
            <a:prstDash val="solid"/>
          </a:ln>
        </p:spPr>
        <p:txBody>
          <a:bodyPr/>
          <a:lstStyle/>
          <a:p>
            <a:endParaRPr lang="de-DE"/>
          </a:p>
        </p:txBody>
      </p:sp>
      <p:sp>
        <p:nvSpPr>
          <p:cNvPr id="10" name="Text 5">
            <a:extLst>
              <a:ext uri="{FF2B5EF4-FFF2-40B4-BE49-F238E27FC236}">
                <a16:creationId xmlns:a16="http://schemas.microsoft.com/office/drawing/2014/main" id="{A46F28C9-00FF-B895-EA98-57D7E7518E18}"/>
              </a:ext>
            </a:extLst>
          </p:cNvPr>
          <p:cNvSpPr/>
          <p:nvPr/>
        </p:nvSpPr>
        <p:spPr>
          <a:xfrm>
            <a:off x="685800" y="3973068"/>
            <a:ext cx="7772400" cy="749808"/>
          </a:xfrm>
          <a:prstGeom prst="rect">
            <a:avLst/>
          </a:prstGeom>
          <a:noFill/>
          <a:ln/>
        </p:spPr>
        <p:txBody>
          <a:bodyPr wrap="square" rtlCol="0" anchor="ctr"/>
          <a:lstStyle/>
          <a:p>
            <a:r>
              <a:rPr lang="de-DE" sz="1400" dirty="0">
                <a:solidFill>
                  <a:srgbClr val="FFC000"/>
                </a:solidFill>
              </a:rPr>
              <a:t>Unter Eigene Stile kannst du ein </a:t>
            </a:r>
            <a:r>
              <a:rPr lang="de-DE" sz="1400" dirty="0" err="1">
                <a:solidFill>
                  <a:srgbClr val="FFC000"/>
                </a:solidFill>
              </a:rPr>
              <a:t>Artifact</a:t>
            </a:r>
            <a:r>
              <a:rPr lang="de-DE" sz="1400" dirty="0">
                <a:solidFill>
                  <a:srgbClr val="FFC000"/>
                </a:solidFill>
              </a:rPr>
              <a:t> erstellen — Claude lernt daraus deinen Ton und schreibt künftig automatisch in deiner Stimme.</a:t>
            </a:r>
            <a:endParaRPr lang="en-US" sz="1400" dirty="0">
              <a:solidFill>
                <a:srgbClr val="FFC000"/>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1E8D6"/>
        </a:solidFill>
        <a:effectLst/>
      </p:bgPr>
    </p:bg>
    <p:spTree>
      <p:nvGrpSpPr>
        <p:cNvPr id="1" name=""/>
        <p:cNvGrpSpPr/>
        <p:nvPr/>
      </p:nvGrpSpPr>
      <p:grpSpPr>
        <a:xfrm>
          <a:off x="0" y="0"/>
          <a:ext cx="0" cy="0"/>
          <a:chOff x="0" y="0"/>
          <a:chExt cx="0" cy="0"/>
        </a:xfrm>
      </p:grpSpPr>
      <p:sp>
        <p:nvSpPr>
          <p:cNvPr id="2" name="Text 0"/>
          <p:cNvSpPr/>
          <p:nvPr/>
        </p:nvSpPr>
        <p:spPr>
          <a:xfrm>
            <a:off x="365760" y="274320"/>
            <a:ext cx="8412480" cy="502920"/>
          </a:xfrm>
          <a:prstGeom prst="rect">
            <a:avLst/>
          </a:prstGeom>
          <a:noFill/>
          <a:ln/>
        </p:spPr>
        <p:txBody>
          <a:bodyPr wrap="square" rtlCol="0" anchor="ctr"/>
          <a:lstStyle/>
          <a:p>
            <a:pPr marL="0" indent="0" algn="l">
              <a:buNone/>
            </a:pPr>
            <a:r>
              <a:rPr lang="en-US" sz="2400" b="1" dirty="0">
                <a:solidFill>
                  <a:srgbClr val="3A2E2A"/>
                </a:solidFill>
                <a:latin typeface="Georgia" pitchFamily="34" charset="0"/>
                <a:ea typeface="Georgia" pitchFamily="34" charset="-122"/>
                <a:cs typeface="Georgia" pitchFamily="34" charset="-120"/>
              </a:rPr>
              <a:t>Die sechs Stile auf einen Blick</a:t>
            </a:r>
            <a:endParaRPr lang="en-US" sz="2400" dirty="0"/>
          </a:p>
        </p:txBody>
      </p:sp>
      <p:sp>
        <p:nvSpPr>
          <p:cNvPr id="3" name="Shape 1"/>
          <p:cNvSpPr/>
          <p:nvPr/>
        </p:nvSpPr>
        <p:spPr>
          <a:xfrm>
            <a:off x="365760" y="960120"/>
            <a:ext cx="2606040" cy="1463040"/>
          </a:xfrm>
          <a:prstGeom prst="rect">
            <a:avLst/>
          </a:prstGeom>
          <a:solidFill>
            <a:srgbClr val="FFFFFF"/>
          </a:solidFill>
          <a:ln w="6350">
            <a:solidFill>
              <a:srgbClr val="E0D4C4"/>
            </a:solidFill>
            <a:prstDash val="solid"/>
          </a:ln>
          <a:effectLst>
            <a:outerShdw blurRad="101600" dist="25400" dir="8100000" algn="bl" rotWithShape="0">
              <a:srgbClr val="000000">
                <a:alpha val="7000"/>
              </a:srgbClr>
            </a:outerShdw>
          </a:effectLst>
        </p:spPr>
        <p:txBody>
          <a:bodyPr/>
          <a:lstStyle/>
          <a:p>
            <a:endParaRPr lang="de-DE"/>
          </a:p>
        </p:txBody>
      </p:sp>
      <p:sp>
        <p:nvSpPr>
          <p:cNvPr id="4" name="Shape 2"/>
          <p:cNvSpPr/>
          <p:nvPr/>
        </p:nvSpPr>
        <p:spPr>
          <a:xfrm>
            <a:off x="365760" y="960120"/>
            <a:ext cx="2606040" cy="64008"/>
          </a:xfrm>
          <a:prstGeom prst="rect">
            <a:avLst/>
          </a:prstGeom>
          <a:solidFill>
            <a:srgbClr val="A48A7B"/>
          </a:solidFill>
          <a:ln w="12700">
            <a:solidFill>
              <a:srgbClr val="A48A7B"/>
            </a:solidFill>
            <a:prstDash val="solid"/>
          </a:ln>
        </p:spPr>
        <p:txBody>
          <a:bodyPr/>
          <a:lstStyle/>
          <a:p>
            <a:endParaRPr lang="de-DE"/>
          </a:p>
        </p:txBody>
      </p:sp>
      <p:sp>
        <p:nvSpPr>
          <p:cNvPr id="5" name="Text 3"/>
          <p:cNvSpPr/>
          <p:nvPr/>
        </p:nvSpPr>
        <p:spPr>
          <a:xfrm>
            <a:off x="530352" y="1124712"/>
            <a:ext cx="2331720" cy="365760"/>
          </a:xfrm>
          <a:prstGeom prst="rect">
            <a:avLst/>
          </a:prstGeom>
          <a:noFill/>
          <a:ln/>
        </p:spPr>
        <p:txBody>
          <a:bodyPr wrap="square" lIns="0" tIns="0" rIns="0" bIns="0" rtlCol="0" anchor="ctr"/>
          <a:lstStyle/>
          <a:p>
            <a:pPr marL="0" indent="0">
              <a:buNone/>
            </a:pPr>
            <a:r>
              <a:rPr lang="en-US" sz="1600" b="1" dirty="0">
                <a:solidFill>
                  <a:srgbClr val="2C2C2C"/>
                </a:solidFill>
                <a:latin typeface="Georgia" pitchFamily="34" charset="0"/>
                <a:ea typeface="Georgia" pitchFamily="34" charset="-122"/>
                <a:cs typeface="Georgia" pitchFamily="34" charset="-120"/>
              </a:rPr>
              <a:t>Normal</a:t>
            </a:r>
            <a:endParaRPr lang="en-US" sz="1600" dirty="0"/>
          </a:p>
        </p:txBody>
      </p:sp>
      <p:sp>
        <p:nvSpPr>
          <p:cNvPr id="6" name="Text 4"/>
          <p:cNvSpPr/>
          <p:nvPr/>
        </p:nvSpPr>
        <p:spPr>
          <a:xfrm>
            <a:off x="530352" y="1527048"/>
            <a:ext cx="2331720" cy="320040"/>
          </a:xfrm>
          <a:prstGeom prst="rect">
            <a:avLst/>
          </a:prstGeom>
          <a:noFill/>
          <a:ln/>
        </p:spPr>
        <p:txBody>
          <a:bodyPr wrap="square" lIns="0" tIns="0" rIns="0" bIns="0" rtlCol="0" anchor="ctr"/>
          <a:lstStyle/>
          <a:p>
            <a:pPr marL="0" indent="0">
              <a:buNone/>
            </a:pPr>
            <a:r>
              <a:rPr lang="en-US" sz="1200" dirty="0">
                <a:solidFill>
                  <a:srgbClr val="A48A7B"/>
                </a:solidFill>
                <a:latin typeface="Calibri" pitchFamily="34" charset="0"/>
                <a:ea typeface="Calibri" pitchFamily="34" charset="-122"/>
                <a:cs typeface="Calibri" pitchFamily="34" charset="-120"/>
              </a:rPr>
              <a:t>Ausgewogen &amp; klar</a:t>
            </a:r>
            <a:endParaRPr lang="en-US" sz="1200" dirty="0"/>
          </a:p>
        </p:txBody>
      </p:sp>
      <p:sp>
        <p:nvSpPr>
          <p:cNvPr id="7" name="Shape 5"/>
          <p:cNvSpPr/>
          <p:nvPr/>
        </p:nvSpPr>
        <p:spPr>
          <a:xfrm>
            <a:off x="3246120" y="960120"/>
            <a:ext cx="2606040" cy="1463040"/>
          </a:xfrm>
          <a:prstGeom prst="rect">
            <a:avLst/>
          </a:prstGeom>
          <a:solidFill>
            <a:srgbClr val="FFFFFF"/>
          </a:solidFill>
          <a:ln w="6350">
            <a:solidFill>
              <a:srgbClr val="E0D4C4"/>
            </a:solidFill>
            <a:prstDash val="solid"/>
          </a:ln>
          <a:effectLst>
            <a:outerShdw blurRad="101600" dist="25400" dir="8100000" algn="bl" rotWithShape="0">
              <a:srgbClr val="000000">
                <a:alpha val="7000"/>
              </a:srgbClr>
            </a:outerShdw>
          </a:effectLst>
        </p:spPr>
        <p:txBody>
          <a:bodyPr/>
          <a:lstStyle/>
          <a:p>
            <a:endParaRPr lang="de-DE"/>
          </a:p>
        </p:txBody>
      </p:sp>
      <p:sp>
        <p:nvSpPr>
          <p:cNvPr id="8" name="Shape 6"/>
          <p:cNvSpPr/>
          <p:nvPr/>
        </p:nvSpPr>
        <p:spPr>
          <a:xfrm>
            <a:off x="3246120" y="960120"/>
            <a:ext cx="2606040" cy="64008"/>
          </a:xfrm>
          <a:prstGeom prst="rect">
            <a:avLst/>
          </a:prstGeom>
          <a:solidFill>
            <a:srgbClr val="14B3DD"/>
          </a:solidFill>
          <a:ln w="12700">
            <a:solidFill>
              <a:srgbClr val="14B3DD"/>
            </a:solidFill>
            <a:prstDash val="solid"/>
          </a:ln>
        </p:spPr>
        <p:txBody>
          <a:bodyPr/>
          <a:lstStyle/>
          <a:p>
            <a:endParaRPr lang="de-DE"/>
          </a:p>
        </p:txBody>
      </p:sp>
      <p:sp>
        <p:nvSpPr>
          <p:cNvPr id="9" name="Text 7"/>
          <p:cNvSpPr/>
          <p:nvPr/>
        </p:nvSpPr>
        <p:spPr>
          <a:xfrm>
            <a:off x="3410712" y="1124712"/>
            <a:ext cx="2331720" cy="365760"/>
          </a:xfrm>
          <a:prstGeom prst="rect">
            <a:avLst/>
          </a:prstGeom>
          <a:noFill/>
          <a:ln/>
        </p:spPr>
        <p:txBody>
          <a:bodyPr wrap="square" lIns="0" tIns="0" rIns="0" bIns="0" rtlCol="0" anchor="ctr"/>
          <a:lstStyle/>
          <a:p>
            <a:pPr marL="0" indent="0">
              <a:buNone/>
            </a:pPr>
            <a:r>
              <a:rPr lang="en-US" sz="1600" b="1" dirty="0">
                <a:solidFill>
                  <a:srgbClr val="2C2C2C"/>
                </a:solidFill>
                <a:latin typeface="Georgia" pitchFamily="34" charset="0"/>
                <a:ea typeface="Georgia" pitchFamily="34" charset="-122"/>
                <a:cs typeface="Georgia" pitchFamily="34" charset="-120"/>
              </a:rPr>
              <a:t>Lernen</a:t>
            </a:r>
            <a:endParaRPr lang="en-US" sz="1600" dirty="0"/>
          </a:p>
        </p:txBody>
      </p:sp>
      <p:sp>
        <p:nvSpPr>
          <p:cNvPr id="10" name="Text 8"/>
          <p:cNvSpPr/>
          <p:nvPr/>
        </p:nvSpPr>
        <p:spPr>
          <a:xfrm>
            <a:off x="3410712" y="1527048"/>
            <a:ext cx="2331720" cy="320040"/>
          </a:xfrm>
          <a:prstGeom prst="rect">
            <a:avLst/>
          </a:prstGeom>
          <a:noFill/>
          <a:ln/>
        </p:spPr>
        <p:txBody>
          <a:bodyPr wrap="square" lIns="0" tIns="0" rIns="0" bIns="0" rtlCol="0" anchor="ctr"/>
          <a:lstStyle/>
          <a:p>
            <a:pPr marL="0" indent="0">
              <a:buNone/>
            </a:pPr>
            <a:r>
              <a:rPr lang="en-US" sz="1200" dirty="0">
                <a:solidFill>
                  <a:srgbClr val="A48A7B"/>
                </a:solidFill>
                <a:latin typeface="Calibri" pitchFamily="34" charset="0"/>
                <a:ea typeface="Calibri" pitchFamily="34" charset="-122"/>
                <a:cs typeface="Calibri" pitchFamily="34" charset="-120"/>
              </a:rPr>
              <a:t>Schritt fuer Schritt</a:t>
            </a:r>
            <a:endParaRPr lang="en-US" sz="1200" dirty="0"/>
          </a:p>
        </p:txBody>
      </p:sp>
      <p:sp>
        <p:nvSpPr>
          <p:cNvPr id="11" name="Shape 9"/>
          <p:cNvSpPr/>
          <p:nvPr/>
        </p:nvSpPr>
        <p:spPr>
          <a:xfrm>
            <a:off x="6126480" y="960120"/>
            <a:ext cx="2606040" cy="1463040"/>
          </a:xfrm>
          <a:prstGeom prst="rect">
            <a:avLst/>
          </a:prstGeom>
          <a:solidFill>
            <a:srgbClr val="FFFFFF"/>
          </a:solidFill>
          <a:ln w="6350">
            <a:solidFill>
              <a:srgbClr val="E0D4C4"/>
            </a:solidFill>
            <a:prstDash val="solid"/>
          </a:ln>
          <a:effectLst>
            <a:outerShdw blurRad="101600" dist="25400" dir="8100000" algn="bl" rotWithShape="0">
              <a:srgbClr val="000000">
                <a:alpha val="7000"/>
              </a:srgbClr>
            </a:outerShdw>
          </a:effectLst>
        </p:spPr>
        <p:txBody>
          <a:bodyPr/>
          <a:lstStyle/>
          <a:p>
            <a:endParaRPr lang="de-DE"/>
          </a:p>
        </p:txBody>
      </p:sp>
      <p:sp>
        <p:nvSpPr>
          <p:cNvPr id="12" name="Shape 10"/>
          <p:cNvSpPr/>
          <p:nvPr/>
        </p:nvSpPr>
        <p:spPr>
          <a:xfrm>
            <a:off x="6126480" y="960120"/>
            <a:ext cx="2606040" cy="64008"/>
          </a:xfrm>
          <a:prstGeom prst="rect">
            <a:avLst/>
          </a:prstGeom>
          <a:solidFill>
            <a:srgbClr val="F9B233"/>
          </a:solidFill>
          <a:ln w="12700">
            <a:solidFill>
              <a:srgbClr val="F9B233"/>
            </a:solidFill>
            <a:prstDash val="solid"/>
          </a:ln>
        </p:spPr>
        <p:txBody>
          <a:bodyPr/>
          <a:lstStyle/>
          <a:p>
            <a:endParaRPr lang="de-DE"/>
          </a:p>
        </p:txBody>
      </p:sp>
      <p:sp>
        <p:nvSpPr>
          <p:cNvPr id="13" name="Text 11"/>
          <p:cNvSpPr/>
          <p:nvPr/>
        </p:nvSpPr>
        <p:spPr>
          <a:xfrm>
            <a:off x="6291072" y="1124712"/>
            <a:ext cx="2331720" cy="365760"/>
          </a:xfrm>
          <a:prstGeom prst="rect">
            <a:avLst/>
          </a:prstGeom>
          <a:noFill/>
          <a:ln/>
        </p:spPr>
        <p:txBody>
          <a:bodyPr wrap="square" lIns="0" tIns="0" rIns="0" bIns="0" rtlCol="0" anchor="ctr"/>
          <a:lstStyle/>
          <a:p>
            <a:pPr marL="0" indent="0">
              <a:buNone/>
            </a:pPr>
            <a:r>
              <a:rPr lang="en-US" sz="1600" b="1" dirty="0">
                <a:solidFill>
                  <a:srgbClr val="2C2C2C"/>
                </a:solidFill>
                <a:latin typeface="Georgia" pitchFamily="34" charset="0"/>
                <a:ea typeface="Georgia" pitchFamily="34" charset="-122"/>
                <a:cs typeface="Georgia" pitchFamily="34" charset="-120"/>
              </a:rPr>
              <a:t>Praegnant</a:t>
            </a:r>
            <a:endParaRPr lang="en-US" sz="1600" dirty="0"/>
          </a:p>
        </p:txBody>
      </p:sp>
      <p:sp>
        <p:nvSpPr>
          <p:cNvPr id="14" name="Text 12"/>
          <p:cNvSpPr/>
          <p:nvPr/>
        </p:nvSpPr>
        <p:spPr>
          <a:xfrm>
            <a:off x="6291072" y="1527048"/>
            <a:ext cx="2331720" cy="320040"/>
          </a:xfrm>
          <a:prstGeom prst="rect">
            <a:avLst/>
          </a:prstGeom>
          <a:noFill/>
          <a:ln/>
        </p:spPr>
        <p:txBody>
          <a:bodyPr wrap="square" lIns="0" tIns="0" rIns="0" bIns="0" rtlCol="0" anchor="ctr"/>
          <a:lstStyle/>
          <a:p>
            <a:pPr marL="0" indent="0">
              <a:buNone/>
            </a:pPr>
            <a:r>
              <a:rPr lang="en-US" sz="1200" dirty="0">
                <a:solidFill>
                  <a:srgbClr val="A48A7B"/>
                </a:solidFill>
                <a:latin typeface="Calibri" pitchFamily="34" charset="0"/>
                <a:ea typeface="Calibri" pitchFamily="34" charset="-122"/>
                <a:cs typeface="Calibri" pitchFamily="34" charset="-120"/>
              </a:rPr>
              <a:t>Kurz &amp; auf den Punkt</a:t>
            </a:r>
            <a:endParaRPr lang="en-US" sz="1200" dirty="0"/>
          </a:p>
        </p:txBody>
      </p:sp>
      <p:sp>
        <p:nvSpPr>
          <p:cNvPr id="15" name="Shape 13"/>
          <p:cNvSpPr/>
          <p:nvPr/>
        </p:nvSpPr>
        <p:spPr>
          <a:xfrm>
            <a:off x="365760" y="2651760"/>
            <a:ext cx="2606040" cy="1463040"/>
          </a:xfrm>
          <a:prstGeom prst="rect">
            <a:avLst/>
          </a:prstGeom>
          <a:solidFill>
            <a:srgbClr val="FFFFFF"/>
          </a:solidFill>
          <a:ln w="6350">
            <a:solidFill>
              <a:srgbClr val="E0D4C4"/>
            </a:solidFill>
            <a:prstDash val="solid"/>
          </a:ln>
          <a:effectLst>
            <a:outerShdw blurRad="101600" dist="25400" dir="8100000" algn="bl" rotWithShape="0">
              <a:srgbClr val="000000">
                <a:alpha val="7000"/>
              </a:srgbClr>
            </a:outerShdw>
          </a:effectLst>
        </p:spPr>
        <p:txBody>
          <a:bodyPr/>
          <a:lstStyle/>
          <a:p>
            <a:endParaRPr lang="de-DE"/>
          </a:p>
        </p:txBody>
      </p:sp>
      <p:sp>
        <p:nvSpPr>
          <p:cNvPr id="16" name="Shape 14"/>
          <p:cNvSpPr/>
          <p:nvPr/>
        </p:nvSpPr>
        <p:spPr>
          <a:xfrm>
            <a:off x="365760" y="2651760"/>
            <a:ext cx="2606040" cy="64008"/>
          </a:xfrm>
          <a:prstGeom prst="rect">
            <a:avLst/>
          </a:prstGeom>
          <a:solidFill>
            <a:srgbClr val="3A2E2A"/>
          </a:solidFill>
          <a:ln w="12700">
            <a:solidFill>
              <a:srgbClr val="3A2E2A"/>
            </a:solidFill>
            <a:prstDash val="solid"/>
          </a:ln>
        </p:spPr>
        <p:txBody>
          <a:bodyPr/>
          <a:lstStyle/>
          <a:p>
            <a:endParaRPr lang="de-DE"/>
          </a:p>
        </p:txBody>
      </p:sp>
      <p:sp>
        <p:nvSpPr>
          <p:cNvPr id="17" name="Text 15"/>
          <p:cNvSpPr/>
          <p:nvPr/>
        </p:nvSpPr>
        <p:spPr>
          <a:xfrm>
            <a:off x="530352" y="2816352"/>
            <a:ext cx="2331720" cy="365760"/>
          </a:xfrm>
          <a:prstGeom prst="rect">
            <a:avLst/>
          </a:prstGeom>
          <a:noFill/>
          <a:ln/>
        </p:spPr>
        <p:txBody>
          <a:bodyPr wrap="square" lIns="0" tIns="0" rIns="0" bIns="0" rtlCol="0" anchor="ctr"/>
          <a:lstStyle/>
          <a:p>
            <a:pPr marL="0" indent="0">
              <a:buNone/>
            </a:pPr>
            <a:r>
              <a:rPr lang="en-US" sz="1600" b="1" dirty="0">
                <a:solidFill>
                  <a:srgbClr val="2C2C2C"/>
                </a:solidFill>
                <a:latin typeface="Georgia" pitchFamily="34" charset="0"/>
                <a:ea typeface="Georgia" pitchFamily="34" charset="-122"/>
                <a:cs typeface="Georgia" pitchFamily="34" charset="-120"/>
              </a:rPr>
              <a:t>Erklaerend</a:t>
            </a:r>
            <a:endParaRPr lang="en-US" sz="1600" dirty="0"/>
          </a:p>
        </p:txBody>
      </p:sp>
      <p:sp>
        <p:nvSpPr>
          <p:cNvPr id="18" name="Text 16"/>
          <p:cNvSpPr/>
          <p:nvPr/>
        </p:nvSpPr>
        <p:spPr>
          <a:xfrm>
            <a:off x="530352" y="3218688"/>
            <a:ext cx="2331720" cy="320040"/>
          </a:xfrm>
          <a:prstGeom prst="rect">
            <a:avLst/>
          </a:prstGeom>
          <a:noFill/>
          <a:ln/>
        </p:spPr>
        <p:txBody>
          <a:bodyPr wrap="square" lIns="0" tIns="0" rIns="0" bIns="0" rtlCol="0" anchor="ctr"/>
          <a:lstStyle/>
          <a:p>
            <a:pPr marL="0" indent="0">
              <a:buNone/>
            </a:pPr>
            <a:r>
              <a:rPr lang="en-US" sz="1200" dirty="0">
                <a:solidFill>
                  <a:srgbClr val="A48A7B"/>
                </a:solidFill>
                <a:latin typeface="Calibri" pitchFamily="34" charset="0"/>
                <a:ea typeface="Calibri" pitchFamily="34" charset="-122"/>
                <a:cs typeface="Calibri" pitchFamily="34" charset="-120"/>
              </a:rPr>
              <a:t>Tief &amp; ausfuehrlich</a:t>
            </a:r>
            <a:endParaRPr lang="en-US" sz="1200" dirty="0"/>
          </a:p>
        </p:txBody>
      </p:sp>
      <p:sp>
        <p:nvSpPr>
          <p:cNvPr id="19" name="Shape 17"/>
          <p:cNvSpPr/>
          <p:nvPr/>
        </p:nvSpPr>
        <p:spPr>
          <a:xfrm>
            <a:off x="3246120" y="2651760"/>
            <a:ext cx="2606040" cy="1463040"/>
          </a:xfrm>
          <a:prstGeom prst="rect">
            <a:avLst/>
          </a:prstGeom>
          <a:solidFill>
            <a:srgbClr val="FFFFFF"/>
          </a:solidFill>
          <a:ln w="6350">
            <a:solidFill>
              <a:srgbClr val="E0D4C4"/>
            </a:solidFill>
            <a:prstDash val="solid"/>
          </a:ln>
          <a:effectLst>
            <a:outerShdw blurRad="101600" dist="25400" dir="8100000" algn="bl" rotWithShape="0">
              <a:srgbClr val="000000">
                <a:alpha val="7000"/>
              </a:srgbClr>
            </a:outerShdw>
          </a:effectLst>
        </p:spPr>
        <p:txBody>
          <a:bodyPr/>
          <a:lstStyle/>
          <a:p>
            <a:endParaRPr lang="de-DE"/>
          </a:p>
        </p:txBody>
      </p:sp>
      <p:sp>
        <p:nvSpPr>
          <p:cNvPr id="20" name="Shape 18"/>
          <p:cNvSpPr/>
          <p:nvPr/>
        </p:nvSpPr>
        <p:spPr>
          <a:xfrm>
            <a:off x="3246120" y="2651760"/>
            <a:ext cx="2606040" cy="64008"/>
          </a:xfrm>
          <a:prstGeom prst="rect">
            <a:avLst/>
          </a:prstGeom>
          <a:solidFill>
            <a:srgbClr val="A48A7B"/>
          </a:solidFill>
          <a:ln w="12700">
            <a:solidFill>
              <a:srgbClr val="A48A7B"/>
            </a:solidFill>
            <a:prstDash val="solid"/>
          </a:ln>
        </p:spPr>
        <p:txBody>
          <a:bodyPr/>
          <a:lstStyle/>
          <a:p>
            <a:endParaRPr lang="de-DE"/>
          </a:p>
        </p:txBody>
      </p:sp>
      <p:sp>
        <p:nvSpPr>
          <p:cNvPr id="21" name="Text 19"/>
          <p:cNvSpPr/>
          <p:nvPr/>
        </p:nvSpPr>
        <p:spPr>
          <a:xfrm>
            <a:off x="3410712" y="2816352"/>
            <a:ext cx="2331720" cy="365760"/>
          </a:xfrm>
          <a:prstGeom prst="rect">
            <a:avLst/>
          </a:prstGeom>
          <a:noFill/>
          <a:ln/>
        </p:spPr>
        <p:txBody>
          <a:bodyPr wrap="square" lIns="0" tIns="0" rIns="0" bIns="0" rtlCol="0" anchor="ctr"/>
          <a:lstStyle/>
          <a:p>
            <a:pPr marL="0" indent="0">
              <a:buNone/>
            </a:pPr>
            <a:r>
              <a:rPr lang="en-US" sz="1600" b="1" dirty="0">
                <a:solidFill>
                  <a:srgbClr val="2C2C2C"/>
                </a:solidFill>
                <a:latin typeface="Georgia" pitchFamily="34" charset="0"/>
                <a:ea typeface="Georgia" pitchFamily="34" charset="-122"/>
                <a:cs typeface="Georgia" pitchFamily="34" charset="-120"/>
              </a:rPr>
              <a:t>Formell</a:t>
            </a:r>
            <a:endParaRPr lang="en-US" sz="1600" dirty="0"/>
          </a:p>
        </p:txBody>
      </p:sp>
      <p:sp>
        <p:nvSpPr>
          <p:cNvPr id="22" name="Text 20"/>
          <p:cNvSpPr/>
          <p:nvPr/>
        </p:nvSpPr>
        <p:spPr>
          <a:xfrm>
            <a:off x="3410712" y="3218688"/>
            <a:ext cx="2331720" cy="320040"/>
          </a:xfrm>
          <a:prstGeom prst="rect">
            <a:avLst/>
          </a:prstGeom>
          <a:noFill/>
          <a:ln/>
        </p:spPr>
        <p:txBody>
          <a:bodyPr wrap="square" lIns="0" tIns="0" rIns="0" bIns="0" rtlCol="0" anchor="ctr"/>
          <a:lstStyle/>
          <a:p>
            <a:pPr marL="0" indent="0">
              <a:buNone/>
            </a:pPr>
            <a:r>
              <a:rPr lang="en-US" sz="1200" dirty="0">
                <a:solidFill>
                  <a:srgbClr val="A48A7B"/>
                </a:solidFill>
                <a:latin typeface="Calibri" pitchFamily="34" charset="0"/>
                <a:ea typeface="Calibri" pitchFamily="34" charset="-122"/>
                <a:cs typeface="Calibri" pitchFamily="34" charset="-120"/>
              </a:rPr>
              <a:t>Sachlich &amp; professionell</a:t>
            </a:r>
            <a:endParaRPr lang="en-US" sz="1200" dirty="0"/>
          </a:p>
        </p:txBody>
      </p:sp>
      <p:sp>
        <p:nvSpPr>
          <p:cNvPr id="23" name="Shape 21"/>
          <p:cNvSpPr/>
          <p:nvPr/>
        </p:nvSpPr>
        <p:spPr>
          <a:xfrm>
            <a:off x="6126480" y="2651760"/>
            <a:ext cx="2606040" cy="1463040"/>
          </a:xfrm>
          <a:prstGeom prst="rect">
            <a:avLst/>
          </a:prstGeom>
          <a:solidFill>
            <a:srgbClr val="FFFFFF"/>
          </a:solidFill>
          <a:ln w="6350">
            <a:solidFill>
              <a:srgbClr val="E0D4C4"/>
            </a:solidFill>
            <a:prstDash val="solid"/>
          </a:ln>
          <a:effectLst>
            <a:outerShdw blurRad="101600" dist="25400" dir="8100000" algn="bl" rotWithShape="0">
              <a:srgbClr val="000000">
                <a:alpha val="7000"/>
              </a:srgbClr>
            </a:outerShdw>
          </a:effectLst>
        </p:spPr>
        <p:txBody>
          <a:bodyPr/>
          <a:lstStyle/>
          <a:p>
            <a:endParaRPr lang="de-DE"/>
          </a:p>
        </p:txBody>
      </p:sp>
      <p:sp>
        <p:nvSpPr>
          <p:cNvPr id="24" name="Shape 22"/>
          <p:cNvSpPr/>
          <p:nvPr/>
        </p:nvSpPr>
        <p:spPr>
          <a:xfrm>
            <a:off x="6126480" y="2651760"/>
            <a:ext cx="2606040" cy="64008"/>
          </a:xfrm>
          <a:prstGeom prst="rect">
            <a:avLst/>
          </a:prstGeom>
          <a:solidFill>
            <a:srgbClr val="FF00FF"/>
          </a:solidFill>
          <a:ln w="12700">
            <a:solidFill>
              <a:srgbClr val="FF00FF"/>
            </a:solidFill>
            <a:prstDash val="solid"/>
          </a:ln>
        </p:spPr>
        <p:txBody>
          <a:bodyPr/>
          <a:lstStyle/>
          <a:p>
            <a:endParaRPr lang="de-DE"/>
          </a:p>
        </p:txBody>
      </p:sp>
      <p:sp>
        <p:nvSpPr>
          <p:cNvPr id="25" name="Text 23"/>
          <p:cNvSpPr/>
          <p:nvPr/>
        </p:nvSpPr>
        <p:spPr>
          <a:xfrm>
            <a:off x="6291072" y="2816352"/>
            <a:ext cx="2331720" cy="365760"/>
          </a:xfrm>
          <a:prstGeom prst="rect">
            <a:avLst/>
          </a:prstGeom>
          <a:noFill/>
          <a:ln/>
        </p:spPr>
        <p:txBody>
          <a:bodyPr wrap="square" lIns="0" tIns="0" rIns="0" bIns="0" rtlCol="0" anchor="ctr"/>
          <a:lstStyle/>
          <a:p>
            <a:pPr marL="0" indent="0">
              <a:buNone/>
            </a:pPr>
            <a:r>
              <a:rPr lang="en-US" sz="1600" b="1" dirty="0">
                <a:solidFill>
                  <a:srgbClr val="2C2C2C"/>
                </a:solidFill>
                <a:latin typeface="Georgia" pitchFamily="34" charset="0"/>
                <a:ea typeface="Georgia" pitchFamily="34" charset="-122"/>
                <a:cs typeface="Georgia" pitchFamily="34" charset="-120"/>
              </a:rPr>
              <a:t>Eigene Stile</a:t>
            </a:r>
            <a:endParaRPr lang="en-US" sz="1600" dirty="0"/>
          </a:p>
        </p:txBody>
      </p:sp>
      <p:sp>
        <p:nvSpPr>
          <p:cNvPr id="26" name="Text 24"/>
          <p:cNvSpPr/>
          <p:nvPr/>
        </p:nvSpPr>
        <p:spPr>
          <a:xfrm>
            <a:off x="6291072" y="3218688"/>
            <a:ext cx="2331720" cy="320040"/>
          </a:xfrm>
          <a:prstGeom prst="rect">
            <a:avLst/>
          </a:prstGeom>
          <a:noFill/>
          <a:ln/>
        </p:spPr>
        <p:txBody>
          <a:bodyPr wrap="square" lIns="0" tIns="0" rIns="0" bIns="0" rtlCol="0" anchor="ctr"/>
          <a:lstStyle/>
          <a:p>
            <a:pPr marL="0" indent="0">
              <a:buNone/>
            </a:pPr>
            <a:r>
              <a:rPr lang="en-US" sz="1200" dirty="0">
                <a:solidFill>
                  <a:srgbClr val="A48A7B"/>
                </a:solidFill>
                <a:latin typeface="Calibri" pitchFamily="34" charset="0"/>
                <a:ea typeface="Calibri" pitchFamily="34" charset="-122"/>
                <a:cs typeface="Calibri" pitchFamily="34" charset="-120"/>
              </a:rPr>
              <a:t>Deine eigene Stimme</a:t>
            </a:r>
            <a:endParaRPr lang="en-US" sz="1200" dirty="0"/>
          </a:p>
        </p:txBody>
      </p:sp>
      <p:sp>
        <p:nvSpPr>
          <p:cNvPr id="27" name="Text 25"/>
          <p:cNvSpPr/>
          <p:nvPr/>
        </p:nvSpPr>
        <p:spPr>
          <a:xfrm>
            <a:off x="365760" y="4663440"/>
            <a:ext cx="8229600" cy="274320"/>
          </a:xfrm>
          <a:prstGeom prst="rect">
            <a:avLst/>
          </a:prstGeom>
          <a:noFill/>
          <a:ln/>
        </p:spPr>
        <p:txBody>
          <a:bodyPr wrap="square" rtlCol="0" anchor="ctr"/>
          <a:lstStyle/>
          <a:p>
            <a:pPr marL="0" indent="0" algn="l">
              <a:buNone/>
            </a:pPr>
            <a:r>
              <a:rPr lang="en-US" sz="1100" i="1" dirty="0">
                <a:solidFill>
                  <a:srgbClr val="A48A7B"/>
                </a:solidFill>
                <a:latin typeface="Calibri" pitchFamily="34" charset="0"/>
                <a:ea typeface="Calibri" pitchFamily="34" charset="-122"/>
                <a:cs typeface="Calibri" pitchFamily="34" charset="-120"/>
              </a:rPr>
              <a:t>Auf den folgenden Slides: Jeder Stil im Detail.</a:t>
            </a:r>
            <a:endParaRPr lang="en-US" sz="1100" dirty="0"/>
          </a:p>
        </p:txBody>
      </p:sp>
      <p:sp>
        <p:nvSpPr>
          <p:cNvPr id="28" name="Text 26"/>
          <p:cNvSpPr/>
          <p:nvPr/>
        </p:nvSpPr>
        <p:spPr>
          <a:xfrm>
            <a:off x="228600" y="4864608"/>
            <a:ext cx="6858000" cy="201168"/>
          </a:xfrm>
          <a:prstGeom prst="rect">
            <a:avLst/>
          </a:prstGeom>
          <a:noFill/>
          <a:ln/>
        </p:spPr>
        <p:txBody>
          <a:bodyPr wrap="square" rtlCol="0" anchor="ctr"/>
          <a:lstStyle/>
          <a:p>
            <a:pPr marL="0" indent="0" algn="l">
              <a:buNone/>
            </a:pPr>
            <a:r>
              <a:rPr lang="en-US" sz="900" i="1" dirty="0">
                <a:solidFill>
                  <a:srgbClr val="8B95B0"/>
                </a:solidFill>
                <a:latin typeface="Calibri" pitchFamily="34" charset="0"/>
                <a:ea typeface="Calibri" pitchFamily="34" charset="-122"/>
                <a:cs typeface="Calibri" pitchFamily="34" charset="-120"/>
              </a:rPr>
              <a:t>Erstellt und bearbeitet Claudia Heil, 16.3.2026 mit KI Claude</a:t>
            </a:r>
            <a:endParaRPr lang="en-US" sz="9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1E8D6"/>
        </a:solidFill>
        <a:effectLst/>
      </p:bgPr>
    </p:bg>
    <p:spTree>
      <p:nvGrpSpPr>
        <p:cNvPr id="1" name=""/>
        <p:cNvGrpSpPr/>
        <p:nvPr/>
      </p:nvGrpSpPr>
      <p:grpSpPr>
        <a:xfrm>
          <a:off x="0" y="0"/>
          <a:ext cx="0" cy="0"/>
          <a:chOff x="0" y="0"/>
          <a:chExt cx="0" cy="0"/>
        </a:xfrm>
      </p:grpSpPr>
      <p:sp>
        <p:nvSpPr>
          <p:cNvPr id="2" name="Shape 0"/>
          <p:cNvSpPr/>
          <p:nvPr/>
        </p:nvSpPr>
        <p:spPr>
          <a:xfrm>
            <a:off x="0" y="0"/>
            <a:ext cx="3200400" cy="5143500"/>
          </a:xfrm>
          <a:prstGeom prst="rect">
            <a:avLst/>
          </a:prstGeom>
          <a:solidFill>
            <a:srgbClr val="3A2E2A"/>
          </a:solidFill>
          <a:ln w="12700">
            <a:solidFill>
              <a:srgbClr val="3A2E2A"/>
            </a:solidFill>
            <a:prstDash val="solid"/>
          </a:ln>
        </p:spPr>
        <p:txBody>
          <a:bodyPr/>
          <a:lstStyle/>
          <a:p>
            <a:endParaRPr lang="de-DE"/>
          </a:p>
        </p:txBody>
      </p:sp>
      <p:sp>
        <p:nvSpPr>
          <p:cNvPr id="3" name="Shape 1"/>
          <p:cNvSpPr/>
          <p:nvPr/>
        </p:nvSpPr>
        <p:spPr>
          <a:xfrm>
            <a:off x="0" y="0"/>
            <a:ext cx="3200400" cy="91440"/>
          </a:xfrm>
          <a:prstGeom prst="rect">
            <a:avLst/>
          </a:prstGeom>
          <a:solidFill>
            <a:srgbClr val="F9B233"/>
          </a:solidFill>
          <a:ln w="12700">
            <a:solidFill>
              <a:srgbClr val="F9B233"/>
            </a:solidFill>
            <a:prstDash val="solid"/>
          </a:ln>
        </p:spPr>
        <p:txBody>
          <a:bodyPr/>
          <a:lstStyle/>
          <a:p>
            <a:endParaRPr lang="de-DE"/>
          </a:p>
        </p:txBody>
      </p:sp>
      <p:sp>
        <p:nvSpPr>
          <p:cNvPr id="4" name="Text 2"/>
          <p:cNvSpPr/>
          <p:nvPr/>
        </p:nvSpPr>
        <p:spPr>
          <a:xfrm>
            <a:off x="228600" y="274320"/>
            <a:ext cx="914400" cy="548640"/>
          </a:xfrm>
          <a:prstGeom prst="rect">
            <a:avLst/>
          </a:prstGeom>
          <a:noFill/>
          <a:ln/>
        </p:spPr>
        <p:txBody>
          <a:bodyPr wrap="square" lIns="0" tIns="0" rIns="0" bIns="0" rtlCol="0" anchor="ctr"/>
          <a:lstStyle/>
          <a:p>
            <a:pPr marL="0" indent="0">
              <a:buNone/>
            </a:pPr>
            <a:r>
              <a:rPr lang="en-US" sz="2800" b="1" dirty="0">
                <a:solidFill>
                  <a:srgbClr val="F9B233"/>
                </a:solidFill>
                <a:latin typeface="Georgia" pitchFamily="34" charset="0"/>
                <a:ea typeface="Georgia" pitchFamily="34" charset="-122"/>
                <a:cs typeface="Georgia" pitchFamily="34" charset="-120"/>
              </a:rPr>
              <a:t>01</a:t>
            </a:r>
            <a:endParaRPr lang="en-US" sz="2800" dirty="0"/>
          </a:p>
        </p:txBody>
      </p:sp>
      <p:sp>
        <p:nvSpPr>
          <p:cNvPr id="5" name="Text 3"/>
          <p:cNvSpPr/>
          <p:nvPr/>
        </p:nvSpPr>
        <p:spPr>
          <a:xfrm>
            <a:off x="228600" y="914400"/>
            <a:ext cx="2743200" cy="731520"/>
          </a:xfrm>
          <a:prstGeom prst="rect">
            <a:avLst/>
          </a:prstGeom>
          <a:noFill/>
          <a:ln/>
        </p:spPr>
        <p:txBody>
          <a:bodyPr wrap="square" lIns="0" tIns="0" rIns="0" bIns="0" rtlCol="0" anchor="ctr"/>
          <a:lstStyle/>
          <a:p>
            <a:pPr marL="0" indent="0">
              <a:buNone/>
            </a:pPr>
            <a:r>
              <a:rPr lang="en-US" sz="2400" b="1" dirty="0">
                <a:solidFill>
                  <a:srgbClr val="FFFFFF"/>
                </a:solidFill>
                <a:latin typeface="Georgia" pitchFamily="34" charset="0"/>
                <a:ea typeface="Georgia" pitchFamily="34" charset="-122"/>
                <a:cs typeface="Georgia" pitchFamily="34" charset="-120"/>
              </a:rPr>
              <a:t>Normal</a:t>
            </a:r>
            <a:endParaRPr lang="en-US" sz="2400" dirty="0"/>
          </a:p>
        </p:txBody>
      </p:sp>
      <p:sp>
        <p:nvSpPr>
          <p:cNvPr id="6" name="Shape 4"/>
          <p:cNvSpPr/>
          <p:nvPr/>
        </p:nvSpPr>
        <p:spPr>
          <a:xfrm>
            <a:off x="228600" y="1737360"/>
            <a:ext cx="1463040" cy="274320"/>
          </a:xfrm>
          <a:prstGeom prst="rect">
            <a:avLst/>
          </a:prstGeom>
          <a:solidFill>
            <a:srgbClr val="A48A7B">
              <a:alpha val="70000"/>
            </a:srgbClr>
          </a:solidFill>
          <a:ln w="6350">
            <a:solidFill>
              <a:srgbClr val="A48A7B"/>
            </a:solidFill>
            <a:prstDash val="solid"/>
          </a:ln>
        </p:spPr>
        <p:txBody>
          <a:bodyPr/>
          <a:lstStyle/>
          <a:p>
            <a:endParaRPr lang="de-DE"/>
          </a:p>
        </p:txBody>
      </p:sp>
      <p:sp>
        <p:nvSpPr>
          <p:cNvPr id="7" name="Text 5"/>
          <p:cNvSpPr/>
          <p:nvPr/>
        </p:nvSpPr>
        <p:spPr>
          <a:xfrm>
            <a:off x="228600" y="1737360"/>
            <a:ext cx="1463040" cy="274320"/>
          </a:xfrm>
          <a:prstGeom prst="rect">
            <a:avLst/>
          </a:prstGeom>
          <a:noFill/>
          <a:ln/>
        </p:spPr>
        <p:txBody>
          <a:bodyPr wrap="square" lIns="0" tIns="0" rIns="0" bIns="0" rtlCol="0" anchor="ctr"/>
          <a:lstStyle/>
          <a:p>
            <a:pPr marL="0" indent="0" algn="ctr">
              <a:buNone/>
            </a:pPr>
            <a:r>
              <a:rPr lang="en-US" sz="1100" dirty="0">
                <a:solidFill>
                  <a:srgbClr val="F1E8D6"/>
                </a:solidFill>
                <a:latin typeface="Calibri" pitchFamily="34" charset="0"/>
                <a:ea typeface="Calibri" pitchFamily="34" charset="-122"/>
                <a:cs typeface="Calibri" pitchFamily="34" charset="-120"/>
              </a:rPr>
              <a:t>Standard</a:t>
            </a:r>
            <a:endParaRPr lang="en-US" sz="1100" dirty="0"/>
          </a:p>
        </p:txBody>
      </p:sp>
      <p:sp>
        <p:nvSpPr>
          <p:cNvPr id="8" name="Text 6"/>
          <p:cNvSpPr/>
          <p:nvPr/>
        </p:nvSpPr>
        <p:spPr>
          <a:xfrm>
            <a:off x="228600" y="2286000"/>
            <a:ext cx="2743200" cy="256032"/>
          </a:xfrm>
          <a:prstGeom prst="rect">
            <a:avLst/>
          </a:prstGeom>
          <a:noFill/>
          <a:ln/>
        </p:spPr>
        <p:txBody>
          <a:bodyPr wrap="square" lIns="0" tIns="0" rIns="0" bIns="0" rtlCol="0" anchor="ctr"/>
          <a:lstStyle/>
          <a:p>
            <a:pPr marL="0" indent="0">
              <a:buNone/>
            </a:pPr>
            <a:r>
              <a:rPr lang="en-US" sz="1100" b="1" dirty="0">
                <a:solidFill>
                  <a:srgbClr val="F9B233"/>
                </a:solidFill>
                <a:latin typeface="Calibri" pitchFamily="34" charset="0"/>
                <a:ea typeface="Calibri" pitchFamily="34" charset="-122"/>
                <a:cs typeface="Calibri" pitchFamily="34" charset="-120"/>
              </a:rPr>
              <a:t>Wann nutzen:</a:t>
            </a:r>
            <a:endParaRPr lang="en-US" sz="1100" dirty="0"/>
          </a:p>
        </p:txBody>
      </p:sp>
      <p:sp>
        <p:nvSpPr>
          <p:cNvPr id="9" name="Text 7"/>
          <p:cNvSpPr/>
          <p:nvPr/>
        </p:nvSpPr>
        <p:spPr>
          <a:xfrm>
            <a:off x="228600" y="2606040"/>
            <a:ext cx="2743200" cy="320040"/>
          </a:xfrm>
          <a:prstGeom prst="rect">
            <a:avLst/>
          </a:prstGeom>
          <a:noFill/>
          <a:ln/>
        </p:spPr>
        <p:txBody>
          <a:bodyPr wrap="square" lIns="0" tIns="0" rIns="0" bIns="0" rtlCol="0" anchor="ctr"/>
          <a:lstStyle/>
          <a:p>
            <a:pPr marL="0" indent="0">
              <a:buNone/>
            </a:pPr>
            <a:r>
              <a:rPr lang="en-US" sz="1200" b="1" dirty="0">
                <a:solidFill>
                  <a:srgbClr val="F9B233"/>
                </a:solidFill>
                <a:latin typeface="Calibri" pitchFamily="34" charset="0"/>
                <a:ea typeface="Calibri" pitchFamily="34" charset="-122"/>
                <a:cs typeface="Calibri" pitchFamily="34" charset="-120"/>
              </a:rPr>
              <a:t>-&gt;  </a:t>
            </a:r>
            <a:r>
              <a:rPr lang="en-US" sz="1200" dirty="0">
                <a:solidFill>
                  <a:srgbClr val="F1E8D6"/>
                </a:solidFill>
                <a:latin typeface="Calibri" pitchFamily="34" charset="0"/>
                <a:ea typeface="Calibri" pitchFamily="34" charset="-122"/>
                <a:cs typeface="Calibri" pitchFamily="34" charset="-120"/>
              </a:rPr>
              <a:t>Allgemeine Fragen</a:t>
            </a:r>
            <a:endParaRPr lang="en-US" sz="1200" dirty="0"/>
          </a:p>
        </p:txBody>
      </p:sp>
      <p:sp>
        <p:nvSpPr>
          <p:cNvPr id="10" name="Text 8"/>
          <p:cNvSpPr/>
          <p:nvPr/>
        </p:nvSpPr>
        <p:spPr>
          <a:xfrm>
            <a:off x="228600" y="2953512"/>
            <a:ext cx="2743200" cy="320040"/>
          </a:xfrm>
          <a:prstGeom prst="rect">
            <a:avLst/>
          </a:prstGeom>
          <a:noFill/>
          <a:ln/>
        </p:spPr>
        <p:txBody>
          <a:bodyPr wrap="square" lIns="0" tIns="0" rIns="0" bIns="0" rtlCol="0" anchor="ctr"/>
          <a:lstStyle/>
          <a:p>
            <a:pPr marL="0" indent="0">
              <a:buNone/>
            </a:pPr>
            <a:r>
              <a:rPr lang="en-US" sz="1200" b="1" dirty="0">
                <a:solidFill>
                  <a:srgbClr val="F9B233"/>
                </a:solidFill>
                <a:latin typeface="Calibri" pitchFamily="34" charset="0"/>
                <a:ea typeface="Calibri" pitchFamily="34" charset="-122"/>
                <a:cs typeface="Calibri" pitchFamily="34" charset="-120"/>
              </a:rPr>
              <a:t>-&gt;  </a:t>
            </a:r>
            <a:r>
              <a:rPr lang="en-US" sz="1200" dirty="0">
                <a:solidFill>
                  <a:srgbClr val="F1E8D6"/>
                </a:solidFill>
                <a:latin typeface="Calibri" pitchFamily="34" charset="0"/>
                <a:ea typeface="Calibri" pitchFamily="34" charset="-122"/>
                <a:cs typeface="Calibri" pitchFamily="34" charset="-120"/>
              </a:rPr>
              <a:t>Brainstorming</a:t>
            </a:r>
            <a:endParaRPr lang="en-US" sz="1200" dirty="0"/>
          </a:p>
        </p:txBody>
      </p:sp>
      <p:sp>
        <p:nvSpPr>
          <p:cNvPr id="11" name="Text 9"/>
          <p:cNvSpPr/>
          <p:nvPr/>
        </p:nvSpPr>
        <p:spPr>
          <a:xfrm>
            <a:off x="228600" y="3300984"/>
            <a:ext cx="2743200" cy="320040"/>
          </a:xfrm>
          <a:prstGeom prst="rect">
            <a:avLst/>
          </a:prstGeom>
          <a:noFill/>
          <a:ln/>
        </p:spPr>
        <p:txBody>
          <a:bodyPr wrap="square" lIns="0" tIns="0" rIns="0" bIns="0" rtlCol="0" anchor="ctr"/>
          <a:lstStyle/>
          <a:p>
            <a:pPr marL="0" indent="0">
              <a:buNone/>
            </a:pPr>
            <a:r>
              <a:rPr lang="en-US" sz="1200" b="1" dirty="0">
                <a:solidFill>
                  <a:srgbClr val="F9B233"/>
                </a:solidFill>
                <a:latin typeface="Calibri" pitchFamily="34" charset="0"/>
                <a:ea typeface="Calibri" pitchFamily="34" charset="-122"/>
                <a:cs typeface="Calibri" pitchFamily="34" charset="-120"/>
              </a:rPr>
              <a:t>-&gt;  </a:t>
            </a:r>
            <a:r>
              <a:rPr lang="en-US" sz="1200" dirty="0">
                <a:solidFill>
                  <a:srgbClr val="F1E8D6"/>
                </a:solidFill>
                <a:latin typeface="Calibri" pitchFamily="34" charset="0"/>
                <a:ea typeface="Calibri" pitchFamily="34" charset="-122"/>
                <a:cs typeface="Calibri" pitchFamily="34" charset="-120"/>
              </a:rPr>
              <a:t>Erste Entwuerfe</a:t>
            </a:r>
            <a:endParaRPr lang="en-US" sz="1200" dirty="0"/>
          </a:p>
        </p:txBody>
      </p:sp>
      <p:sp>
        <p:nvSpPr>
          <p:cNvPr id="12" name="Text 10"/>
          <p:cNvSpPr/>
          <p:nvPr/>
        </p:nvSpPr>
        <p:spPr>
          <a:xfrm>
            <a:off x="3520440" y="457200"/>
            <a:ext cx="5349240" cy="1051560"/>
          </a:xfrm>
          <a:prstGeom prst="rect">
            <a:avLst/>
          </a:prstGeom>
          <a:noFill/>
          <a:ln/>
        </p:spPr>
        <p:txBody>
          <a:bodyPr wrap="square" rtlCol="0" anchor="t"/>
          <a:lstStyle/>
          <a:p>
            <a:pPr marL="0" indent="0" algn="l">
              <a:buNone/>
            </a:pPr>
            <a:r>
              <a:rPr lang="en-US" sz="1400" dirty="0">
                <a:solidFill>
                  <a:srgbClr val="2C2C2C"/>
                </a:solidFill>
                <a:latin typeface="Calibri" pitchFamily="34" charset="0"/>
                <a:ea typeface="Calibri" pitchFamily="34" charset="-122"/>
                <a:cs typeface="Calibri" pitchFamily="34" charset="-120"/>
              </a:rPr>
              <a:t>Claudes Grundeinstellung: ausgewogen, klar, angepasst an den Kontext der Frage. Kein Setup noetig - einfach drauflosschreiben.</a:t>
            </a:r>
            <a:endParaRPr lang="en-US" sz="1400" dirty="0"/>
          </a:p>
        </p:txBody>
      </p:sp>
      <p:sp>
        <p:nvSpPr>
          <p:cNvPr id="13" name="Shape 11"/>
          <p:cNvSpPr/>
          <p:nvPr/>
        </p:nvSpPr>
        <p:spPr>
          <a:xfrm>
            <a:off x="3520440" y="1600200"/>
            <a:ext cx="5212080" cy="0"/>
          </a:xfrm>
          <a:prstGeom prst="line">
            <a:avLst/>
          </a:prstGeom>
          <a:noFill/>
          <a:ln w="6350">
            <a:solidFill>
              <a:srgbClr val="E0D4C4"/>
            </a:solidFill>
            <a:prstDash val="solid"/>
          </a:ln>
        </p:spPr>
        <p:txBody>
          <a:bodyPr/>
          <a:lstStyle/>
          <a:p>
            <a:endParaRPr lang="de-DE"/>
          </a:p>
        </p:txBody>
      </p:sp>
      <p:sp>
        <p:nvSpPr>
          <p:cNvPr id="14" name="Text 12"/>
          <p:cNvSpPr/>
          <p:nvPr/>
        </p:nvSpPr>
        <p:spPr>
          <a:xfrm>
            <a:off x="3520440" y="1719072"/>
            <a:ext cx="5212080" cy="256032"/>
          </a:xfrm>
          <a:prstGeom prst="rect">
            <a:avLst/>
          </a:prstGeom>
          <a:noFill/>
          <a:ln/>
        </p:spPr>
        <p:txBody>
          <a:bodyPr wrap="square" rtlCol="0" anchor="ctr"/>
          <a:lstStyle/>
          <a:p>
            <a:pPr marL="0" indent="0">
              <a:buNone/>
            </a:pPr>
            <a:r>
              <a:rPr lang="en-US" sz="1100" b="1" dirty="0">
                <a:solidFill>
                  <a:srgbClr val="A48A7B"/>
                </a:solidFill>
                <a:latin typeface="Calibri" pitchFamily="34" charset="0"/>
                <a:ea typeface="Calibri" pitchFamily="34" charset="-122"/>
                <a:cs typeface="Calibri" pitchFamily="34" charset="-120"/>
              </a:rPr>
              <a:t>Beispiel-Prompt</a:t>
            </a:r>
            <a:endParaRPr lang="en-US" sz="1100" dirty="0"/>
          </a:p>
        </p:txBody>
      </p:sp>
      <p:sp>
        <p:nvSpPr>
          <p:cNvPr id="15" name="Shape 13"/>
          <p:cNvSpPr/>
          <p:nvPr/>
        </p:nvSpPr>
        <p:spPr>
          <a:xfrm>
            <a:off x="3520440" y="2011680"/>
            <a:ext cx="5212080" cy="822960"/>
          </a:xfrm>
          <a:prstGeom prst="rect">
            <a:avLst/>
          </a:prstGeom>
          <a:solidFill>
            <a:srgbClr val="FDF6EC"/>
          </a:solidFill>
          <a:ln w="6350">
            <a:solidFill>
              <a:srgbClr val="E0D4C4"/>
            </a:solidFill>
            <a:prstDash val="solid"/>
          </a:ln>
        </p:spPr>
        <p:txBody>
          <a:bodyPr/>
          <a:lstStyle/>
          <a:p>
            <a:endParaRPr lang="de-DE"/>
          </a:p>
        </p:txBody>
      </p:sp>
      <p:sp>
        <p:nvSpPr>
          <p:cNvPr id="16" name="Shape 14"/>
          <p:cNvSpPr/>
          <p:nvPr/>
        </p:nvSpPr>
        <p:spPr>
          <a:xfrm>
            <a:off x="3520440" y="2011680"/>
            <a:ext cx="64008" cy="822960"/>
          </a:xfrm>
          <a:prstGeom prst="rect">
            <a:avLst/>
          </a:prstGeom>
          <a:solidFill>
            <a:srgbClr val="A48A7B"/>
          </a:solidFill>
          <a:ln w="12700">
            <a:solidFill>
              <a:srgbClr val="A48A7B"/>
            </a:solidFill>
            <a:prstDash val="solid"/>
          </a:ln>
        </p:spPr>
        <p:txBody>
          <a:bodyPr/>
          <a:lstStyle/>
          <a:p>
            <a:endParaRPr lang="de-DE"/>
          </a:p>
        </p:txBody>
      </p:sp>
      <p:sp>
        <p:nvSpPr>
          <p:cNvPr id="17" name="Text 15"/>
          <p:cNvSpPr/>
          <p:nvPr/>
        </p:nvSpPr>
        <p:spPr>
          <a:xfrm>
            <a:off x="3703320" y="2039112"/>
            <a:ext cx="4892040" cy="777240"/>
          </a:xfrm>
          <a:prstGeom prst="rect">
            <a:avLst/>
          </a:prstGeom>
          <a:noFill/>
          <a:ln/>
        </p:spPr>
        <p:txBody>
          <a:bodyPr wrap="square" rtlCol="0" anchor="ctr"/>
          <a:lstStyle/>
          <a:p>
            <a:pPr marL="0" indent="0">
              <a:buNone/>
            </a:pPr>
            <a:r>
              <a:rPr lang="en-US" sz="1200" i="1" dirty="0">
                <a:solidFill>
                  <a:srgbClr val="4A5568"/>
                </a:solidFill>
                <a:latin typeface="Calibri" pitchFamily="34" charset="0"/>
                <a:ea typeface="Calibri" pitchFamily="34" charset="-122"/>
                <a:cs typeface="Calibri" pitchFamily="34" charset="-120"/>
              </a:rPr>
              <a:t>Was sind die Grundprinzipien von Stressmanagement?</a:t>
            </a:r>
            <a:endParaRPr lang="en-US" sz="1200" dirty="0"/>
          </a:p>
        </p:txBody>
      </p:sp>
      <p:sp>
        <p:nvSpPr>
          <p:cNvPr id="18" name="Text 16"/>
          <p:cNvSpPr/>
          <p:nvPr/>
        </p:nvSpPr>
        <p:spPr>
          <a:xfrm>
            <a:off x="3520440" y="2999232"/>
            <a:ext cx="5212080" cy="256032"/>
          </a:xfrm>
          <a:prstGeom prst="rect">
            <a:avLst/>
          </a:prstGeom>
          <a:noFill/>
          <a:ln/>
        </p:spPr>
        <p:txBody>
          <a:bodyPr wrap="square" rtlCol="0" anchor="ctr"/>
          <a:lstStyle/>
          <a:p>
            <a:pPr marL="0" indent="0">
              <a:buNone/>
            </a:pPr>
            <a:r>
              <a:rPr lang="en-US" sz="1100" b="1" dirty="0">
                <a:solidFill>
                  <a:srgbClr val="A48A7B"/>
                </a:solidFill>
                <a:latin typeface="Calibri" pitchFamily="34" charset="0"/>
                <a:ea typeface="Calibri" pitchFamily="34" charset="-122"/>
                <a:cs typeface="Calibri" pitchFamily="34" charset="-120"/>
              </a:rPr>
              <a:t>Tipp</a:t>
            </a:r>
            <a:endParaRPr lang="en-US" sz="1100" dirty="0"/>
          </a:p>
        </p:txBody>
      </p:sp>
      <p:sp>
        <p:nvSpPr>
          <p:cNvPr id="19" name="Shape 17"/>
          <p:cNvSpPr/>
          <p:nvPr/>
        </p:nvSpPr>
        <p:spPr>
          <a:xfrm>
            <a:off x="3520440" y="3291840"/>
            <a:ext cx="5212080" cy="1051560"/>
          </a:xfrm>
          <a:prstGeom prst="rect">
            <a:avLst/>
          </a:prstGeom>
          <a:solidFill>
            <a:srgbClr val="FFF8F0"/>
          </a:solidFill>
          <a:ln w="6350">
            <a:solidFill>
              <a:srgbClr val="F9B233"/>
            </a:solidFill>
            <a:prstDash val="solid"/>
          </a:ln>
        </p:spPr>
        <p:txBody>
          <a:bodyPr/>
          <a:lstStyle/>
          <a:p>
            <a:endParaRPr lang="de-DE"/>
          </a:p>
        </p:txBody>
      </p:sp>
      <p:sp>
        <p:nvSpPr>
          <p:cNvPr id="20" name="Text 18"/>
          <p:cNvSpPr/>
          <p:nvPr/>
        </p:nvSpPr>
        <p:spPr>
          <a:xfrm>
            <a:off x="3703320" y="3337560"/>
            <a:ext cx="4846320" cy="960120"/>
          </a:xfrm>
          <a:prstGeom prst="rect">
            <a:avLst/>
          </a:prstGeom>
          <a:noFill/>
          <a:ln/>
        </p:spPr>
        <p:txBody>
          <a:bodyPr wrap="square" rtlCol="0" anchor="ctr"/>
          <a:lstStyle/>
          <a:p>
            <a:pPr marL="0" indent="0">
              <a:buNone/>
            </a:pPr>
            <a:r>
              <a:rPr lang="en-US" sz="1200" dirty="0">
                <a:solidFill>
                  <a:srgbClr val="3A2E2A"/>
                </a:solidFill>
                <a:latin typeface="Calibri" pitchFamily="34" charset="0"/>
                <a:ea typeface="Calibri" pitchFamily="34" charset="-122"/>
                <a:cs typeface="Calibri" pitchFamily="34" charset="-120"/>
              </a:rPr>
              <a:t>Guter Ausgangspunkt fuer jede Anfrage. Wechsle gezielt zu einem anderen Stil, wenn du etwas Spezifischeres brauchst.</a:t>
            </a:r>
            <a:endParaRPr lang="en-US" sz="1200" dirty="0"/>
          </a:p>
        </p:txBody>
      </p:sp>
      <p:sp>
        <p:nvSpPr>
          <p:cNvPr id="21" name="Text 19"/>
          <p:cNvSpPr/>
          <p:nvPr/>
        </p:nvSpPr>
        <p:spPr>
          <a:xfrm>
            <a:off x="8046720" y="4846320"/>
            <a:ext cx="914400" cy="228600"/>
          </a:xfrm>
          <a:prstGeom prst="rect">
            <a:avLst/>
          </a:prstGeom>
          <a:noFill/>
          <a:ln/>
        </p:spPr>
        <p:txBody>
          <a:bodyPr wrap="square" rtlCol="0" anchor="ctr"/>
          <a:lstStyle/>
          <a:p>
            <a:pPr marL="0" indent="0" algn="r">
              <a:buNone/>
            </a:pPr>
            <a:r>
              <a:rPr lang="en-US" sz="1000" dirty="0">
                <a:solidFill>
                  <a:srgbClr val="A48A7B"/>
                </a:solidFill>
                <a:latin typeface="Calibri" pitchFamily="34" charset="0"/>
                <a:ea typeface="Calibri" pitchFamily="34" charset="-122"/>
                <a:cs typeface="Calibri" pitchFamily="34" charset="-120"/>
              </a:rPr>
              <a:t>3 / 9</a:t>
            </a:r>
            <a:endParaRPr lang="en-US" sz="1000" dirty="0"/>
          </a:p>
        </p:txBody>
      </p:sp>
      <p:sp>
        <p:nvSpPr>
          <p:cNvPr id="22" name="Text 20"/>
          <p:cNvSpPr/>
          <p:nvPr/>
        </p:nvSpPr>
        <p:spPr>
          <a:xfrm>
            <a:off x="228600" y="4864608"/>
            <a:ext cx="6858000" cy="201168"/>
          </a:xfrm>
          <a:prstGeom prst="rect">
            <a:avLst/>
          </a:prstGeom>
          <a:noFill/>
          <a:ln/>
        </p:spPr>
        <p:txBody>
          <a:bodyPr wrap="square" rtlCol="0" anchor="ctr"/>
          <a:lstStyle/>
          <a:p>
            <a:pPr marL="0" indent="0" algn="l">
              <a:buNone/>
            </a:pPr>
            <a:r>
              <a:rPr lang="en-US" sz="900" i="1" dirty="0">
                <a:solidFill>
                  <a:srgbClr val="8B95B0"/>
                </a:solidFill>
                <a:latin typeface="Calibri" pitchFamily="34" charset="0"/>
                <a:ea typeface="Calibri" pitchFamily="34" charset="-122"/>
                <a:cs typeface="Calibri" pitchFamily="34" charset="-120"/>
              </a:rPr>
              <a:t>Erstellt und bearbeitet Claudia Heil, 16.3.2026 mit KI Claude</a:t>
            </a:r>
            <a:endParaRPr lang="en-US" sz="9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1E8D6"/>
        </a:solidFill>
        <a:effectLst/>
      </p:bgPr>
    </p:bg>
    <p:spTree>
      <p:nvGrpSpPr>
        <p:cNvPr id="1" name=""/>
        <p:cNvGrpSpPr/>
        <p:nvPr/>
      </p:nvGrpSpPr>
      <p:grpSpPr>
        <a:xfrm>
          <a:off x="0" y="0"/>
          <a:ext cx="0" cy="0"/>
          <a:chOff x="0" y="0"/>
          <a:chExt cx="0" cy="0"/>
        </a:xfrm>
      </p:grpSpPr>
      <p:sp>
        <p:nvSpPr>
          <p:cNvPr id="2" name="Shape 0"/>
          <p:cNvSpPr/>
          <p:nvPr/>
        </p:nvSpPr>
        <p:spPr>
          <a:xfrm>
            <a:off x="0" y="0"/>
            <a:ext cx="3200400" cy="5143500"/>
          </a:xfrm>
          <a:prstGeom prst="rect">
            <a:avLst/>
          </a:prstGeom>
          <a:solidFill>
            <a:srgbClr val="3A2E2A"/>
          </a:solidFill>
          <a:ln w="12700">
            <a:solidFill>
              <a:srgbClr val="3A2E2A"/>
            </a:solidFill>
            <a:prstDash val="solid"/>
          </a:ln>
        </p:spPr>
        <p:txBody>
          <a:bodyPr/>
          <a:lstStyle/>
          <a:p>
            <a:endParaRPr lang="de-DE"/>
          </a:p>
        </p:txBody>
      </p:sp>
      <p:sp>
        <p:nvSpPr>
          <p:cNvPr id="3" name="Shape 1"/>
          <p:cNvSpPr/>
          <p:nvPr/>
        </p:nvSpPr>
        <p:spPr>
          <a:xfrm>
            <a:off x="0" y="0"/>
            <a:ext cx="3200400" cy="91440"/>
          </a:xfrm>
          <a:prstGeom prst="rect">
            <a:avLst/>
          </a:prstGeom>
          <a:solidFill>
            <a:srgbClr val="F9B233"/>
          </a:solidFill>
          <a:ln w="12700">
            <a:solidFill>
              <a:srgbClr val="F9B233"/>
            </a:solidFill>
            <a:prstDash val="solid"/>
          </a:ln>
        </p:spPr>
        <p:txBody>
          <a:bodyPr/>
          <a:lstStyle/>
          <a:p>
            <a:endParaRPr lang="de-DE"/>
          </a:p>
        </p:txBody>
      </p:sp>
      <p:sp>
        <p:nvSpPr>
          <p:cNvPr id="4" name="Text 2"/>
          <p:cNvSpPr/>
          <p:nvPr/>
        </p:nvSpPr>
        <p:spPr>
          <a:xfrm>
            <a:off x="228600" y="274320"/>
            <a:ext cx="914400" cy="548640"/>
          </a:xfrm>
          <a:prstGeom prst="rect">
            <a:avLst/>
          </a:prstGeom>
          <a:noFill/>
          <a:ln/>
        </p:spPr>
        <p:txBody>
          <a:bodyPr wrap="square" lIns="0" tIns="0" rIns="0" bIns="0" rtlCol="0" anchor="ctr"/>
          <a:lstStyle/>
          <a:p>
            <a:pPr marL="0" indent="0">
              <a:buNone/>
            </a:pPr>
            <a:r>
              <a:rPr lang="en-US" sz="2800" b="1" dirty="0">
                <a:solidFill>
                  <a:srgbClr val="F9B233"/>
                </a:solidFill>
                <a:latin typeface="Georgia" pitchFamily="34" charset="0"/>
                <a:ea typeface="Georgia" pitchFamily="34" charset="-122"/>
                <a:cs typeface="Georgia" pitchFamily="34" charset="-120"/>
              </a:rPr>
              <a:t>02</a:t>
            </a:r>
            <a:endParaRPr lang="en-US" sz="2800" dirty="0"/>
          </a:p>
        </p:txBody>
      </p:sp>
      <p:sp>
        <p:nvSpPr>
          <p:cNvPr id="5" name="Text 3"/>
          <p:cNvSpPr/>
          <p:nvPr/>
        </p:nvSpPr>
        <p:spPr>
          <a:xfrm>
            <a:off x="228600" y="914400"/>
            <a:ext cx="2743200" cy="731520"/>
          </a:xfrm>
          <a:prstGeom prst="rect">
            <a:avLst/>
          </a:prstGeom>
          <a:noFill/>
          <a:ln/>
        </p:spPr>
        <p:txBody>
          <a:bodyPr wrap="square" lIns="0" tIns="0" rIns="0" bIns="0" rtlCol="0" anchor="ctr"/>
          <a:lstStyle/>
          <a:p>
            <a:pPr marL="0" indent="0">
              <a:buNone/>
            </a:pPr>
            <a:r>
              <a:rPr lang="en-US" sz="2400" b="1" dirty="0">
                <a:solidFill>
                  <a:srgbClr val="FFFFFF"/>
                </a:solidFill>
                <a:latin typeface="Georgia" pitchFamily="34" charset="0"/>
                <a:ea typeface="Georgia" pitchFamily="34" charset="-122"/>
                <a:cs typeface="Georgia" pitchFamily="34" charset="-120"/>
              </a:rPr>
              <a:t>Lernen</a:t>
            </a:r>
            <a:endParaRPr lang="en-US" sz="2400" dirty="0"/>
          </a:p>
        </p:txBody>
      </p:sp>
      <p:sp>
        <p:nvSpPr>
          <p:cNvPr id="6" name="Shape 4"/>
          <p:cNvSpPr/>
          <p:nvPr/>
        </p:nvSpPr>
        <p:spPr>
          <a:xfrm>
            <a:off x="228600" y="1737360"/>
            <a:ext cx="1463040" cy="274320"/>
          </a:xfrm>
          <a:prstGeom prst="rect">
            <a:avLst/>
          </a:prstGeom>
          <a:solidFill>
            <a:srgbClr val="14B3DD">
              <a:alpha val="70000"/>
            </a:srgbClr>
          </a:solidFill>
          <a:ln w="6350">
            <a:solidFill>
              <a:srgbClr val="14B3DD"/>
            </a:solidFill>
            <a:prstDash val="solid"/>
          </a:ln>
        </p:spPr>
        <p:txBody>
          <a:bodyPr/>
          <a:lstStyle/>
          <a:p>
            <a:endParaRPr lang="de-DE"/>
          </a:p>
        </p:txBody>
      </p:sp>
      <p:sp>
        <p:nvSpPr>
          <p:cNvPr id="7" name="Text 5"/>
          <p:cNvSpPr/>
          <p:nvPr/>
        </p:nvSpPr>
        <p:spPr>
          <a:xfrm>
            <a:off x="228600" y="1737360"/>
            <a:ext cx="1463040" cy="274320"/>
          </a:xfrm>
          <a:prstGeom prst="rect">
            <a:avLst/>
          </a:prstGeom>
          <a:noFill/>
          <a:ln/>
        </p:spPr>
        <p:txBody>
          <a:bodyPr wrap="square" lIns="0" tIns="0" rIns="0" bIns="0" rtlCol="0" anchor="ctr"/>
          <a:lstStyle/>
          <a:p>
            <a:pPr marL="0" indent="0" algn="ctr">
              <a:buNone/>
            </a:pPr>
            <a:r>
              <a:rPr lang="en-US" sz="1100" dirty="0">
                <a:solidFill>
                  <a:srgbClr val="F1E8D6"/>
                </a:solidFill>
                <a:latin typeface="Calibri" pitchFamily="34" charset="0"/>
                <a:ea typeface="Calibri" pitchFamily="34" charset="-122"/>
                <a:cs typeface="Calibri" pitchFamily="34" charset="-120"/>
              </a:rPr>
              <a:t>Lernmodus</a:t>
            </a:r>
            <a:endParaRPr lang="en-US" sz="1100" dirty="0"/>
          </a:p>
        </p:txBody>
      </p:sp>
      <p:sp>
        <p:nvSpPr>
          <p:cNvPr id="8" name="Text 6"/>
          <p:cNvSpPr/>
          <p:nvPr/>
        </p:nvSpPr>
        <p:spPr>
          <a:xfrm>
            <a:off x="228600" y="2286000"/>
            <a:ext cx="2743200" cy="256032"/>
          </a:xfrm>
          <a:prstGeom prst="rect">
            <a:avLst/>
          </a:prstGeom>
          <a:noFill/>
          <a:ln/>
        </p:spPr>
        <p:txBody>
          <a:bodyPr wrap="square" lIns="0" tIns="0" rIns="0" bIns="0" rtlCol="0" anchor="ctr"/>
          <a:lstStyle/>
          <a:p>
            <a:pPr marL="0" indent="0">
              <a:buNone/>
            </a:pPr>
            <a:r>
              <a:rPr lang="en-US" sz="1100" b="1" dirty="0">
                <a:solidFill>
                  <a:srgbClr val="F9B233"/>
                </a:solidFill>
                <a:latin typeface="Calibri" pitchFamily="34" charset="0"/>
                <a:ea typeface="Calibri" pitchFamily="34" charset="-122"/>
                <a:cs typeface="Calibri" pitchFamily="34" charset="-120"/>
              </a:rPr>
              <a:t>Wann nutzen:</a:t>
            </a:r>
            <a:endParaRPr lang="en-US" sz="1100" dirty="0"/>
          </a:p>
        </p:txBody>
      </p:sp>
      <p:sp>
        <p:nvSpPr>
          <p:cNvPr id="9" name="Text 7"/>
          <p:cNvSpPr/>
          <p:nvPr/>
        </p:nvSpPr>
        <p:spPr>
          <a:xfrm>
            <a:off x="228600" y="2606040"/>
            <a:ext cx="2743200" cy="320040"/>
          </a:xfrm>
          <a:prstGeom prst="rect">
            <a:avLst/>
          </a:prstGeom>
          <a:noFill/>
          <a:ln/>
        </p:spPr>
        <p:txBody>
          <a:bodyPr wrap="square" lIns="0" tIns="0" rIns="0" bIns="0" rtlCol="0" anchor="ctr"/>
          <a:lstStyle/>
          <a:p>
            <a:pPr marL="0" indent="0">
              <a:buNone/>
            </a:pPr>
            <a:r>
              <a:rPr lang="en-US" sz="1200" b="1" dirty="0">
                <a:solidFill>
                  <a:srgbClr val="F9B233"/>
                </a:solidFill>
                <a:latin typeface="Calibri" pitchFamily="34" charset="0"/>
                <a:ea typeface="Calibri" pitchFamily="34" charset="-122"/>
                <a:cs typeface="Calibri" pitchFamily="34" charset="-120"/>
              </a:rPr>
              <a:t>-&gt;  </a:t>
            </a:r>
            <a:r>
              <a:rPr lang="en-US" sz="1200" dirty="0">
                <a:solidFill>
                  <a:srgbClr val="F1E8D6"/>
                </a:solidFill>
                <a:latin typeface="Calibri" pitchFamily="34" charset="0"/>
                <a:ea typeface="Calibri" pitchFamily="34" charset="-122"/>
                <a:cs typeface="Calibri" pitchFamily="34" charset="-120"/>
              </a:rPr>
              <a:t>Kursinhalte entwickeln</a:t>
            </a:r>
            <a:endParaRPr lang="en-US" sz="1200" dirty="0"/>
          </a:p>
        </p:txBody>
      </p:sp>
      <p:sp>
        <p:nvSpPr>
          <p:cNvPr id="10" name="Text 8"/>
          <p:cNvSpPr/>
          <p:nvPr/>
        </p:nvSpPr>
        <p:spPr>
          <a:xfrm>
            <a:off x="228600" y="2953512"/>
            <a:ext cx="2743200" cy="320040"/>
          </a:xfrm>
          <a:prstGeom prst="rect">
            <a:avLst/>
          </a:prstGeom>
          <a:noFill/>
          <a:ln/>
        </p:spPr>
        <p:txBody>
          <a:bodyPr wrap="square" lIns="0" tIns="0" rIns="0" bIns="0" rtlCol="0" anchor="ctr"/>
          <a:lstStyle/>
          <a:p>
            <a:pPr marL="0" indent="0">
              <a:buNone/>
            </a:pPr>
            <a:r>
              <a:rPr lang="en-US" sz="1200" b="1" dirty="0">
                <a:solidFill>
                  <a:srgbClr val="F9B233"/>
                </a:solidFill>
                <a:latin typeface="Calibri" pitchFamily="34" charset="0"/>
                <a:ea typeface="Calibri" pitchFamily="34" charset="-122"/>
                <a:cs typeface="Calibri" pitchFamily="34" charset="-120"/>
              </a:rPr>
              <a:t>-&gt;  </a:t>
            </a:r>
            <a:r>
              <a:rPr lang="en-US" sz="1200" dirty="0">
                <a:solidFill>
                  <a:srgbClr val="F1E8D6"/>
                </a:solidFill>
                <a:latin typeface="Calibri" pitchFamily="34" charset="0"/>
                <a:ea typeface="Calibri" pitchFamily="34" charset="-122"/>
                <a:cs typeface="Calibri" pitchFamily="34" charset="-120"/>
              </a:rPr>
              <a:t>Komplexes vereinfachen</a:t>
            </a:r>
            <a:endParaRPr lang="en-US" sz="1200" dirty="0"/>
          </a:p>
        </p:txBody>
      </p:sp>
      <p:sp>
        <p:nvSpPr>
          <p:cNvPr id="11" name="Text 9"/>
          <p:cNvSpPr/>
          <p:nvPr/>
        </p:nvSpPr>
        <p:spPr>
          <a:xfrm>
            <a:off x="228600" y="3300984"/>
            <a:ext cx="2743200" cy="320040"/>
          </a:xfrm>
          <a:prstGeom prst="rect">
            <a:avLst/>
          </a:prstGeom>
          <a:noFill/>
          <a:ln/>
        </p:spPr>
        <p:txBody>
          <a:bodyPr wrap="square" lIns="0" tIns="0" rIns="0" bIns="0" rtlCol="0" anchor="ctr"/>
          <a:lstStyle/>
          <a:p>
            <a:pPr marL="0" indent="0">
              <a:buNone/>
            </a:pPr>
            <a:r>
              <a:rPr lang="en-US" sz="1200" b="1" dirty="0">
                <a:solidFill>
                  <a:srgbClr val="F9B233"/>
                </a:solidFill>
                <a:latin typeface="Calibri" pitchFamily="34" charset="0"/>
                <a:ea typeface="Calibri" pitchFamily="34" charset="-122"/>
                <a:cs typeface="Calibri" pitchFamily="34" charset="-120"/>
              </a:rPr>
              <a:t>-&gt;  </a:t>
            </a:r>
            <a:r>
              <a:rPr lang="en-US" sz="1200" dirty="0">
                <a:solidFill>
                  <a:srgbClr val="F1E8D6"/>
                </a:solidFill>
                <a:latin typeface="Calibri" pitchFamily="34" charset="0"/>
                <a:ea typeface="Calibri" pitchFamily="34" charset="-122"/>
                <a:cs typeface="Calibri" pitchFamily="34" charset="-120"/>
              </a:rPr>
              <a:t>Inhalte aufbereiten</a:t>
            </a:r>
            <a:endParaRPr lang="en-US" sz="1200" dirty="0"/>
          </a:p>
        </p:txBody>
      </p:sp>
      <p:sp>
        <p:nvSpPr>
          <p:cNvPr id="12" name="Text 10"/>
          <p:cNvSpPr/>
          <p:nvPr/>
        </p:nvSpPr>
        <p:spPr>
          <a:xfrm>
            <a:off x="3520440" y="457200"/>
            <a:ext cx="5349240" cy="1051560"/>
          </a:xfrm>
          <a:prstGeom prst="rect">
            <a:avLst/>
          </a:prstGeom>
          <a:noFill/>
          <a:ln/>
        </p:spPr>
        <p:txBody>
          <a:bodyPr wrap="square" rtlCol="0" anchor="t"/>
          <a:lstStyle/>
          <a:p>
            <a:pPr marL="0" indent="0" algn="l">
              <a:buNone/>
            </a:pPr>
            <a:r>
              <a:rPr lang="en-US" sz="1400" dirty="0">
                <a:solidFill>
                  <a:srgbClr val="2C2C2C"/>
                </a:solidFill>
                <a:latin typeface="Calibri" pitchFamily="34" charset="0"/>
                <a:ea typeface="Calibri" pitchFamily="34" charset="-122"/>
                <a:cs typeface="Calibri" pitchFamily="34" charset="-120"/>
              </a:rPr>
              <a:t>Erklaert Schritt fuer Schritt, ueberprueft das Verstaendnis und passt das Tempo an. Ideal, wenn du Inhalte fuer deine Zielgruppe neu aufbereitest.</a:t>
            </a:r>
            <a:endParaRPr lang="en-US" sz="1400" dirty="0"/>
          </a:p>
        </p:txBody>
      </p:sp>
      <p:sp>
        <p:nvSpPr>
          <p:cNvPr id="13" name="Shape 11"/>
          <p:cNvSpPr/>
          <p:nvPr/>
        </p:nvSpPr>
        <p:spPr>
          <a:xfrm>
            <a:off x="3520440" y="1600200"/>
            <a:ext cx="5212080" cy="0"/>
          </a:xfrm>
          <a:prstGeom prst="line">
            <a:avLst/>
          </a:prstGeom>
          <a:noFill/>
          <a:ln w="6350">
            <a:solidFill>
              <a:srgbClr val="E0D4C4"/>
            </a:solidFill>
            <a:prstDash val="solid"/>
          </a:ln>
        </p:spPr>
        <p:txBody>
          <a:bodyPr/>
          <a:lstStyle/>
          <a:p>
            <a:endParaRPr lang="de-DE"/>
          </a:p>
        </p:txBody>
      </p:sp>
      <p:sp>
        <p:nvSpPr>
          <p:cNvPr id="14" name="Text 12"/>
          <p:cNvSpPr/>
          <p:nvPr/>
        </p:nvSpPr>
        <p:spPr>
          <a:xfrm>
            <a:off x="3520440" y="1719072"/>
            <a:ext cx="5212080" cy="256032"/>
          </a:xfrm>
          <a:prstGeom prst="rect">
            <a:avLst/>
          </a:prstGeom>
          <a:noFill/>
          <a:ln/>
        </p:spPr>
        <p:txBody>
          <a:bodyPr wrap="square" rtlCol="0" anchor="ctr"/>
          <a:lstStyle/>
          <a:p>
            <a:pPr marL="0" indent="0">
              <a:buNone/>
            </a:pPr>
            <a:r>
              <a:rPr lang="en-US" sz="1100" b="1" dirty="0">
                <a:solidFill>
                  <a:srgbClr val="A48A7B"/>
                </a:solidFill>
                <a:latin typeface="Calibri" pitchFamily="34" charset="0"/>
                <a:ea typeface="Calibri" pitchFamily="34" charset="-122"/>
                <a:cs typeface="Calibri" pitchFamily="34" charset="-120"/>
              </a:rPr>
              <a:t>Beispiel-Prompt</a:t>
            </a:r>
            <a:endParaRPr lang="en-US" sz="1100" dirty="0"/>
          </a:p>
        </p:txBody>
      </p:sp>
      <p:sp>
        <p:nvSpPr>
          <p:cNvPr id="15" name="Shape 13"/>
          <p:cNvSpPr/>
          <p:nvPr/>
        </p:nvSpPr>
        <p:spPr>
          <a:xfrm>
            <a:off x="3520440" y="2011680"/>
            <a:ext cx="5212080" cy="822960"/>
          </a:xfrm>
          <a:prstGeom prst="rect">
            <a:avLst/>
          </a:prstGeom>
          <a:solidFill>
            <a:srgbClr val="FDF6EC"/>
          </a:solidFill>
          <a:ln w="6350">
            <a:solidFill>
              <a:srgbClr val="E0D4C4"/>
            </a:solidFill>
            <a:prstDash val="solid"/>
          </a:ln>
        </p:spPr>
        <p:txBody>
          <a:bodyPr/>
          <a:lstStyle/>
          <a:p>
            <a:endParaRPr lang="de-DE"/>
          </a:p>
        </p:txBody>
      </p:sp>
      <p:sp>
        <p:nvSpPr>
          <p:cNvPr id="16" name="Shape 14"/>
          <p:cNvSpPr/>
          <p:nvPr/>
        </p:nvSpPr>
        <p:spPr>
          <a:xfrm>
            <a:off x="3520440" y="2011680"/>
            <a:ext cx="64008" cy="822960"/>
          </a:xfrm>
          <a:prstGeom prst="rect">
            <a:avLst/>
          </a:prstGeom>
          <a:solidFill>
            <a:srgbClr val="14B3DD"/>
          </a:solidFill>
          <a:ln w="12700">
            <a:solidFill>
              <a:srgbClr val="14B3DD"/>
            </a:solidFill>
            <a:prstDash val="solid"/>
          </a:ln>
        </p:spPr>
        <p:txBody>
          <a:bodyPr/>
          <a:lstStyle/>
          <a:p>
            <a:endParaRPr lang="de-DE"/>
          </a:p>
        </p:txBody>
      </p:sp>
      <p:sp>
        <p:nvSpPr>
          <p:cNvPr id="17" name="Text 15"/>
          <p:cNvSpPr/>
          <p:nvPr/>
        </p:nvSpPr>
        <p:spPr>
          <a:xfrm>
            <a:off x="3703320" y="2039112"/>
            <a:ext cx="4892040" cy="777240"/>
          </a:xfrm>
          <a:prstGeom prst="rect">
            <a:avLst/>
          </a:prstGeom>
          <a:noFill/>
          <a:ln/>
        </p:spPr>
        <p:txBody>
          <a:bodyPr wrap="square" rtlCol="0" anchor="ctr"/>
          <a:lstStyle/>
          <a:p>
            <a:pPr marL="0" indent="0">
              <a:buNone/>
            </a:pPr>
            <a:r>
              <a:rPr lang="en-US" sz="1200" i="1" dirty="0">
                <a:solidFill>
                  <a:srgbClr val="4A5568"/>
                </a:solidFill>
                <a:latin typeface="Calibri" pitchFamily="34" charset="0"/>
                <a:ea typeface="Calibri" pitchFamily="34" charset="-122"/>
                <a:cs typeface="Calibri" pitchFamily="34" charset="-120"/>
              </a:rPr>
              <a:t>Erklaere mir das Thema Resilienz so, dass ich es meinen Teilnehmenden weitergeben kann.</a:t>
            </a:r>
            <a:endParaRPr lang="en-US" sz="1200" dirty="0"/>
          </a:p>
        </p:txBody>
      </p:sp>
      <p:sp>
        <p:nvSpPr>
          <p:cNvPr id="18" name="Text 16"/>
          <p:cNvSpPr/>
          <p:nvPr/>
        </p:nvSpPr>
        <p:spPr>
          <a:xfrm>
            <a:off x="3520440" y="2999232"/>
            <a:ext cx="5212080" cy="256032"/>
          </a:xfrm>
          <a:prstGeom prst="rect">
            <a:avLst/>
          </a:prstGeom>
          <a:noFill/>
          <a:ln/>
        </p:spPr>
        <p:txBody>
          <a:bodyPr wrap="square" rtlCol="0" anchor="ctr"/>
          <a:lstStyle/>
          <a:p>
            <a:pPr marL="0" indent="0">
              <a:buNone/>
            </a:pPr>
            <a:r>
              <a:rPr lang="en-US" sz="1100" b="1" dirty="0">
                <a:solidFill>
                  <a:srgbClr val="A48A7B"/>
                </a:solidFill>
                <a:latin typeface="Calibri" pitchFamily="34" charset="0"/>
                <a:ea typeface="Calibri" pitchFamily="34" charset="-122"/>
                <a:cs typeface="Calibri" pitchFamily="34" charset="-120"/>
              </a:rPr>
              <a:t>Tipp</a:t>
            </a:r>
            <a:endParaRPr lang="en-US" sz="1100" dirty="0"/>
          </a:p>
        </p:txBody>
      </p:sp>
      <p:sp>
        <p:nvSpPr>
          <p:cNvPr id="19" name="Shape 17"/>
          <p:cNvSpPr/>
          <p:nvPr/>
        </p:nvSpPr>
        <p:spPr>
          <a:xfrm>
            <a:off x="3520440" y="3291840"/>
            <a:ext cx="5212080" cy="1051560"/>
          </a:xfrm>
          <a:prstGeom prst="rect">
            <a:avLst/>
          </a:prstGeom>
          <a:solidFill>
            <a:srgbClr val="FFF8F0"/>
          </a:solidFill>
          <a:ln w="6350">
            <a:solidFill>
              <a:srgbClr val="F9B233"/>
            </a:solidFill>
            <a:prstDash val="solid"/>
          </a:ln>
        </p:spPr>
        <p:txBody>
          <a:bodyPr/>
          <a:lstStyle/>
          <a:p>
            <a:endParaRPr lang="de-DE"/>
          </a:p>
        </p:txBody>
      </p:sp>
      <p:sp>
        <p:nvSpPr>
          <p:cNvPr id="20" name="Text 18"/>
          <p:cNvSpPr/>
          <p:nvPr/>
        </p:nvSpPr>
        <p:spPr>
          <a:xfrm>
            <a:off x="3703320" y="3337560"/>
            <a:ext cx="4846320" cy="960120"/>
          </a:xfrm>
          <a:prstGeom prst="rect">
            <a:avLst/>
          </a:prstGeom>
          <a:noFill/>
          <a:ln/>
        </p:spPr>
        <p:txBody>
          <a:bodyPr wrap="square" rtlCol="0" anchor="ctr"/>
          <a:lstStyle/>
          <a:p>
            <a:pPr marL="0" indent="0">
              <a:buNone/>
            </a:pPr>
            <a:r>
              <a:rPr lang="en-US" sz="1200" dirty="0">
                <a:solidFill>
                  <a:srgbClr val="3A2E2A"/>
                </a:solidFill>
                <a:latin typeface="Calibri" pitchFamily="34" charset="0"/>
                <a:ea typeface="Calibri" pitchFamily="34" charset="-122"/>
                <a:cs typeface="Calibri" pitchFamily="34" charset="-120"/>
              </a:rPr>
              <a:t>Aktivieren: Erklaere mir das Schritt fuer Schritt, als wuerde ich es zum ersten Mal hoeren.</a:t>
            </a:r>
            <a:endParaRPr lang="en-US" sz="1200" dirty="0"/>
          </a:p>
        </p:txBody>
      </p:sp>
      <p:sp>
        <p:nvSpPr>
          <p:cNvPr id="21" name="Text 19"/>
          <p:cNvSpPr/>
          <p:nvPr/>
        </p:nvSpPr>
        <p:spPr>
          <a:xfrm>
            <a:off x="8046720" y="4846320"/>
            <a:ext cx="914400" cy="228600"/>
          </a:xfrm>
          <a:prstGeom prst="rect">
            <a:avLst/>
          </a:prstGeom>
          <a:noFill/>
          <a:ln/>
        </p:spPr>
        <p:txBody>
          <a:bodyPr wrap="square" rtlCol="0" anchor="ctr"/>
          <a:lstStyle/>
          <a:p>
            <a:pPr marL="0" indent="0" algn="r">
              <a:buNone/>
            </a:pPr>
            <a:r>
              <a:rPr lang="en-US" sz="1000" dirty="0">
                <a:solidFill>
                  <a:srgbClr val="A48A7B"/>
                </a:solidFill>
                <a:latin typeface="Calibri" pitchFamily="34" charset="0"/>
                <a:ea typeface="Calibri" pitchFamily="34" charset="-122"/>
                <a:cs typeface="Calibri" pitchFamily="34" charset="-120"/>
              </a:rPr>
              <a:t>4 / 9</a:t>
            </a:r>
            <a:endParaRPr lang="en-US" sz="1000" dirty="0"/>
          </a:p>
        </p:txBody>
      </p:sp>
      <p:sp>
        <p:nvSpPr>
          <p:cNvPr id="22" name="Text 20"/>
          <p:cNvSpPr/>
          <p:nvPr/>
        </p:nvSpPr>
        <p:spPr>
          <a:xfrm>
            <a:off x="228600" y="4864608"/>
            <a:ext cx="6858000" cy="201168"/>
          </a:xfrm>
          <a:prstGeom prst="rect">
            <a:avLst/>
          </a:prstGeom>
          <a:noFill/>
          <a:ln/>
        </p:spPr>
        <p:txBody>
          <a:bodyPr wrap="square" rtlCol="0" anchor="ctr"/>
          <a:lstStyle/>
          <a:p>
            <a:pPr marL="0" indent="0" algn="l">
              <a:buNone/>
            </a:pPr>
            <a:r>
              <a:rPr lang="en-US" sz="900" i="1" dirty="0">
                <a:solidFill>
                  <a:srgbClr val="8B95B0"/>
                </a:solidFill>
                <a:latin typeface="Calibri" pitchFamily="34" charset="0"/>
                <a:ea typeface="Calibri" pitchFamily="34" charset="-122"/>
                <a:cs typeface="Calibri" pitchFamily="34" charset="-120"/>
              </a:rPr>
              <a:t>Erstellt und bearbeitet Claudia Heil, 16.3.2026 mit KI Claude</a:t>
            </a:r>
            <a:endParaRPr lang="en-US" sz="9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1E8D6"/>
        </a:solidFill>
        <a:effectLst/>
      </p:bgPr>
    </p:bg>
    <p:spTree>
      <p:nvGrpSpPr>
        <p:cNvPr id="1" name=""/>
        <p:cNvGrpSpPr/>
        <p:nvPr/>
      </p:nvGrpSpPr>
      <p:grpSpPr>
        <a:xfrm>
          <a:off x="0" y="0"/>
          <a:ext cx="0" cy="0"/>
          <a:chOff x="0" y="0"/>
          <a:chExt cx="0" cy="0"/>
        </a:xfrm>
      </p:grpSpPr>
      <p:sp>
        <p:nvSpPr>
          <p:cNvPr id="2" name="Shape 0"/>
          <p:cNvSpPr/>
          <p:nvPr/>
        </p:nvSpPr>
        <p:spPr>
          <a:xfrm>
            <a:off x="0" y="0"/>
            <a:ext cx="3200400" cy="5143500"/>
          </a:xfrm>
          <a:prstGeom prst="rect">
            <a:avLst/>
          </a:prstGeom>
          <a:solidFill>
            <a:srgbClr val="3A2E2A"/>
          </a:solidFill>
          <a:ln w="12700">
            <a:solidFill>
              <a:srgbClr val="3A2E2A"/>
            </a:solidFill>
            <a:prstDash val="solid"/>
          </a:ln>
        </p:spPr>
        <p:txBody>
          <a:bodyPr/>
          <a:lstStyle/>
          <a:p>
            <a:endParaRPr lang="de-DE"/>
          </a:p>
        </p:txBody>
      </p:sp>
      <p:sp>
        <p:nvSpPr>
          <p:cNvPr id="3" name="Shape 1"/>
          <p:cNvSpPr/>
          <p:nvPr/>
        </p:nvSpPr>
        <p:spPr>
          <a:xfrm>
            <a:off x="0" y="0"/>
            <a:ext cx="3200400" cy="91440"/>
          </a:xfrm>
          <a:prstGeom prst="rect">
            <a:avLst/>
          </a:prstGeom>
          <a:solidFill>
            <a:srgbClr val="F9B233"/>
          </a:solidFill>
          <a:ln w="12700">
            <a:solidFill>
              <a:srgbClr val="F9B233"/>
            </a:solidFill>
            <a:prstDash val="solid"/>
          </a:ln>
        </p:spPr>
        <p:txBody>
          <a:bodyPr/>
          <a:lstStyle/>
          <a:p>
            <a:endParaRPr lang="de-DE"/>
          </a:p>
        </p:txBody>
      </p:sp>
      <p:sp>
        <p:nvSpPr>
          <p:cNvPr id="4" name="Text 2"/>
          <p:cNvSpPr/>
          <p:nvPr/>
        </p:nvSpPr>
        <p:spPr>
          <a:xfrm>
            <a:off x="228600" y="274320"/>
            <a:ext cx="914400" cy="548640"/>
          </a:xfrm>
          <a:prstGeom prst="rect">
            <a:avLst/>
          </a:prstGeom>
          <a:noFill/>
          <a:ln/>
        </p:spPr>
        <p:txBody>
          <a:bodyPr wrap="square" lIns="0" tIns="0" rIns="0" bIns="0" rtlCol="0" anchor="ctr"/>
          <a:lstStyle/>
          <a:p>
            <a:pPr marL="0" indent="0">
              <a:buNone/>
            </a:pPr>
            <a:r>
              <a:rPr lang="en-US" sz="2800" b="1" dirty="0">
                <a:solidFill>
                  <a:srgbClr val="F9B233"/>
                </a:solidFill>
                <a:latin typeface="Georgia" pitchFamily="34" charset="0"/>
                <a:ea typeface="Georgia" pitchFamily="34" charset="-122"/>
                <a:cs typeface="Georgia" pitchFamily="34" charset="-120"/>
              </a:rPr>
              <a:t>03</a:t>
            </a:r>
            <a:endParaRPr lang="en-US" sz="2800" dirty="0"/>
          </a:p>
        </p:txBody>
      </p:sp>
      <p:sp>
        <p:nvSpPr>
          <p:cNvPr id="5" name="Text 3"/>
          <p:cNvSpPr/>
          <p:nvPr/>
        </p:nvSpPr>
        <p:spPr>
          <a:xfrm>
            <a:off x="228600" y="914400"/>
            <a:ext cx="2743200" cy="731520"/>
          </a:xfrm>
          <a:prstGeom prst="rect">
            <a:avLst/>
          </a:prstGeom>
          <a:noFill/>
          <a:ln/>
        </p:spPr>
        <p:txBody>
          <a:bodyPr wrap="square" lIns="0" tIns="0" rIns="0" bIns="0" rtlCol="0" anchor="ctr"/>
          <a:lstStyle/>
          <a:p>
            <a:pPr marL="0" indent="0">
              <a:buNone/>
            </a:pPr>
            <a:r>
              <a:rPr lang="en-US" sz="2400" b="1" dirty="0">
                <a:solidFill>
                  <a:srgbClr val="FFFFFF"/>
                </a:solidFill>
                <a:latin typeface="Georgia" pitchFamily="34" charset="0"/>
                <a:ea typeface="Georgia" pitchFamily="34" charset="-122"/>
                <a:cs typeface="Georgia" pitchFamily="34" charset="-120"/>
              </a:rPr>
              <a:t>Praegnant</a:t>
            </a:r>
            <a:endParaRPr lang="en-US" sz="2400" dirty="0"/>
          </a:p>
        </p:txBody>
      </p:sp>
      <p:sp>
        <p:nvSpPr>
          <p:cNvPr id="6" name="Shape 4"/>
          <p:cNvSpPr/>
          <p:nvPr/>
        </p:nvSpPr>
        <p:spPr>
          <a:xfrm>
            <a:off x="228600" y="1737360"/>
            <a:ext cx="1463040" cy="274320"/>
          </a:xfrm>
          <a:prstGeom prst="rect">
            <a:avLst/>
          </a:prstGeom>
          <a:solidFill>
            <a:srgbClr val="F9B233">
              <a:alpha val="70000"/>
            </a:srgbClr>
          </a:solidFill>
          <a:ln w="6350">
            <a:solidFill>
              <a:srgbClr val="F9B233"/>
            </a:solidFill>
            <a:prstDash val="solid"/>
          </a:ln>
        </p:spPr>
        <p:txBody>
          <a:bodyPr/>
          <a:lstStyle/>
          <a:p>
            <a:endParaRPr lang="de-DE"/>
          </a:p>
        </p:txBody>
      </p:sp>
      <p:sp>
        <p:nvSpPr>
          <p:cNvPr id="7" name="Text 5"/>
          <p:cNvSpPr/>
          <p:nvPr/>
        </p:nvSpPr>
        <p:spPr>
          <a:xfrm>
            <a:off x="228600" y="1737360"/>
            <a:ext cx="1463040" cy="274320"/>
          </a:xfrm>
          <a:prstGeom prst="rect">
            <a:avLst/>
          </a:prstGeom>
          <a:noFill/>
          <a:ln/>
        </p:spPr>
        <p:txBody>
          <a:bodyPr wrap="square" lIns="0" tIns="0" rIns="0" bIns="0" rtlCol="0" anchor="ctr"/>
          <a:lstStyle/>
          <a:p>
            <a:pPr marL="0" indent="0" algn="ctr">
              <a:buNone/>
            </a:pPr>
            <a:r>
              <a:rPr lang="en-US" sz="1100" dirty="0">
                <a:solidFill>
                  <a:srgbClr val="F1E8D6"/>
                </a:solidFill>
                <a:latin typeface="Calibri" pitchFamily="34" charset="0"/>
                <a:ea typeface="Calibri" pitchFamily="34" charset="-122"/>
                <a:cs typeface="Calibri" pitchFamily="34" charset="-120"/>
              </a:rPr>
              <a:t>Kurz &amp; knapp</a:t>
            </a:r>
            <a:endParaRPr lang="en-US" sz="1100" dirty="0"/>
          </a:p>
        </p:txBody>
      </p:sp>
      <p:sp>
        <p:nvSpPr>
          <p:cNvPr id="8" name="Text 6"/>
          <p:cNvSpPr/>
          <p:nvPr/>
        </p:nvSpPr>
        <p:spPr>
          <a:xfrm>
            <a:off x="228600" y="2286000"/>
            <a:ext cx="2743200" cy="256032"/>
          </a:xfrm>
          <a:prstGeom prst="rect">
            <a:avLst/>
          </a:prstGeom>
          <a:noFill/>
          <a:ln/>
        </p:spPr>
        <p:txBody>
          <a:bodyPr wrap="square" lIns="0" tIns="0" rIns="0" bIns="0" rtlCol="0" anchor="ctr"/>
          <a:lstStyle/>
          <a:p>
            <a:pPr marL="0" indent="0">
              <a:buNone/>
            </a:pPr>
            <a:r>
              <a:rPr lang="en-US" sz="1100" b="1" dirty="0">
                <a:solidFill>
                  <a:srgbClr val="F9B233"/>
                </a:solidFill>
                <a:latin typeface="Calibri" pitchFamily="34" charset="0"/>
                <a:ea typeface="Calibri" pitchFamily="34" charset="-122"/>
                <a:cs typeface="Calibri" pitchFamily="34" charset="-120"/>
              </a:rPr>
              <a:t>Wann nutzen:</a:t>
            </a:r>
            <a:endParaRPr lang="en-US" sz="1100" dirty="0"/>
          </a:p>
        </p:txBody>
      </p:sp>
      <p:sp>
        <p:nvSpPr>
          <p:cNvPr id="9" name="Text 7"/>
          <p:cNvSpPr/>
          <p:nvPr/>
        </p:nvSpPr>
        <p:spPr>
          <a:xfrm>
            <a:off x="228600" y="2606040"/>
            <a:ext cx="2743200" cy="320040"/>
          </a:xfrm>
          <a:prstGeom prst="rect">
            <a:avLst/>
          </a:prstGeom>
          <a:noFill/>
          <a:ln/>
        </p:spPr>
        <p:txBody>
          <a:bodyPr wrap="square" lIns="0" tIns="0" rIns="0" bIns="0" rtlCol="0" anchor="ctr"/>
          <a:lstStyle/>
          <a:p>
            <a:pPr marL="0" indent="0">
              <a:buNone/>
            </a:pPr>
            <a:r>
              <a:rPr lang="en-US" sz="1200" b="1" dirty="0">
                <a:solidFill>
                  <a:srgbClr val="F9B233"/>
                </a:solidFill>
                <a:latin typeface="Calibri" pitchFamily="34" charset="0"/>
                <a:ea typeface="Calibri" pitchFamily="34" charset="-122"/>
                <a:cs typeface="Calibri" pitchFamily="34" charset="-120"/>
              </a:rPr>
              <a:t>-&gt;  </a:t>
            </a:r>
            <a:r>
              <a:rPr lang="en-US" sz="1200" dirty="0">
                <a:solidFill>
                  <a:srgbClr val="F1E8D6"/>
                </a:solidFill>
                <a:latin typeface="Calibri" pitchFamily="34" charset="0"/>
                <a:ea typeface="Calibri" pitchFamily="34" charset="-122"/>
                <a:cs typeface="Calibri" pitchFamily="34" charset="-120"/>
              </a:rPr>
              <a:t>Social Media</a:t>
            </a:r>
            <a:endParaRPr lang="en-US" sz="1200" dirty="0"/>
          </a:p>
        </p:txBody>
      </p:sp>
      <p:sp>
        <p:nvSpPr>
          <p:cNvPr id="10" name="Text 8"/>
          <p:cNvSpPr/>
          <p:nvPr/>
        </p:nvSpPr>
        <p:spPr>
          <a:xfrm>
            <a:off x="228600" y="2953512"/>
            <a:ext cx="2743200" cy="320040"/>
          </a:xfrm>
          <a:prstGeom prst="rect">
            <a:avLst/>
          </a:prstGeom>
          <a:noFill/>
          <a:ln/>
        </p:spPr>
        <p:txBody>
          <a:bodyPr wrap="square" lIns="0" tIns="0" rIns="0" bIns="0" rtlCol="0" anchor="ctr"/>
          <a:lstStyle/>
          <a:p>
            <a:pPr marL="0" indent="0">
              <a:buNone/>
            </a:pPr>
            <a:r>
              <a:rPr lang="en-US" sz="1200" b="1" dirty="0">
                <a:solidFill>
                  <a:srgbClr val="F9B233"/>
                </a:solidFill>
                <a:latin typeface="Calibri" pitchFamily="34" charset="0"/>
                <a:ea typeface="Calibri" pitchFamily="34" charset="-122"/>
                <a:cs typeface="Calibri" pitchFamily="34" charset="-120"/>
              </a:rPr>
              <a:t>-&gt;  </a:t>
            </a:r>
            <a:r>
              <a:rPr lang="en-US" sz="1200" dirty="0">
                <a:solidFill>
                  <a:srgbClr val="F1E8D6"/>
                </a:solidFill>
                <a:latin typeface="Calibri" pitchFamily="34" charset="0"/>
                <a:ea typeface="Calibri" pitchFamily="34" charset="-122"/>
                <a:cs typeface="Calibri" pitchFamily="34" charset="-120"/>
              </a:rPr>
              <a:t>Kurzpraesentation</a:t>
            </a:r>
            <a:endParaRPr lang="en-US" sz="1200" dirty="0"/>
          </a:p>
        </p:txBody>
      </p:sp>
      <p:sp>
        <p:nvSpPr>
          <p:cNvPr id="11" name="Text 9"/>
          <p:cNvSpPr/>
          <p:nvPr/>
        </p:nvSpPr>
        <p:spPr>
          <a:xfrm>
            <a:off x="228600" y="3300984"/>
            <a:ext cx="2743200" cy="320040"/>
          </a:xfrm>
          <a:prstGeom prst="rect">
            <a:avLst/>
          </a:prstGeom>
          <a:noFill/>
          <a:ln/>
        </p:spPr>
        <p:txBody>
          <a:bodyPr wrap="square" lIns="0" tIns="0" rIns="0" bIns="0" rtlCol="0" anchor="ctr"/>
          <a:lstStyle/>
          <a:p>
            <a:pPr marL="0" indent="0">
              <a:buNone/>
            </a:pPr>
            <a:r>
              <a:rPr lang="en-US" sz="1200" b="1" dirty="0">
                <a:solidFill>
                  <a:srgbClr val="F9B233"/>
                </a:solidFill>
                <a:latin typeface="Calibri" pitchFamily="34" charset="0"/>
                <a:ea typeface="Calibri" pitchFamily="34" charset="-122"/>
                <a:cs typeface="Calibri" pitchFamily="34" charset="-120"/>
              </a:rPr>
              <a:t>-&gt;  </a:t>
            </a:r>
            <a:r>
              <a:rPr lang="en-US" sz="1200" dirty="0">
                <a:solidFill>
                  <a:srgbClr val="F1E8D6"/>
                </a:solidFill>
                <a:latin typeface="Calibri" pitchFamily="34" charset="0"/>
                <a:ea typeface="Calibri" pitchFamily="34" charset="-122"/>
                <a:cs typeface="Calibri" pitchFamily="34" charset="-120"/>
              </a:rPr>
              <a:t>Schnelle Antworten</a:t>
            </a:r>
            <a:endParaRPr lang="en-US" sz="1200" dirty="0"/>
          </a:p>
        </p:txBody>
      </p:sp>
      <p:sp>
        <p:nvSpPr>
          <p:cNvPr id="12" name="Text 10"/>
          <p:cNvSpPr/>
          <p:nvPr/>
        </p:nvSpPr>
        <p:spPr>
          <a:xfrm>
            <a:off x="3520440" y="457200"/>
            <a:ext cx="5349240" cy="1051560"/>
          </a:xfrm>
          <a:prstGeom prst="rect">
            <a:avLst/>
          </a:prstGeom>
          <a:noFill/>
          <a:ln/>
        </p:spPr>
        <p:txBody>
          <a:bodyPr wrap="square" rtlCol="0" anchor="t"/>
          <a:lstStyle/>
          <a:p>
            <a:pPr marL="0" indent="0" algn="l">
              <a:buNone/>
            </a:pPr>
            <a:r>
              <a:rPr lang="en-US" sz="1400" dirty="0">
                <a:solidFill>
                  <a:srgbClr val="2C2C2C"/>
                </a:solidFill>
                <a:latin typeface="Calibri" pitchFamily="34" charset="0"/>
                <a:ea typeface="Calibri" pitchFamily="34" charset="-122"/>
                <a:cs typeface="Calibri" pitchFamily="34" charset="-120"/>
              </a:rPr>
              <a:t>So wenig Text wie moeglich. Kernaussage zuerst, keine Fuellwoerter. Perfekt fuer Kurzformate und schnelle Kommunikation.</a:t>
            </a:r>
            <a:endParaRPr lang="en-US" sz="1400" dirty="0"/>
          </a:p>
        </p:txBody>
      </p:sp>
      <p:sp>
        <p:nvSpPr>
          <p:cNvPr id="13" name="Shape 11"/>
          <p:cNvSpPr/>
          <p:nvPr/>
        </p:nvSpPr>
        <p:spPr>
          <a:xfrm>
            <a:off x="3520440" y="1600200"/>
            <a:ext cx="5212080" cy="0"/>
          </a:xfrm>
          <a:prstGeom prst="line">
            <a:avLst/>
          </a:prstGeom>
          <a:noFill/>
          <a:ln w="6350">
            <a:solidFill>
              <a:srgbClr val="E0D4C4"/>
            </a:solidFill>
            <a:prstDash val="solid"/>
          </a:ln>
        </p:spPr>
        <p:txBody>
          <a:bodyPr/>
          <a:lstStyle/>
          <a:p>
            <a:endParaRPr lang="de-DE"/>
          </a:p>
        </p:txBody>
      </p:sp>
      <p:sp>
        <p:nvSpPr>
          <p:cNvPr id="14" name="Text 12"/>
          <p:cNvSpPr/>
          <p:nvPr/>
        </p:nvSpPr>
        <p:spPr>
          <a:xfrm>
            <a:off x="3520440" y="1719072"/>
            <a:ext cx="5212080" cy="256032"/>
          </a:xfrm>
          <a:prstGeom prst="rect">
            <a:avLst/>
          </a:prstGeom>
          <a:noFill/>
          <a:ln/>
        </p:spPr>
        <p:txBody>
          <a:bodyPr wrap="square" rtlCol="0" anchor="ctr"/>
          <a:lstStyle/>
          <a:p>
            <a:pPr marL="0" indent="0">
              <a:buNone/>
            </a:pPr>
            <a:r>
              <a:rPr lang="en-US" sz="1100" b="1" dirty="0">
                <a:solidFill>
                  <a:srgbClr val="A48A7B"/>
                </a:solidFill>
                <a:latin typeface="Calibri" pitchFamily="34" charset="0"/>
                <a:ea typeface="Calibri" pitchFamily="34" charset="-122"/>
                <a:cs typeface="Calibri" pitchFamily="34" charset="-120"/>
              </a:rPr>
              <a:t>Beispiel-Prompt</a:t>
            </a:r>
            <a:endParaRPr lang="en-US" sz="1100" dirty="0"/>
          </a:p>
        </p:txBody>
      </p:sp>
      <p:sp>
        <p:nvSpPr>
          <p:cNvPr id="15" name="Shape 13"/>
          <p:cNvSpPr/>
          <p:nvPr/>
        </p:nvSpPr>
        <p:spPr>
          <a:xfrm>
            <a:off x="3520440" y="2011680"/>
            <a:ext cx="5212080" cy="822960"/>
          </a:xfrm>
          <a:prstGeom prst="rect">
            <a:avLst/>
          </a:prstGeom>
          <a:solidFill>
            <a:srgbClr val="FDF6EC"/>
          </a:solidFill>
          <a:ln w="6350">
            <a:solidFill>
              <a:srgbClr val="E0D4C4"/>
            </a:solidFill>
            <a:prstDash val="solid"/>
          </a:ln>
        </p:spPr>
        <p:txBody>
          <a:bodyPr/>
          <a:lstStyle/>
          <a:p>
            <a:endParaRPr lang="de-DE"/>
          </a:p>
        </p:txBody>
      </p:sp>
      <p:sp>
        <p:nvSpPr>
          <p:cNvPr id="16" name="Shape 14"/>
          <p:cNvSpPr/>
          <p:nvPr/>
        </p:nvSpPr>
        <p:spPr>
          <a:xfrm>
            <a:off x="3520440" y="2011680"/>
            <a:ext cx="64008" cy="822960"/>
          </a:xfrm>
          <a:prstGeom prst="rect">
            <a:avLst/>
          </a:prstGeom>
          <a:solidFill>
            <a:srgbClr val="F9B233"/>
          </a:solidFill>
          <a:ln w="12700">
            <a:solidFill>
              <a:srgbClr val="F9B233"/>
            </a:solidFill>
            <a:prstDash val="solid"/>
          </a:ln>
        </p:spPr>
        <p:txBody>
          <a:bodyPr/>
          <a:lstStyle/>
          <a:p>
            <a:endParaRPr lang="de-DE"/>
          </a:p>
        </p:txBody>
      </p:sp>
      <p:sp>
        <p:nvSpPr>
          <p:cNvPr id="17" name="Text 15"/>
          <p:cNvSpPr/>
          <p:nvPr/>
        </p:nvSpPr>
        <p:spPr>
          <a:xfrm>
            <a:off x="3703320" y="2039112"/>
            <a:ext cx="4892040" cy="777240"/>
          </a:xfrm>
          <a:prstGeom prst="rect">
            <a:avLst/>
          </a:prstGeom>
          <a:noFill/>
          <a:ln/>
        </p:spPr>
        <p:txBody>
          <a:bodyPr wrap="square" rtlCol="0" anchor="ctr"/>
          <a:lstStyle/>
          <a:p>
            <a:pPr marL="0" indent="0">
              <a:buNone/>
            </a:pPr>
            <a:r>
              <a:rPr lang="en-US" sz="1200" i="1" dirty="0">
                <a:solidFill>
                  <a:srgbClr val="4A5568"/>
                </a:solidFill>
                <a:latin typeface="Calibri" pitchFamily="34" charset="0"/>
                <a:ea typeface="Calibri" pitchFamily="34" charset="-122"/>
                <a:cs typeface="Calibri" pitchFamily="34" charset="-120"/>
              </a:rPr>
              <a:t>Fasse das Kernkonzept meines Workshops in zwei Saetzen zusammen.</a:t>
            </a:r>
            <a:endParaRPr lang="en-US" sz="1200" dirty="0"/>
          </a:p>
        </p:txBody>
      </p:sp>
      <p:sp>
        <p:nvSpPr>
          <p:cNvPr id="18" name="Text 16"/>
          <p:cNvSpPr/>
          <p:nvPr/>
        </p:nvSpPr>
        <p:spPr>
          <a:xfrm>
            <a:off x="3520440" y="2999232"/>
            <a:ext cx="5212080" cy="256032"/>
          </a:xfrm>
          <a:prstGeom prst="rect">
            <a:avLst/>
          </a:prstGeom>
          <a:noFill/>
          <a:ln/>
        </p:spPr>
        <p:txBody>
          <a:bodyPr wrap="square" rtlCol="0" anchor="ctr"/>
          <a:lstStyle/>
          <a:p>
            <a:pPr marL="0" indent="0">
              <a:buNone/>
            </a:pPr>
            <a:r>
              <a:rPr lang="en-US" sz="1100" b="1" dirty="0">
                <a:solidFill>
                  <a:srgbClr val="A48A7B"/>
                </a:solidFill>
                <a:latin typeface="Calibri" pitchFamily="34" charset="0"/>
                <a:ea typeface="Calibri" pitchFamily="34" charset="-122"/>
                <a:cs typeface="Calibri" pitchFamily="34" charset="-120"/>
              </a:rPr>
              <a:t>Tipp</a:t>
            </a:r>
            <a:endParaRPr lang="en-US" sz="1100" dirty="0"/>
          </a:p>
        </p:txBody>
      </p:sp>
      <p:sp>
        <p:nvSpPr>
          <p:cNvPr id="19" name="Shape 17"/>
          <p:cNvSpPr/>
          <p:nvPr/>
        </p:nvSpPr>
        <p:spPr>
          <a:xfrm>
            <a:off x="3520440" y="3291840"/>
            <a:ext cx="5212080" cy="1051560"/>
          </a:xfrm>
          <a:prstGeom prst="rect">
            <a:avLst/>
          </a:prstGeom>
          <a:solidFill>
            <a:srgbClr val="FFF8F0"/>
          </a:solidFill>
          <a:ln w="6350">
            <a:solidFill>
              <a:srgbClr val="F9B233"/>
            </a:solidFill>
            <a:prstDash val="solid"/>
          </a:ln>
        </p:spPr>
        <p:txBody>
          <a:bodyPr/>
          <a:lstStyle/>
          <a:p>
            <a:endParaRPr lang="de-DE"/>
          </a:p>
        </p:txBody>
      </p:sp>
      <p:sp>
        <p:nvSpPr>
          <p:cNvPr id="20" name="Text 18"/>
          <p:cNvSpPr/>
          <p:nvPr/>
        </p:nvSpPr>
        <p:spPr>
          <a:xfrm>
            <a:off x="3703320" y="3337560"/>
            <a:ext cx="4846320" cy="960120"/>
          </a:xfrm>
          <a:prstGeom prst="rect">
            <a:avLst/>
          </a:prstGeom>
          <a:noFill/>
          <a:ln/>
        </p:spPr>
        <p:txBody>
          <a:bodyPr wrap="square" rtlCol="0" anchor="ctr"/>
          <a:lstStyle/>
          <a:p>
            <a:pPr marL="0" indent="0">
              <a:buNone/>
            </a:pPr>
            <a:r>
              <a:rPr lang="en-US" sz="1200" dirty="0">
                <a:solidFill>
                  <a:srgbClr val="3A2E2A"/>
                </a:solidFill>
                <a:latin typeface="Calibri" pitchFamily="34" charset="0"/>
                <a:ea typeface="Calibri" pitchFamily="34" charset="-122"/>
                <a:cs typeface="Calibri" pitchFamily="34" charset="-120"/>
              </a:rPr>
              <a:t>Aktivieren: Kurz und auf den Punkt. Maximal 2 Saetze.</a:t>
            </a:r>
            <a:endParaRPr lang="en-US" sz="1200" dirty="0"/>
          </a:p>
        </p:txBody>
      </p:sp>
      <p:sp>
        <p:nvSpPr>
          <p:cNvPr id="21" name="Text 19"/>
          <p:cNvSpPr/>
          <p:nvPr/>
        </p:nvSpPr>
        <p:spPr>
          <a:xfrm>
            <a:off x="8046720" y="4846320"/>
            <a:ext cx="914400" cy="228600"/>
          </a:xfrm>
          <a:prstGeom prst="rect">
            <a:avLst/>
          </a:prstGeom>
          <a:noFill/>
          <a:ln/>
        </p:spPr>
        <p:txBody>
          <a:bodyPr wrap="square" rtlCol="0" anchor="ctr"/>
          <a:lstStyle/>
          <a:p>
            <a:pPr marL="0" indent="0" algn="r">
              <a:buNone/>
            </a:pPr>
            <a:r>
              <a:rPr lang="en-US" sz="1000" dirty="0">
                <a:solidFill>
                  <a:srgbClr val="A48A7B"/>
                </a:solidFill>
                <a:latin typeface="Calibri" pitchFamily="34" charset="0"/>
                <a:ea typeface="Calibri" pitchFamily="34" charset="-122"/>
                <a:cs typeface="Calibri" pitchFamily="34" charset="-120"/>
              </a:rPr>
              <a:t>5 / 9</a:t>
            </a:r>
            <a:endParaRPr lang="en-US" sz="1000" dirty="0"/>
          </a:p>
        </p:txBody>
      </p:sp>
      <p:sp>
        <p:nvSpPr>
          <p:cNvPr id="22" name="Text 20"/>
          <p:cNvSpPr/>
          <p:nvPr/>
        </p:nvSpPr>
        <p:spPr>
          <a:xfrm>
            <a:off x="228600" y="4864608"/>
            <a:ext cx="6858000" cy="201168"/>
          </a:xfrm>
          <a:prstGeom prst="rect">
            <a:avLst/>
          </a:prstGeom>
          <a:noFill/>
          <a:ln/>
        </p:spPr>
        <p:txBody>
          <a:bodyPr wrap="square" rtlCol="0" anchor="ctr"/>
          <a:lstStyle/>
          <a:p>
            <a:pPr marL="0" indent="0" algn="l">
              <a:buNone/>
            </a:pPr>
            <a:r>
              <a:rPr lang="en-US" sz="900" i="1" dirty="0">
                <a:solidFill>
                  <a:srgbClr val="8B95B0"/>
                </a:solidFill>
                <a:latin typeface="Calibri" pitchFamily="34" charset="0"/>
                <a:ea typeface="Calibri" pitchFamily="34" charset="-122"/>
                <a:cs typeface="Calibri" pitchFamily="34" charset="-120"/>
              </a:rPr>
              <a:t>Erstellt und bearbeitet Claudia Heil, 16.3.2026 mit KI Claude</a:t>
            </a:r>
            <a:endParaRPr lang="en-US" sz="9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1E8D6"/>
        </a:solidFill>
        <a:effectLst/>
      </p:bgPr>
    </p:bg>
    <p:spTree>
      <p:nvGrpSpPr>
        <p:cNvPr id="1" name=""/>
        <p:cNvGrpSpPr/>
        <p:nvPr/>
      </p:nvGrpSpPr>
      <p:grpSpPr>
        <a:xfrm>
          <a:off x="0" y="0"/>
          <a:ext cx="0" cy="0"/>
          <a:chOff x="0" y="0"/>
          <a:chExt cx="0" cy="0"/>
        </a:xfrm>
      </p:grpSpPr>
      <p:sp>
        <p:nvSpPr>
          <p:cNvPr id="2" name="Shape 0"/>
          <p:cNvSpPr/>
          <p:nvPr/>
        </p:nvSpPr>
        <p:spPr>
          <a:xfrm>
            <a:off x="0" y="0"/>
            <a:ext cx="3200400" cy="5143500"/>
          </a:xfrm>
          <a:prstGeom prst="rect">
            <a:avLst/>
          </a:prstGeom>
          <a:solidFill>
            <a:srgbClr val="3A2E2A"/>
          </a:solidFill>
          <a:ln w="12700">
            <a:solidFill>
              <a:srgbClr val="3A2E2A"/>
            </a:solidFill>
            <a:prstDash val="solid"/>
          </a:ln>
        </p:spPr>
        <p:txBody>
          <a:bodyPr/>
          <a:lstStyle/>
          <a:p>
            <a:endParaRPr lang="de-DE"/>
          </a:p>
        </p:txBody>
      </p:sp>
      <p:sp>
        <p:nvSpPr>
          <p:cNvPr id="3" name="Shape 1"/>
          <p:cNvSpPr/>
          <p:nvPr/>
        </p:nvSpPr>
        <p:spPr>
          <a:xfrm>
            <a:off x="0" y="0"/>
            <a:ext cx="3200400" cy="91440"/>
          </a:xfrm>
          <a:prstGeom prst="rect">
            <a:avLst/>
          </a:prstGeom>
          <a:solidFill>
            <a:srgbClr val="F9B233"/>
          </a:solidFill>
          <a:ln w="12700">
            <a:solidFill>
              <a:srgbClr val="F9B233"/>
            </a:solidFill>
            <a:prstDash val="solid"/>
          </a:ln>
        </p:spPr>
        <p:txBody>
          <a:bodyPr/>
          <a:lstStyle/>
          <a:p>
            <a:endParaRPr lang="de-DE"/>
          </a:p>
        </p:txBody>
      </p:sp>
      <p:sp>
        <p:nvSpPr>
          <p:cNvPr id="4" name="Text 2"/>
          <p:cNvSpPr/>
          <p:nvPr/>
        </p:nvSpPr>
        <p:spPr>
          <a:xfrm>
            <a:off x="228600" y="274320"/>
            <a:ext cx="914400" cy="548640"/>
          </a:xfrm>
          <a:prstGeom prst="rect">
            <a:avLst/>
          </a:prstGeom>
          <a:noFill/>
          <a:ln/>
        </p:spPr>
        <p:txBody>
          <a:bodyPr wrap="square" lIns="0" tIns="0" rIns="0" bIns="0" rtlCol="0" anchor="ctr"/>
          <a:lstStyle/>
          <a:p>
            <a:pPr marL="0" indent="0">
              <a:buNone/>
            </a:pPr>
            <a:r>
              <a:rPr lang="en-US" sz="2800" b="1" dirty="0">
                <a:solidFill>
                  <a:srgbClr val="F9B233"/>
                </a:solidFill>
                <a:latin typeface="Georgia" pitchFamily="34" charset="0"/>
                <a:ea typeface="Georgia" pitchFamily="34" charset="-122"/>
                <a:cs typeface="Georgia" pitchFamily="34" charset="-120"/>
              </a:rPr>
              <a:t>04</a:t>
            </a:r>
            <a:endParaRPr lang="en-US" sz="2800" dirty="0"/>
          </a:p>
        </p:txBody>
      </p:sp>
      <p:sp>
        <p:nvSpPr>
          <p:cNvPr id="5" name="Text 3"/>
          <p:cNvSpPr/>
          <p:nvPr/>
        </p:nvSpPr>
        <p:spPr>
          <a:xfrm>
            <a:off x="228600" y="914400"/>
            <a:ext cx="2743200" cy="731520"/>
          </a:xfrm>
          <a:prstGeom prst="rect">
            <a:avLst/>
          </a:prstGeom>
          <a:noFill/>
          <a:ln/>
        </p:spPr>
        <p:txBody>
          <a:bodyPr wrap="square" lIns="0" tIns="0" rIns="0" bIns="0" rtlCol="0" anchor="ctr"/>
          <a:lstStyle/>
          <a:p>
            <a:pPr marL="0" indent="0">
              <a:buNone/>
            </a:pPr>
            <a:r>
              <a:rPr lang="en-US" sz="2400" b="1" dirty="0">
                <a:solidFill>
                  <a:srgbClr val="FFFFFF"/>
                </a:solidFill>
                <a:latin typeface="Georgia" pitchFamily="34" charset="0"/>
                <a:ea typeface="Georgia" pitchFamily="34" charset="-122"/>
                <a:cs typeface="Georgia" pitchFamily="34" charset="-120"/>
              </a:rPr>
              <a:t>Erklaerend</a:t>
            </a:r>
            <a:endParaRPr lang="en-US" sz="2400" dirty="0"/>
          </a:p>
        </p:txBody>
      </p:sp>
      <p:sp>
        <p:nvSpPr>
          <p:cNvPr id="6" name="Shape 4"/>
          <p:cNvSpPr/>
          <p:nvPr/>
        </p:nvSpPr>
        <p:spPr>
          <a:xfrm>
            <a:off x="228600" y="1737360"/>
            <a:ext cx="1463040" cy="274320"/>
          </a:xfrm>
          <a:prstGeom prst="rect">
            <a:avLst/>
          </a:prstGeom>
          <a:solidFill>
            <a:srgbClr val="3A2E2A">
              <a:alpha val="70000"/>
            </a:srgbClr>
          </a:solidFill>
          <a:ln w="6350">
            <a:solidFill>
              <a:srgbClr val="3A2E2A"/>
            </a:solidFill>
            <a:prstDash val="solid"/>
          </a:ln>
        </p:spPr>
        <p:txBody>
          <a:bodyPr/>
          <a:lstStyle/>
          <a:p>
            <a:endParaRPr lang="de-DE"/>
          </a:p>
        </p:txBody>
      </p:sp>
      <p:sp>
        <p:nvSpPr>
          <p:cNvPr id="7" name="Text 5"/>
          <p:cNvSpPr/>
          <p:nvPr/>
        </p:nvSpPr>
        <p:spPr>
          <a:xfrm>
            <a:off x="228600" y="1737360"/>
            <a:ext cx="1463040" cy="274320"/>
          </a:xfrm>
          <a:prstGeom prst="rect">
            <a:avLst/>
          </a:prstGeom>
          <a:noFill/>
          <a:ln/>
        </p:spPr>
        <p:txBody>
          <a:bodyPr wrap="square" lIns="0" tIns="0" rIns="0" bIns="0" rtlCol="0" anchor="ctr"/>
          <a:lstStyle/>
          <a:p>
            <a:pPr marL="0" indent="0" algn="ctr">
              <a:buNone/>
            </a:pPr>
            <a:r>
              <a:rPr lang="en-US" sz="1100" dirty="0">
                <a:solidFill>
                  <a:srgbClr val="F1E8D6"/>
                </a:solidFill>
                <a:latin typeface="Calibri" pitchFamily="34" charset="0"/>
                <a:ea typeface="Calibri" pitchFamily="34" charset="-122"/>
                <a:cs typeface="Calibri" pitchFamily="34" charset="-120"/>
              </a:rPr>
              <a:t>Ausfuehrlich</a:t>
            </a:r>
            <a:endParaRPr lang="en-US" sz="1100" dirty="0"/>
          </a:p>
        </p:txBody>
      </p:sp>
      <p:sp>
        <p:nvSpPr>
          <p:cNvPr id="8" name="Text 6"/>
          <p:cNvSpPr/>
          <p:nvPr/>
        </p:nvSpPr>
        <p:spPr>
          <a:xfrm>
            <a:off x="228600" y="2286000"/>
            <a:ext cx="2743200" cy="256032"/>
          </a:xfrm>
          <a:prstGeom prst="rect">
            <a:avLst/>
          </a:prstGeom>
          <a:noFill/>
          <a:ln/>
        </p:spPr>
        <p:txBody>
          <a:bodyPr wrap="square" lIns="0" tIns="0" rIns="0" bIns="0" rtlCol="0" anchor="ctr"/>
          <a:lstStyle/>
          <a:p>
            <a:pPr marL="0" indent="0">
              <a:buNone/>
            </a:pPr>
            <a:r>
              <a:rPr lang="en-US" sz="1100" b="1" dirty="0">
                <a:solidFill>
                  <a:srgbClr val="F9B233"/>
                </a:solidFill>
                <a:latin typeface="Calibri" pitchFamily="34" charset="0"/>
                <a:ea typeface="Calibri" pitchFamily="34" charset="-122"/>
                <a:cs typeface="Calibri" pitchFamily="34" charset="-120"/>
              </a:rPr>
              <a:t>Wann nutzen:</a:t>
            </a:r>
            <a:endParaRPr lang="en-US" sz="1100" dirty="0"/>
          </a:p>
        </p:txBody>
      </p:sp>
      <p:sp>
        <p:nvSpPr>
          <p:cNvPr id="9" name="Text 7"/>
          <p:cNvSpPr/>
          <p:nvPr/>
        </p:nvSpPr>
        <p:spPr>
          <a:xfrm>
            <a:off x="228600" y="2606040"/>
            <a:ext cx="2743200" cy="320040"/>
          </a:xfrm>
          <a:prstGeom prst="rect">
            <a:avLst/>
          </a:prstGeom>
          <a:noFill/>
          <a:ln/>
        </p:spPr>
        <p:txBody>
          <a:bodyPr wrap="square" lIns="0" tIns="0" rIns="0" bIns="0" rtlCol="0" anchor="ctr"/>
          <a:lstStyle/>
          <a:p>
            <a:pPr marL="0" indent="0">
              <a:buNone/>
            </a:pPr>
            <a:r>
              <a:rPr lang="en-US" sz="1200" b="1" dirty="0">
                <a:solidFill>
                  <a:srgbClr val="F9B233"/>
                </a:solidFill>
                <a:latin typeface="Calibri" pitchFamily="34" charset="0"/>
                <a:ea typeface="Calibri" pitchFamily="34" charset="-122"/>
                <a:cs typeface="Calibri" pitchFamily="34" charset="-120"/>
              </a:rPr>
              <a:t>-&gt;  </a:t>
            </a:r>
            <a:r>
              <a:rPr lang="en-US" sz="1200" dirty="0">
                <a:solidFill>
                  <a:srgbClr val="F1E8D6"/>
                </a:solidFill>
                <a:latin typeface="Calibri" pitchFamily="34" charset="0"/>
                <a:ea typeface="Calibri" pitchFamily="34" charset="-122"/>
                <a:cs typeface="Calibri" pitchFamily="34" charset="-120"/>
              </a:rPr>
              <a:t>Fachartikel</a:t>
            </a:r>
            <a:endParaRPr lang="en-US" sz="1200" dirty="0"/>
          </a:p>
        </p:txBody>
      </p:sp>
      <p:sp>
        <p:nvSpPr>
          <p:cNvPr id="10" name="Text 8"/>
          <p:cNvSpPr/>
          <p:nvPr/>
        </p:nvSpPr>
        <p:spPr>
          <a:xfrm>
            <a:off x="228600" y="2953512"/>
            <a:ext cx="2743200" cy="320040"/>
          </a:xfrm>
          <a:prstGeom prst="rect">
            <a:avLst/>
          </a:prstGeom>
          <a:noFill/>
          <a:ln/>
        </p:spPr>
        <p:txBody>
          <a:bodyPr wrap="square" lIns="0" tIns="0" rIns="0" bIns="0" rtlCol="0" anchor="ctr"/>
          <a:lstStyle/>
          <a:p>
            <a:pPr marL="0" indent="0">
              <a:buNone/>
            </a:pPr>
            <a:r>
              <a:rPr lang="en-US" sz="1200" b="1" dirty="0">
                <a:solidFill>
                  <a:srgbClr val="F9B233"/>
                </a:solidFill>
                <a:latin typeface="Calibri" pitchFamily="34" charset="0"/>
                <a:ea typeface="Calibri" pitchFamily="34" charset="-122"/>
                <a:cs typeface="Calibri" pitchFamily="34" charset="-120"/>
              </a:rPr>
              <a:t>-&gt;  </a:t>
            </a:r>
            <a:r>
              <a:rPr lang="en-US" sz="1200" dirty="0">
                <a:solidFill>
                  <a:srgbClr val="F1E8D6"/>
                </a:solidFill>
                <a:latin typeface="Calibri" pitchFamily="34" charset="0"/>
                <a:ea typeface="Calibri" pitchFamily="34" charset="-122"/>
                <a:cs typeface="Calibri" pitchFamily="34" charset="-120"/>
              </a:rPr>
              <a:t>Workshop-Unterlagen</a:t>
            </a:r>
            <a:endParaRPr lang="en-US" sz="1200" dirty="0"/>
          </a:p>
        </p:txBody>
      </p:sp>
      <p:sp>
        <p:nvSpPr>
          <p:cNvPr id="11" name="Text 9"/>
          <p:cNvSpPr/>
          <p:nvPr/>
        </p:nvSpPr>
        <p:spPr>
          <a:xfrm>
            <a:off x="228600" y="3300984"/>
            <a:ext cx="2743200" cy="320040"/>
          </a:xfrm>
          <a:prstGeom prst="rect">
            <a:avLst/>
          </a:prstGeom>
          <a:noFill/>
          <a:ln/>
        </p:spPr>
        <p:txBody>
          <a:bodyPr wrap="square" lIns="0" tIns="0" rIns="0" bIns="0" rtlCol="0" anchor="ctr"/>
          <a:lstStyle/>
          <a:p>
            <a:pPr marL="0" indent="0">
              <a:buNone/>
            </a:pPr>
            <a:r>
              <a:rPr lang="en-US" sz="1200" b="1" dirty="0">
                <a:solidFill>
                  <a:srgbClr val="F9B233"/>
                </a:solidFill>
                <a:latin typeface="Calibri" pitchFamily="34" charset="0"/>
                <a:ea typeface="Calibri" pitchFamily="34" charset="-122"/>
                <a:cs typeface="Calibri" pitchFamily="34" charset="-120"/>
              </a:rPr>
              <a:t>-&gt;  </a:t>
            </a:r>
            <a:r>
              <a:rPr lang="en-US" sz="1200" dirty="0">
                <a:solidFill>
                  <a:srgbClr val="F1E8D6"/>
                </a:solidFill>
                <a:latin typeface="Calibri" pitchFamily="34" charset="0"/>
                <a:ea typeface="Calibri" pitchFamily="34" charset="-122"/>
                <a:cs typeface="Calibri" pitchFamily="34" charset="-120"/>
              </a:rPr>
              <a:t>Tiefe Recherche</a:t>
            </a:r>
            <a:endParaRPr lang="en-US" sz="1200" dirty="0"/>
          </a:p>
        </p:txBody>
      </p:sp>
      <p:sp>
        <p:nvSpPr>
          <p:cNvPr id="12" name="Text 10"/>
          <p:cNvSpPr/>
          <p:nvPr/>
        </p:nvSpPr>
        <p:spPr>
          <a:xfrm>
            <a:off x="3520440" y="457200"/>
            <a:ext cx="5349240" cy="1051560"/>
          </a:xfrm>
          <a:prstGeom prst="rect">
            <a:avLst/>
          </a:prstGeom>
          <a:noFill/>
          <a:ln/>
        </p:spPr>
        <p:txBody>
          <a:bodyPr wrap="square" rtlCol="0" anchor="t"/>
          <a:lstStyle/>
          <a:p>
            <a:pPr marL="0" indent="0" algn="l">
              <a:buNone/>
            </a:pPr>
            <a:r>
              <a:rPr lang="en-US" sz="1400" dirty="0">
                <a:solidFill>
                  <a:srgbClr val="2C2C2C"/>
                </a:solidFill>
                <a:latin typeface="Calibri" pitchFamily="34" charset="0"/>
                <a:ea typeface="Calibri" pitchFamily="34" charset="-122"/>
                <a:cs typeface="Calibri" pitchFamily="34" charset="-120"/>
              </a:rPr>
              <a:t>Tiefe Erklaerungen mit Kontext, Hintergruenden und Zusammenhaengen. Wenn du wirklich in die Tiefe willst.</a:t>
            </a:r>
            <a:endParaRPr lang="en-US" sz="1400" dirty="0"/>
          </a:p>
        </p:txBody>
      </p:sp>
      <p:sp>
        <p:nvSpPr>
          <p:cNvPr id="13" name="Shape 11"/>
          <p:cNvSpPr/>
          <p:nvPr/>
        </p:nvSpPr>
        <p:spPr>
          <a:xfrm>
            <a:off x="3520440" y="1600200"/>
            <a:ext cx="5212080" cy="0"/>
          </a:xfrm>
          <a:prstGeom prst="line">
            <a:avLst/>
          </a:prstGeom>
          <a:noFill/>
          <a:ln w="6350">
            <a:solidFill>
              <a:srgbClr val="E0D4C4"/>
            </a:solidFill>
            <a:prstDash val="solid"/>
          </a:ln>
        </p:spPr>
        <p:txBody>
          <a:bodyPr/>
          <a:lstStyle/>
          <a:p>
            <a:endParaRPr lang="de-DE"/>
          </a:p>
        </p:txBody>
      </p:sp>
      <p:sp>
        <p:nvSpPr>
          <p:cNvPr id="14" name="Text 12"/>
          <p:cNvSpPr/>
          <p:nvPr/>
        </p:nvSpPr>
        <p:spPr>
          <a:xfrm>
            <a:off x="3520440" y="1719072"/>
            <a:ext cx="5212080" cy="256032"/>
          </a:xfrm>
          <a:prstGeom prst="rect">
            <a:avLst/>
          </a:prstGeom>
          <a:noFill/>
          <a:ln/>
        </p:spPr>
        <p:txBody>
          <a:bodyPr wrap="square" rtlCol="0" anchor="ctr"/>
          <a:lstStyle/>
          <a:p>
            <a:pPr marL="0" indent="0">
              <a:buNone/>
            </a:pPr>
            <a:r>
              <a:rPr lang="en-US" sz="1100" b="1" dirty="0">
                <a:solidFill>
                  <a:srgbClr val="A48A7B"/>
                </a:solidFill>
                <a:latin typeface="Calibri" pitchFamily="34" charset="0"/>
                <a:ea typeface="Calibri" pitchFamily="34" charset="-122"/>
                <a:cs typeface="Calibri" pitchFamily="34" charset="-120"/>
              </a:rPr>
              <a:t>Beispiel-Prompt</a:t>
            </a:r>
            <a:endParaRPr lang="en-US" sz="1100" dirty="0"/>
          </a:p>
        </p:txBody>
      </p:sp>
      <p:sp>
        <p:nvSpPr>
          <p:cNvPr id="15" name="Shape 13"/>
          <p:cNvSpPr/>
          <p:nvPr/>
        </p:nvSpPr>
        <p:spPr>
          <a:xfrm>
            <a:off x="3520440" y="2011680"/>
            <a:ext cx="5212080" cy="822960"/>
          </a:xfrm>
          <a:prstGeom prst="rect">
            <a:avLst/>
          </a:prstGeom>
          <a:solidFill>
            <a:srgbClr val="FDF6EC"/>
          </a:solidFill>
          <a:ln w="6350">
            <a:solidFill>
              <a:srgbClr val="E0D4C4"/>
            </a:solidFill>
            <a:prstDash val="solid"/>
          </a:ln>
        </p:spPr>
        <p:txBody>
          <a:bodyPr/>
          <a:lstStyle/>
          <a:p>
            <a:endParaRPr lang="de-DE"/>
          </a:p>
        </p:txBody>
      </p:sp>
      <p:sp>
        <p:nvSpPr>
          <p:cNvPr id="16" name="Shape 14"/>
          <p:cNvSpPr/>
          <p:nvPr/>
        </p:nvSpPr>
        <p:spPr>
          <a:xfrm>
            <a:off x="3520440" y="2011680"/>
            <a:ext cx="64008" cy="822960"/>
          </a:xfrm>
          <a:prstGeom prst="rect">
            <a:avLst/>
          </a:prstGeom>
          <a:solidFill>
            <a:srgbClr val="3A2E2A"/>
          </a:solidFill>
          <a:ln w="12700">
            <a:solidFill>
              <a:srgbClr val="3A2E2A"/>
            </a:solidFill>
            <a:prstDash val="solid"/>
          </a:ln>
        </p:spPr>
        <p:txBody>
          <a:bodyPr/>
          <a:lstStyle/>
          <a:p>
            <a:endParaRPr lang="de-DE"/>
          </a:p>
        </p:txBody>
      </p:sp>
      <p:sp>
        <p:nvSpPr>
          <p:cNvPr id="17" name="Text 15"/>
          <p:cNvSpPr/>
          <p:nvPr/>
        </p:nvSpPr>
        <p:spPr>
          <a:xfrm>
            <a:off x="3703320" y="2039112"/>
            <a:ext cx="4892040" cy="777240"/>
          </a:xfrm>
          <a:prstGeom prst="rect">
            <a:avLst/>
          </a:prstGeom>
          <a:noFill/>
          <a:ln/>
        </p:spPr>
        <p:txBody>
          <a:bodyPr wrap="square" rtlCol="0" anchor="ctr"/>
          <a:lstStyle/>
          <a:p>
            <a:pPr marL="0" indent="0">
              <a:buNone/>
            </a:pPr>
            <a:r>
              <a:rPr lang="en-US" sz="1200" i="1" dirty="0">
                <a:solidFill>
                  <a:srgbClr val="4A5568"/>
                </a:solidFill>
                <a:latin typeface="Calibri" pitchFamily="34" charset="0"/>
                <a:ea typeface="Calibri" pitchFamily="34" charset="-122"/>
                <a:cs typeface="Calibri" pitchFamily="34" charset="-120"/>
              </a:rPr>
              <a:t>Erklaere den wissenschaftlichen Hintergrund von Verhaltensveraenderung - fuer analytisch denkende Klienten.</a:t>
            </a:r>
            <a:endParaRPr lang="en-US" sz="1200" dirty="0"/>
          </a:p>
        </p:txBody>
      </p:sp>
      <p:sp>
        <p:nvSpPr>
          <p:cNvPr id="18" name="Text 16"/>
          <p:cNvSpPr/>
          <p:nvPr/>
        </p:nvSpPr>
        <p:spPr>
          <a:xfrm>
            <a:off x="3520440" y="2999232"/>
            <a:ext cx="5212080" cy="256032"/>
          </a:xfrm>
          <a:prstGeom prst="rect">
            <a:avLst/>
          </a:prstGeom>
          <a:noFill/>
          <a:ln/>
        </p:spPr>
        <p:txBody>
          <a:bodyPr wrap="square" rtlCol="0" anchor="ctr"/>
          <a:lstStyle/>
          <a:p>
            <a:pPr marL="0" indent="0">
              <a:buNone/>
            </a:pPr>
            <a:r>
              <a:rPr lang="en-US" sz="1100" b="1" dirty="0">
                <a:solidFill>
                  <a:srgbClr val="A48A7B"/>
                </a:solidFill>
                <a:latin typeface="Calibri" pitchFamily="34" charset="0"/>
                <a:ea typeface="Calibri" pitchFamily="34" charset="-122"/>
                <a:cs typeface="Calibri" pitchFamily="34" charset="-120"/>
              </a:rPr>
              <a:t>Tipp</a:t>
            </a:r>
            <a:endParaRPr lang="en-US" sz="1100" dirty="0"/>
          </a:p>
        </p:txBody>
      </p:sp>
      <p:sp>
        <p:nvSpPr>
          <p:cNvPr id="19" name="Shape 17"/>
          <p:cNvSpPr/>
          <p:nvPr/>
        </p:nvSpPr>
        <p:spPr>
          <a:xfrm>
            <a:off x="3520440" y="3291840"/>
            <a:ext cx="5212080" cy="1051560"/>
          </a:xfrm>
          <a:prstGeom prst="rect">
            <a:avLst/>
          </a:prstGeom>
          <a:solidFill>
            <a:srgbClr val="FFF8F0"/>
          </a:solidFill>
          <a:ln w="6350">
            <a:solidFill>
              <a:srgbClr val="F9B233"/>
            </a:solidFill>
            <a:prstDash val="solid"/>
          </a:ln>
        </p:spPr>
        <p:txBody>
          <a:bodyPr/>
          <a:lstStyle/>
          <a:p>
            <a:endParaRPr lang="de-DE"/>
          </a:p>
        </p:txBody>
      </p:sp>
      <p:sp>
        <p:nvSpPr>
          <p:cNvPr id="20" name="Text 18"/>
          <p:cNvSpPr/>
          <p:nvPr/>
        </p:nvSpPr>
        <p:spPr>
          <a:xfrm>
            <a:off x="3703320" y="3337560"/>
            <a:ext cx="4846320" cy="960120"/>
          </a:xfrm>
          <a:prstGeom prst="rect">
            <a:avLst/>
          </a:prstGeom>
          <a:noFill/>
          <a:ln/>
        </p:spPr>
        <p:txBody>
          <a:bodyPr wrap="square" rtlCol="0" anchor="ctr"/>
          <a:lstStyle/>
          <a:p>
            <a:pPr marL="0" indent="0">
              <a:buNone/>
            </a:pPr>
            <a:r>
              <a:rPr lang="en-US" sz="1200" dirty="0">
                <a:solidFill>
                  <a:srgbClr val="3A2E2A"/>
                </a:solidFill>
                <a:latin typeface="Calibri" pitchFamily="34" charset="0"/>
                <a:ea typeface="Calibri" pitchFamily="34" charset="-122"/>
                <a:cs typeface="Calibri" pitchFamily="34" charset="-120"/>
              </a:rPr>
              <a:t>Aktivieren: Geh in die Tiefe, mit Kontext und Beispielen.</a:t>
            </a:r>
            <a:endParaRPr lang="en-US" sz="1200" dirty="0"/>
          </a:p>
        </p:txBody>
      </p:sp>
      <p:sp>
        <p:nvSpPr>
          <p:cNvPr id="21" name="Text 19"/>
          <p:cNvSpPr/>
          <p:nvPr/>
        </p:nvSpPr>
        <p:spPr>
          <a:xfrm>
            <a:off x="8046720" y="4846320"/>
            <a:ext cx="914400" cy="228600"/>
          </a:xfrm>
          <a:prstGeom prst="rect">
            <a:avLst/>
          </a:prstGeom>
          <a:noFill/>
          <a:ln/>
        </p:spPr>
        <p:txBody>
          <a:bodyPr wrap="square" rtlCol="0" anchor="ctr"/>
          <a:lstStyle/>
          <a:p>
            <a:pPr marL="0" indent="0" algn="r">
              <a:buNone/>
            </a:pPr>
            <a:r>
              <a:rPr lang="en-US" sz="1000" dirty="0">
                <a:solidFill>
                  <a:srgbClr val="A48A7B"/>
                </a:solidFill>
                <a:latin typeface="Calibri" pitchFamily="34" charset="0"/>
                <a:ea typeface="Calibri" pitchFamily="34" charset="-122"/>
                <a:cs typeface="Calibri" pitchFamily="34" charset="-120"/>
              </a:rPr>
              <a:t>6 / 9</a:t>
            </a:r>
            <a:endParaRPr lang="en-US" sz="1000" dirty="0"/>
          </a:p>
        </p:txBody>
      </p:sp>
      <p:sp>
        <p:nvSpPr>
          <p:cNvPr id="22" name="Text 20"/>
          <p:cNvSpPr/>
          <p:nvPr/>
        </p:nvSpPr>
        <p:spPr>
          <a:xfrm>
            <a:off x="228600" y="4864608"/>
            <a:ext cx="6858000" cy="201168"/>
          </a:xfrm>
          <a:prstGeom prst="rect">
            <a:avLst/>
          </a:prstGeom>
          <a:noFill/>
          <a:ln/>
        </p:spPr>
        <p:txBody>
          <a:bodyPr wrap="square" rtlCol="0" anchor="ctr"/>
          <a:lstStyle/>
          <a:p>
            <a:pPr marL="0" indent="0" algn="l">
              <a:buNone/>
            </a:pPr>
            <a:r>
              <a:rPr lang="en-US" sz="900" i="1" dirty="0">
                <a:solidFill>
                  <a:srgbClr val="8B95B0"/>
                </a:solidFill>
                <a:latin typeface="Calibri" pitchFamily="34" charset="0"/>
                <a:ea typeface="Calibri" pitchFamily="34" charset="-122"/>
                <a:cs typeface="Calibri" pitchFamily="34" charset="-120"/>
              </a:rPr>
              <a:t>Erstellt und bearbeitet Claudia Heil, 16.3.2026 mit KI Claude</a:t>
            </a:r>
            <a:endParaRPr lang="en-US" sz="9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1E8D6"/>
        </a:solidFill>
        <a:effectLst/>
      </p:bgPr>
    </p:bg>
    <p:spTree>
      <p:nvGrpSpPr>
        <p:cNvPr id="1" name=""/>
        <p:cNvGrpSpPr/>
        <p:nvPr/>
      </p:nvGrpSpPr>
      <p:grpSpPr>
        <a:xfrm>
          <a:off x="0" y="0"/>
          <a:ext cx="0" cy="0"/>
          <a:chOff x="0" y="0"/>
          <a:chExt cx="0" cy="0"/>
        </a:xfrm>
      </p:grpSpPr>
      <p:sp>
        <p:nvSpPr>
          <p:cNvPr id="2" name="Shape 0"/>
          <p:cNvSpPr/>
          <p:nvPr/>
        </p:nvSpPr>
        <p:spPr>
          <a:xfrm>
            <a:off x="0" y="0"/>
            <a:ext cx="3200400" cy="5143500"/>
          </a:xfrm>
          <a:prstGeom prst="rect">
            <a:avLst/>
          </a:prstGeom>
          <a:solidFill>
            <a:srgbClr val="3A2E2A"/>
          </a:solidFill>
          <a:ln w="12700">
            <a:solidFill>
              <a:srgbClr val="3A2E2A"/>
            </a:solidFill>
            <a:prstDash val="solid"/>
          </a:ln>
        </p:spPr>
        <p:txBody>
          <a:bodyPr/>
          <a:lstStyle/>
          <a:p>
            <a:endParaRPr lang="de-DE"/>
          </a:p>
        </p:txBody>
      </p:sp>
      <p:sp>
        <p:nvSpPr>
          <p:cNvPr id="3" name="Shape 1"/>
          <p:cNvSpPr/>
          <p:nvPr/>
        </p:nvSpPr>
        <p:spPr>
          <a:xfrm>
            <a:off x="0" y="0"/>
            <a:ext cx="3200400" cy="91440"/>
          </a:xfrm>
          <a:prstGeom prst="rect">
            <a:avLst/>
          </a:prstGeom>
          <a:solidFill>
            <a:srgbClr val="F9B233"/>
          </a:solidFill>
          <a:ln w="12700">
            <a:solidFill>
              <a:srgbClr val="F9B233"/>
            </a:solidFill>
            <a:prstDash val="solid"/>
          </a:ln>
        </p:spPr>
        <p:txBody>
          <a:bodyPr/>
          <a:lstStyle/>
          <a:p>
            <a:endParaRPr lang="de-DE"/>
          </a:p>
        </p:txBody>
      </p:sp>
      <p:sp>
        <p:nvSpPr>
          <p:cNvPr id="4" name="Text 2"/>
          <p:cNvSpPr/>
          <p:nvPr/>
        </p:nvSpPr>
        <p:spPr>
          <a:xfrm>
            <a:off x="228600" y="274320"/>
            <a:ext cx="914400" cy="548640"/>
          </a:xfrm>
          <a:prstGeom prst="rect">
            <a:avLst/>
          </a:prstGeom>
          <a:noFill/>
          <a:ln/>
        </p:spPr>
        <p:txBody>
          <a:bodyPr wrap="square" lIns="0" tIns="0" rIns="0" bIns="0" rtlCol="0" anchor="ctr"/>
          <a:lstStyle/>
          <a:p>
            <a:pPr marL="0" indent="0">
              <a:buNone/>
            </a:pPr>
            <a:r>
              <a:rPr lang="en-US" sz="2800" b="1" dirty="0">
                <a:solidFill>
                  <a:srgbClr val="F9B233"/>
                </a:solidFill>
                <a:latin typeface="Georgia" pitchFamily="34" charset="0"/>
                <a:ea typeface="Georgia" pitchFamily="34" charset="-122"/>
                <a:cs typeface="Georgia" pitchFamily="34" charset="-120"/>
              </a:rPr>
              <a:t>05</a:t>
            </a:r>
            <a:endParaRPr lang="en-US" sz="2800" dirty="0"/>
          </a:p>
        </p:txBody>
      </p:sp>
      <p:sp>
        <p:nvSpPr>
          <p:cNvPr id="5" name="Text 3"/>
          <p:cNvSpPr/>
          <p:nvPr/>
        </p:nvSpPr>
        <p:spPr>
          <a:xfrm>
            <a:off x="228600" y="914400"/>
            <a:ext cx="2743200" cy="731520"/>
          </a:xfrm>
          <a:prstGeom prst="rect">
            <a:avLst/>
          </a:prstGeom>
          <a:noFill/>
          <a:ln/>
        </p:spPr>
        <p:txBody>
          <a:bodyPr wrap="square" lIns="0" tIns="0" rIns="0" bIns="0" rtlCol="0" anchor="ctr"/>
          <a:lstStyle/>
          <a:p>
            <a:pPr marL="0" indent="0">
              <a:buNone/>
            </a:pPr>
            <a:r>
              <a:rPr lang="en-US" sz="2400" b="1" dirty="0">
                <a:solidFill>
                  <a:srgbClr val="FFFFFF"/>
                </a:solidFill>
                <a:latin typeface="Georgia" pitchFamily="34" charset="0"/>
                <a:ea typeface="Georgia" pitchFamily="34" charset="-122"/>
                <a:cs typeface="Georgia" pitchFamily="34" charset="-120"/>
              </a:rPr>
              <a:t>Formell</a:t>
            </a:r>
            <a:endParaRPr lang="en-US" sz="2400" dirty="0"/>
          </a:p>
        </p:txBody>
      </p:sp>
      <p:sp>
        <p:nvSpPr>
          <p:cNvPr id="6" name="Shape 4"/>
          <p:cNvSpPr/>
          <p:nvPr/>
        </p:nvSpPr>
        <p:spPr>
          <a:xfrm>
            <a:off x="228600" y="1737360"/>
            <a:ext cx="1463040" cy="274320"/>
          </a:xfrm>
          <a:prstGeom prst="rect">
            <a:avLst/>
          </a:prstGeom>
          <a:solidFill>
            <a:srgbClr val="A48A7B">
              <a:alpha val="70000"/>
            </a:srgbClr>
          </a:solidFill>
          <a:ln w="6350">
            <a:solidFill>
              <a:srgbClr val="A48A7B"/>
            </a:solidFill>
            <a:prstDash val="solid"/>
          </a:ln>
        </p:spPr>
        <p:txBody>
          <a:bodyPr/>
          <a:lstStyle/>
          <a:p>
            <a:endParaRPr lang="de-DE"/>
          </a:p>
        </p:txBody>
      </p:sp>
      <p:sp>
        <p:nvSpPr>
          <p:cNvPr id="7" name="Text 5"/>
          <p:cNvSpPr/>
          <p:nvPr/>
        </p:nvSpPr>
        <p:spPr>
          <a:xfrm>
            <a:off x="228600" y="1737360"/>
            <a:ext cx="1463040" cy="274320"/>
          </a:xfrm>
          <a:prstGeom prst="rect">
            <a:avLst/>
          </a:prstGeom>
          <a:noFill/>
          <a:ln/>
        </p:spPr>
        <p:txBody>
          <a:bodyPr wrap="square" lIns="0" tIns="0" rIns="0" bIns="0" rtlCol="0" anchor="ctr"/>
          <a:lstStyle/>
          <a:p>
            <a:pPr marL="0" indent="0" algn="ctr">
              <a:buNone/>
            </a:pPr>
            <a:r>
              <a:rPr lang="en-US" sz="1100" dirty="0">
                <a:solidFill>
                  <a:srgbClr val="F1E8D6"/>
                </a:solidFill>
                <a:latin typeface="Calibri" pitchFamily="34" charset="0"/>
                <a:ea typeface="Calibri" pitchFamily="34" charset="-122"/>
                <a:cs typeface="Calibri" pitchFamily="34" charset="-120"/>
              </a:rPr>
              <a:t>Professionell</a:t>
            </a:r>
            <a:endParaRPr lang="en-US" sz="1100" dirty="0"/>
          </a:p>
        </p:txBody>
      </p:sp>
      <p:sp>
        <p:nvSpPr>
          <p:cNvPr id="8" name="Text 6"/>
          <p:cNvSpPr/>
          <p:nvPr/>
        </p:nvSpPr>
        <p:spPr>
          <a:xfrm>
            <a:off x="228600" y="2286000"/>
            <a:ext cx="2743200" cy="256032"/>
          </a:xfrm>
          <a:prstGeom prst="rect">
            <a:avLst/>
          </a:prstGeom>
          <a:noFill/>
          <a:ln/>
        </p:spPr>
        <p:txBody>
          <a:bodyPr wrap="square" lIns="0" tIns="0" rIns="0" bIns="0" rtlCol="0" anchor="ctr"/>
          <a:lstStyle/>
          <a:p>
            <a:pPr marL="0" indent="0">
              <a:buNone/>
            </a:pPr>
            <a:r>
              <a:rPr lang="en-US" sz="1100" b="1" dirty="0">
                <a:solidFill>
                  <a:srgbClr val="F9B233"/>
                </a:solidFill>
                <a:latin typeface="Calibri" pitchFamily="34" charset="0"/>
                <a:ea typeface="Calibri" pitchFamily="34" charset="-122"/>
                <a:cs typeface="Calibri" pitchFamily="34" charset="-120"/>
              </a:rPr>
              <a:t>Wann nutzen:</a:t>
            </a:r>
            <a:endParaRPr lang="en-US" sz="1100" dirty="0"/>
          </a:p>
        </p:txBody>
      </p:sp>
      <p:sp>
        <p:nvSpPr>
          <p:cNvPr id="9" name="Text 7"/>
          <p:cNvSpPr/>
          <p:nvPr/>
        </p:nvSpPr>
        <p:spPr>
          <a:xfrm>
            <a:off x="228600" y="2606040"/>
            <a:ext cx="2743200" cy="320040"/>
          </a:xfrm>
          <a:prstGeom prst="rect">
            <a:avLst/>
          </a:prstGeom>
          <a:noFill/>
          <a:ln/>
        </p:spPr>
        <p:txBody>
          <a:bodyPr wrap="square" lIns="0" tIns="0" rIns="0" bIns="0" rtlCol="0" anchor="ctr"/>
          <a:lstStyle/>
          <a:p>
            <a:pPr marL="0" indent="0">
              <a:buNone/>
            </a:pPr>
            <a:r>
              <a:rPr lang="en-US" sz="1200" b="1" dirty="0">
                <a:solidFill>
                  <a:srgbClr val="F9B233"/>
                </a:solidFill>
                <a:latin typeface="Calibri" pitchFamily="34" charset="0"/>
                <a:ea typeface="Calibri" pitchFamily="34" charset="-122"/>
                <a:cs typeface="Calibri" pitchFamily="34" charset="-120"/>
              </a:rPr>
              <a:t>-&gt;  </a:t>
            </a:r>
            <a:r>
              <a:rPr lang="en-US" sz="1200" dirty="0">
                <a:solidFill>
                  <a:srgbClr val="F1E8D6"/>
                </a:solidFill>
                <a:latin typeface="Calibri" pitchFamily="34" charset="0"/>
                <a:ea typeface="Calibri" pitchFamily="34" charset="-122"/>
                <a:cs typeface="Calibri" pitchFamily="34" charset="-120"/>
              </a:rPr>
              <a:t>Angebote &amp; Vertraege</a:t>
            </a:r>
            <a:endParaRPr lang="en-US" sz="1200" dirty="0"/>
          </a:p>
        </p:txBody>
      </p:sp>
      <p:sp>
        <p:nvSpPr>
          <p:cNvPr id="10" name="Text 8"/>
          <p:cNvSpPr/>
          <p:nvPr/>
        </p:nvSpPr>
        <p:spPr>
          <a:xfrm>
            <a:off x="228600" y="2953512"/>
            <a:ext cx="2743200" cy="320040"/>
          </a:xfrm>
          <a:prstGeom prst="rect">
            <a:avLst/>
          </a:prstGeom>
          <a:noFill/>
          <a:ln/>
        </p:spPr>
        <p:txBody>
          <a:bodyPr wrap="square" lIns="0" tIns="0" rIns="0" bIns="0" rtlCol="0" anchor="ctr"/>
          <a:lstStyle/>
          <a:p>
            <a:pPr marL="0" indent="0">
              <a:buNone/>
            </a:pPr>
            <a:r>
              <a:rPr lang="en-US" sz="1200" b="1" dirty="0">
                <a:solidFill>
                  <a:srgbClr val="F9B233"/>
                </a:solidFill>
                <a:latin typeface="Calibri" pitchFamily="34" charset="0"/>
                <a:ea typeface="Calibri" pitchFamily="34" charset="-122"/>
                <a:cs typeface="Calibri" pitchFamily="34" charset="-120"/>
              </a:rPr>
              <a:t>-&gt;  </a:t>
            </a:r>
            <a:r>
              <a:rPr lang="en-US" sz="1200" dirty="0">
                <a:solidFill>
                  <a:srgbClr val="F1E8D6"/>
                </a:solidFill>
                <a:latin typeface="Calibri" pitchFamily="34" charset="0"/>
                <a:ea typeface="Calibri" pitchFamily="34" charset="-122"/>
                <a:cs typeface="Calibri" pitchFamily="34" charset="-120"/>
              </a:rPr>
              <a:t>Firmen-E-Mails</a:t>
            </a:r>
            <a:endParaRPr lang="en-US" sz="1200" dirty="0"/>
          </a:p>
        </p:txBody>
      </p:sp>
      <p:sp>
        <p:nvSpPr>
          <p:cNvPr id="11" name="Text 9"/>
          <p:cNvSpPr/>
          <p:nvPr/>
        </p:nvSpPr>
        <p:spPr>
          <a:xfrm>
            <a:off x="228600" y="3300984"/>
            <a:ext cx="2743200" cy="320040"/>
          </a:xfrm>
          <a:prstGeom prst="rect">
            <a:avLst/>
          </a:prstGeom>
          <a:noFill/>
          <a:ln/>
        </p:spPr>
        <p:txBody>
          <a:bodyPr wrap="square" lIns="0" tIns="0" rIns="0" bIns="0" rtlCol="0" anchor="ctr"/>
          <a:lstStyle/>
          <a:p>
            <a:pPr marL="0" indent="0">
              <a:buNone/>
            </a:pPr>
            <a:r>
              <a:rPr lang="en-US" sz="1200" b="1" dirty="0">
                <a:solidFill>
                  <a:srgbClr val="F9B233"/>
                </a:solidFill>
                <a:latin typeface="Calibri" pitchFamily="34" charset="0"/>
                <a:ea typeface="Calibri" pitchFamily="34" charset="-122"/>
                <a:cs typeface="Calibri" pitchFamily="34" charset="-120"/>
              </a:rPr>
              <a:t>-&gt;  </a:t>
            </a:r>
            <a:r>
              <a:rPr lang="en-US" sz="1200" dirty="0">
                <a:solidFill>
                  <a:srgbClr val="F1E8D6"/>
                </a:solidFill>
                <a:latin typeface="Calibri" pitchFamily="34" charset="0"/>
                <a:ea typeface="Calibri" pitchFamily="34" charset="-122"/>
                <a:cs typeface="Calibri" pitchFamily="34" charset="-120"/>
              </a:rPr>
              <a:t>Offizielle Texte</a:t>
            </a:r>
            <a:endParaRPr lang="en-US" sz="1200" dirty="0"/>
          </a:p>
        </p:txBody>
      </p:sp>
      <p:sp>
        <p:nvSpPr>
          <p:cNvPr id="12" name="Text 10"/>
          <p:cNvSpPr/>
          <p:nvPr/>
        </p:nvSpPr>
        <p:spPr>
          <a:xfrm>
            <a:off x="3520440" y="457200"/>
            <a:ext cx="5349240" cy="1051560"/>
          </a:xfrm>
          <a:prstGeom prst="rect">
            <a:avLst/>
          </a:prstGeom>
          <a:noFill/>
          <a:ln/>
        </p:spPr>
        <p:txBody>
          <a:bodyPr wrap="square" rtlCol="0" anchor="t"/>
          <a:lstStyle/>
          <a:p>
            <a:pPr marL="0" indent="0" algn="l">
              <a:buNone/>
            </a:pPr>
            <a:r>
              <a:rPr lang="en-US" sz="1400" dirty="0">
                <a:solidFill>
                  <a:srgbClr val="2C2C2C"/>
                </a:solidFill>
                <a:latin typeface="Calibri" pitchFamily="34" charset="0"/>
                <a:ea typeface="Calibri" pitchFamily="34" charset="-122"/>
                <a:cs typeface="Calibri" pitchFamily="34" charset="-120"/>
              </a:rPr>
              <a:t>Sachliche, professionelle Sprache fuer Dokumente, Angebote und offizielle Kommunikation. Kein Jargon, klare Struktur.</a:t>
            </a:r>
            <a:endParaRPr lang="en-US" sz="1400" dirty="0"/>
          </a:p>
        </p:txBody>
      </p:sp>
      <p:sp>
        <p:nvSpPr>
          <p:cNvPr id="13" name="Shape 11"/>
          <p:cNvSpPr/>
          <p:nvPr/>
        </p:nvSpPr>
        <p:spPr>
          <a:xfrm>
            <a:off x="3520440" y="1600200"/>
            <a:ext cx="5212080" cy="0"/>
          </a:xfrm>
          <a:prstGeom prst="line">
            <a:avLst/>
          </a:prstGeom>
          <a:noFill/>
          <a:ln w="6350">
            <a:solidFill>
              <a:srgbClr val="E0D4C4"/>
            </a:solidFill>
            <a:prstDash val="solid"/>
          </a:ln>
        </p:spPr>
        <p:txBody>
          <a:bodyPr/>
          <a:lstStyle/>
          <a:p>
            <a:endParaRPr lang="de-DE"/>
          </a:p>
        </p:txBody>
      </p:sp>
      <p:sp>
        <p:nvSpPr>
          <p:cNvPr id="14" name="Text 12"/>
          <p:cNvSpPr/>
          <p:nvPr/>
        </p:nvSpPr>
        <p:spPr>
          <a:xfrm>
            <a:off x="3520440" y="1719072"/>
            <a:ext cx="5212080" cy="256032"/>
          </a:xfrm>
          <a:prstGeom prst="rect">
            <a:avLst/>
          </a:prstGeom>
          <a:noFill/>
          <a:ln/>
        </p:spPr>
        <p:txBody>
          <a:bodyPr wrap="square" rtlCol="0" anchor="ctr"/>
          <a:lstStyle/>
          <a:p>
            <a:pPr marL="0" indent="0">
              <a:buNone/>
            </a:pPr>
            <a:r>
              <a:rPr lang="en-US" sz="1100" b="1" dirty="0">
                <a:solidFill>
                  <a:srgbClr val="A48A7B"/>
                </a:solidFill>
                <a:latin typeface="Calibri" pitchFamily="34" charset="0"/>
                <a:ea typeface="Calibri" pitchFamily="34" charset="-122"/>
                <a:cs typeface="Calibri" pitchFamily="34" charset="-120"/>
              </a:rPr>
              <a:t>Beispiel-Prompt</a:t>
            </a:r>
            <a:endParaRPr lang="en-US" sz="1100" dirty="0"/>
          </a:p>
        </p:txBody>
      </p:sp>
      <p:sp>
        <p:nvSpPr>
          <p:cNvPr id="15" name="Shape 13"/>
          <p:cNvSpPr/>
          <p:nvPr/>
        </p:nvSpPr>
        <p:spPr>
          <a:xfrm>
            <a:off x="3520440" y="2011680"/>
            <a:ext cx="5212080" cy="822960"/>
          </a:xfrm>
          <a:prstGeom prst="rect">
            <a:avLst/>
          </a:prstGeom>
          <a:solidFill>
            <a:srgbClr val="FDF6EC"/>
          </a:solidFill>
          <a:ln w="6350">
            <a:solidFill>
              <a:srgbClr val="E0D4C4"/>
            </a:solidFill>
            <a:prstDash val="solid"/>
          </a:ln>
        </p:spPr>
        <p:txBody>
          <a:bodyPr/>
          <a:lstStyle/>
          <a:p>
            <a:endParaRPr lang="de-DE"/>
          </a:p>
        </p:txBody>
      </p:sp>
      <p:sp>
        <p:nvSpPr>
          <p:cNvPr id="16" name="Shape 14"/>
          <p:cNvSpPr/>
          <p:nvPr/>
        </p:nvSpPr>
        <p:spPr>
          <a:xfrm>
            <a:off x="3520440" y="2011680"/>
            <a:ext cx="64008" cy="822960"/>
          </a:xfrm>
          <a:prstGeom prst="rect">
            <a:avLst/>
          </a:prstGeom>
          <a:solidFill>
            <a:srgbClr val="A48A7B"/>
          </a:solidFill>
          <a:ln w="12700">
            <a:solidFill>
              <a:srgbClr val="A48A7B"/>
            </a:solidFill>
            <a:prstDash val="solid"/>
          </a:ln>
        </p:spPr>
        <p:txBody>
          <a:bodyPr/>
          <a:lstStyle/>
          <a:p>
            <a:endParaRPr lang="de-DE"/>
          </a:p>
        </p:txBody>
      </p:sp>
      <p:sp>
        <p:nvSpPr>
          <p:cNvPr id="17" name="Text 15"/>
          <p:cNvSpPr/>
          <p:nvPr/>
        </p:nvSpPr>
        <p:spPr>
          <a:xfrm>
            <a:off x="3703320" y="2039112"/>
            <a:ext cx="4892040" cy="777240"/>
          </a:xfrm>
          <a:prstGeom prst="rect">
            <a:avLst/>
          </a:prstGeom>
          <a:noFill/>
          <a:ln/>
        </p:spPr>
        <p:txBody>
          <a:bodyPr wrap="square" rtlCol="0" anchor="ctr"/>
          <a:lstStyle/>
          <a:p>
            <a:pPr marL="0" indent="0">
              <a:buNone/>
            </a:pPr>
            <a:r>
              <a:rPr lang="en-US" sz="1200" i="1" dirty="0">
                <a:solidFill>
                  <a:srgbClr val="4A5568"/>
                </a:solidFill>
                <a:latin typeface="Calibri" pitchFamily="34" charset="0"/>
                <a:ea typeface="Calibri" pitchFamily="34" charset="-122"/>
                <a:cs typeface="Calibri" pitchFamily="34" charset="-120"/>
              </a:rPr>
              <a:t>Schreibe eine Angebotsbestaetigung fuer einen Fuehrungskraefte-Workshop. Sachlich, professionell.</a:t>
            </a:r>
            <a:endParaRPr lang="en-US" sz="1200" dirty="0"/>
          </a:p>
        </p:txBody>
      </p:sp>
      <p:sp>
        <p:nvSpPr>
          <p:cNvPr id="18" name="Text 16"/>
          <p:cNvSpPr/>
          <p:nvPr/>
        </p:nvSpPr>
        <p:spPr>
          <a:xfrm>
            <a:off x="3520440" y="2999232"/>
            <a:ext cx="5212080" cy="256032"/>
          </a:xfrm>
          <a:prstGeom prst="rect">
            <a:avLst/>
          </a:prstGeom>
          <a:noFill/>
          <a:ln/>
        </p:spPr>
        <p:txBody>
          <a:bodyPr wrap="square" rtlCol="0" anchor="ctr"/>
          <a:lstStyle/>
          <a:p>
            <a:pPr marL="0" indent="0">
              <a:buNone/>
            </a:pPr>
            <a:r>
              <a:rPr lang="en-US" sz="1100" b="1" dirty="0">
                <a:solidFill>
                  <a:srgbClr val="A48A7B"/>
                </a:solidFill>
                <a:latin typeface="Calibri" pitchFamily="34" charset="0"/>
                <a:ea typeface="Calibri" pitchFamily="34" charset="-122"/>
                <a:cs typeface="Calibri" pitchFamily="34" charset="-120"/>
              </a:rPr>
              <a:t>Tipp</a:t>
            </a:r>
            <a:endParaRPr lang="en-US" sz="1100" dirty="0"/>
          </a:p>
        </p:txBody>
      </p:sp>
      <p:sp>
        <p:nvSpPr>
          <p:cNvPr id="19" name="Shape 17"/>
          <p:cNvSpPr/>
          <p:nvPr/>
        </p:nvSpPr>
        <p:spPr>
          <a:xfrm>
            <a:off x="3520440" y="3291840"/>
            <a:ext cx="5212080" cy="1051560"/>
          </a:xfrm>
          <a:prstGeom prst="rect">
            <a:avLst/>
          </a:prstGeom>
          <a:solidFill>
            <a:srgbClr val="FFF8F0"/>
          </a:solidFill>
          <a:ln w="6350">
            <a:solidFill>
              <a:srgbClr val="F9B233"/>
            </a:solidFill>
            <a:prstDash val="solid"/>
          </a:ln>
        </p:spPr>
        <p:txBody>
          <a:bodyPr/>
          <a:lstStyle/>
          <a:p>
            <a:endParaRPr lang="de-DE"/>
          </a:p>
        </p:txBody>
      </p:sp>
      <p:sp>
        <p:nvSpPr>
          <p:cNvPr id="20" name="Text 18"/>
          <p:cNvSpPr/>
          <p:nvPr/>
        </p:nvSpPr>
        <p:spPr>
          <a:xfrm>
            <a:off x="3703320" y="3337560"/>
            <a:ext cx="4846320" cy="960120"/>
          </a:xfrm>
          <a:prstGeom prst="rect">
            <a:avLst/>
          </a:prstGeom>
          <a:noFill/>
          <a:ln/>
        </p:spPr>
        <p:txBody>
          <a:bodyPr wrap="square" rtlCol="0" anchor="ctr"/>
          <a:lstStyle/>
          <a:p>
            <a:pPr marL="0" indent="0">
              <a:buNone/>
            </a:pPr>
            <a:r>
              <a:rPr lang="en-US" sz="1200" dirty="0">
                <a:solidFill>
                  <a:srgbClr val="3A2E2A"/>
                </a:solidFill>
                <a:latin typeface="Calibri" pitchFamily="34" charset="0"/>
                <a:ea typeface="Calibri" pitchFamily="34" charset="-122"/>
                <a:cs typeface="Calibri" pitchFamily="34" charset="-120"/>
              </a:rPr>
              <a:t>Aktivieren: Im professionellen Geschaeftsstil, sachlich und klar.</a:t>
            </a:r>
            <a:endParaRPr lang="en-US" sz="1200" dirty="0"/>
          </a:p>
        </p:txBody>
      </p:sp>
      <p:sp>
        <p:nvSpPr>
          <p:cNvPr id="21" name="Text 19"/>
          <p:cNvSpPr/>
          <p:nvPr/>
        </p:nvSpPr>
        <p:spPr>
          <a:xfrm>
            <a:off x="8046720" y="4846320"/>
            <a:ext cx="914400" cy="228600"/>
          </a:xfrm>
          <a:prstGeom prst="rect">
            <a:avLst/>
          </a:prstGeom>
          <a:noFill/>
          <a:ln/>
        </p:spPr>
        <p:txBody>
          <a:bodyPr wrap="square" rtlCol="0" anchor="ctr"/>
          <a:lstStyle/>
          <a:p>
            <a:pPr marL="0" indent="0" algn="r">
              <a:buNone/>
            </a:pPr>
            <a:r>
              <a:rPr lang="en-US" sz="1000" dirty="0">
                <a:solidFill>
                  <a:srgbClr val="A48A7B"/>
                </a:solidFill>
                <a:latin typeface="Calibri" pitchFamily="34" charset="0"/>
                <a:ea typeface="Calibri" pitchFamily="34" charset="-122"/>
                <a:cs typeface="Calibri" pitchFamily="34" charset="-120"/>
              </a:rPr>
              <a:t>7 / 9</a:t>
            </a:r>
            <a:endParaRPr lang="en-US" sz="1000" dirty="0"/>
          </a:p>
        </p:txBody>
      </p:sp>
      <p:sp>
        <p:nvSpPr>
          <p:cNvPr id="22" name="Text 20"/>
          <p:cNvSpPr/>
          <p:nvPr/>
        </p:nvSpPr>
        <p:spPr>
          <a:xfrm>
            <a:off x="228600" y="4864608"/>
            <a:ext cx="6858000" cy="201168"/>
          </a:xfrm>
          <a:prstGeom prst="rect">
            <a:avLst/>
          </a:prstGeom>
          <a:noFill/>
          <a:ln/>
        </p:spPr>
        <p:txBody>
          <a:bodyPr wrap="square" rtlCol="0" anchor="ctr"/>
          <a:lstStyle/>
          <a:p>
            <a:pPr marL="0" indent="0" algn="l">
              <a:buNone/>
            </a:pPr>
            <a:r>
              <a:rPr lang="en-US" sz="900" i="1" dirty="0">
                <a:solidFill>
                  <a:srgbClr val="8B95B0"/>
                </a:solidFill>
                <a:latin typeface="Calibri" pitchFamily="34" charset="0"/>
                <a:ea typeface="Calibri" pitchFamily="34" charset="-122"/>
                <a:cs typeface="Calibri" pitchFamily="34" charset="-120"/>
              </a:rPr>
              <a:t>Erstellt und bearbeitet Claudia Heil, 16.3.2026 mit KI Claude</a:t>
            </a:r>
            <a:endParaRPr lang="en-US" sz="9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1E8D6"/>
        </a:solidFill>
        <a:effectLst/>
      </p:bgPr>
    </p:bg>
    <p:spTree>
      <p:nvGrpSpPr>
        <p:cNvPr id="1" name=""/>
        <p:cNvGrpSpPr/>
        <p:nvPr/>
      </p:nvGrpSpPr>
      <p:grpSpPr>
        <a:xfrm>
          <a:off x="0" y="0"/>
          <a:ext cx="0" cy="0"/>
          <a:chOff x="0" y="0"/>
          <a:chExt cx="0" cy="0"/>
        </a:xfrm>
      </p:grpSpPr>
      <p:sp>
        <p:nvSpPr>
          <p:cNvPr id="2" name="Shape 0"/>
          <p:cNvSpPr/>
          <p:nvPr/>
        </p:nvSpPr>
        <p:spPr>
          <a:xfrm>
            <a:off x="0" y="0"/>
            <a:ext cx="3200400" cy="5143500"/>
          </a:xfrm>
          <a:prstGeom prst="rect">
            <a:avLst/>
          </a:prstGeom>
          <a:solidFill>
            <a:srgbClr val="3A2E2A"/>
          </a:solidFill>
          <a:ln w="12700">
            <a:solidFill>
              <a:srgbClr val="3A2E2A"/>
            </a:solidFill>
            <a:prstDash val="solid"/>
          </a:ln>
        </p:spPr>
        <p:txBody>
          <a:bodyPr/>
          <a:lstStyle/>
          <a:p>
            <a:endParaRPr lang="de-DE"/>
          </a:p>
        </p:txBody>
      </p:sp>
      <p:sp>
        <p:nvSpPr>
          <p:cNvPr id="3" name="Shape 1"/>
          <p:cNvSpPr/>
          <p:nvPr/>
        </p:nvSpPr>
        <p:spPr>
          <a:xfrm>
            <a:off x="0" y="0"/>
            <a:ext cx="3200400" cy="91440"/>
          </a:xfrm>
          <a:prstGeom prst="rect">
            <a:avLst/>
          </a:prstGeom>
          <a:solidFill>
            <a:srgbClr val="F9B233"/>
          </a:solidFill>
          <a:ln w="12700">
            <a:solidFill>
              <a:srgbClr val="F9B233"/>
            </a:solidFill>
            <a:prstDash val="solid"/>
          </a:ln>
        </p:spPr>
        <p:txBody>
          <a:bodyPr/>
          <a:lstStyle/>
          <a:p>
            <a:endParaRPr lang="de-DE"/>
          </a:p>
        </p:txBody>
      </p:sp>
      <p:sp>
        <p:nvSpPr>
          <p:cNvPr id="4" name="Text 2"/>
          <p:cNvSpPr/>
          <p:nvPr/>
        </p:nvSpPr>
        <p:spPr>
          <a:xfrm>
            <a:off x="228600" y="274320"/>
            <a:ext cx="914400" cy="548640"/>
          </a:xfrm>
          <a:prstGeom prst="rect">
            <a:avLst/>
          </a:prstGeom>
          <a:noFill/>
          <a:ln/>
        </p:spPr>
        <p:txBody>
          <a:bodyPr wrap="square" lIns="0" tIns="0" rIns="0" bIns="0" rtlCol="0" anchor="ctr"/>
          <a:lstStyle/>
          <a:p>
            <a:pPr marL="0" indent="0">
              <a:buNone/>
            </a:pPr>
            <a:r>
              <a:rPr lang="en-US" sz="2800" b="1" dirty="0">
                <a:solidFill>
                  <a:srgbClr val="F9B233"/>
                </a:solidFill>
                <a:latin typeface="Georgia" pitchFamily="34" charset="0"/>
                <a:ea typeface="Georgia" pitchFamily="34" charset="-122"/>
                <a:cs typeface="Georgia" pitchFamily="34" charset="-120"/>
              </a:rPr>
              <a:t>06</a:t>
            </a:r>
            <a:endParaRPr lang="en-US" sz="2800" dirty="0"/>
          </a:p>
        </p:txBody>
      </p:sp>
      <p:sp>
        <p:nvSpPr>
          <p:cNvPr id="5" name="Text 3"/>
          <p:cNvSpPr/>
          <p:nvPr/>
        </p:nvSpPr>
        <p:spPr>
          <a:xfrm>
            <a:off x="228600" y="914400"/>
            <a:ext cx="2743200" cy="731520"/>
          </a:xfrm>
          <a:prstGeom prst="rect">
            <a:avLst/>
          </a:prstGeom>
          <a:noFill/>
          <a:ln/>
        </p:spPr>
        <p:txBody>
          <a:bodyPr wrap="square" lIns="0" tIns="0" rIns="0" bIns="0" rtlCol="0" anchor="ctr"/>
          <a:lstStyle/>
          <a:p>
            <a:pPr marL="0" indent="0">
              <a:buNone/>
            </a:pPr>
            <a:r>
              <a:rPr lang="en-US" sz="2400" b="1" dirty="0">
                <a:solidFill>
                  <a:srgbClr val="FFFFFF"/>
                </a:solidFill>
                <a:latin typeface="Georgia" pitchFamily="34" charset="0"/>
                <a:ea typeface="Georgia" pitchFamily="34" charset="-122"/>
                <a:cs typeface="Georgia" pitchFamily="34" charset="-120"/>
              </a:rPr>
              <a:t>Eigene Stile</a:t>
            </a:r>
            <a:endParaRPr lang="en-US" sz="2400" dirty="0"/>
          </a:p>
        </p:txBody>
      </p:sp>
      <p:sp>
        <p:nvSpPr>
          <p:cNvPr id="6" name="Shape 4"/>
          <p:cNvSpPr/>
          <p:nvPr/>
        </p:nvSpPr>
        <p:spPr>
          <a:xfrm>
            <a:off x="228600" y="1737360"/>
            <a:ext cx="1463040" cy="274320"/>
          </a:xfrm>
          <a:prstGeom prst="rect">
            <a:avLst/>
          </a:prstGeom>
          <a:solidFill>
            <a:srgbClr val="FF00FF">
              <a:alpha val="70000"/>
            </a:srgbClr>
          </a:solidFill>
          <a:ln w="6350">
            <a:solidFill>
              <a:srgbClr val="FF00FF"/>
            </a:solidFill>
            <a:prstDash val="solid"/>
          </a:ln>
        </p:spPr>
        <p:txBody>
          <a:bodyPr/>
          <a:lstStyle/>
          <a:p>
            <a:endParaRPr lang="de-DE"/>
          </a:p>
        </p:txBody>
      </p:sp>
      <p:sp>
        <p:nvSpPr>
          <p:cNvPr id="7" name="Text 5"/>
          <p:cNvSpPr/>
          <p:nvPr/>
        </p:nvSpPr>
        <p:spPr>
          <a:xfrm>
            <a:off x="228600" y="1737360"/>
            <a:ext cx="1463040" cy="274320"/>
          </a:xfrm>
          <a:prstGeom prst="rect">
            <a:avLst/>
          </a:prstGeom>
          <a:noFill/>
          <a:ln/>
        </p:spPr>
        <p:txBody>
          <a:bodyPr wrap="square" lIns="0" tIns="0" rIns="0" bIns="0" rtlCol="0" anchor="ctr"/>
          <a:lstStyle/>
          <a:p>
            <a:pPr marL="0" indent="0" algn="ctr">
              <a:buNone/>
            </a:pPr>
            <a:r>
              <a:rPr lang="en-US" sz="1100" dirty="0">
                <a:solidFill>
                  <a:srgbClr val="F1E8D6"/>
                </a:solidFill>
                <a:latin typeface="Calibri" pitchFamily="34" charset="0"/>
                <a:ea typeface="Calibri" pitchFamily="34" charset="-122"/>
                <a:cs typeface="Calibri" pitchFamily="34" charset="-120"/>
              </a:rPr>
              <a:t>Individuell</a:t>
            </a:r>
            <a:endParaRPr lang="en-US" sz="1100" dirty="0"/>
          </a:p>
        </p:txBody>
      </p:sp>
      <p:sp>
        <p:nvSpPr>
          <p:cNvPr id="8" name="Text 6"/>
          <p:cNvSpPr/>
          <p:nvPr/>
        </p:nvSpPr>
        <p:spPr>
          <a:xfrm>
            <a:off x="228600" y="2286000"/>
            <a:ext cx="2743200" cy="256032"/>
          </a:xfrm>
          <a:prstGeom prst="rect">
            <a:avLst/>
          </a:prstGeom>
          <a:noFill/>
          <a:ln/>
        </p:spPr>
        <p:txBody>
          <a:bodyPr wrap="square" lIns="0" tIns="0" rIns="0" bIns="0" rtlCol="0" anchor="ctr"/>
          <a:lstStyle/>
          <a:p>
            <a:pPr marL="0" indent="0">
              <a:buNone/>
            </a:pPr>
            <a:r>
              <a:rPr lang="en-US" sz="1100" b="1" dirty="0">
                <a:solidFill>
                  <a:srgbClr val="F9B233"/>
                </a:solidFill>
                <a:latin typeface="Calibri" pitchFamily="34" charset="0"/>
                <a:ea typeface="Calibri" pitchFamily="34" charset="-122"/>
                <a:cs typeface="Calibri" pitchFamily="34" charset="-120"/>
              </a:rPr>
              <a:t>Wann nutzen:</a:t>
            </a:r>
            <a:endParaRPr lang="en-US" sz="1100" dirty="0"/>
          </a:p>
        </p:txBody>
      </p:sp>
      <p:sp>
        <p:nvSpPr>
          <p:cNvPr id="9" name="Text 7"/>
          <p:cNvSpPr/>
          <p:nvPr/>
        </p:nvSpPr>
        <p:spPr>
          <a:xfrm>
            <a:off x="228600" y="2606040"/>
            <a:ext cx="2743200" cy="320040"/>
          </a:xfrm>
          <a:prstGeom prst="rect">
            <a:avLst/>
          </a:prstGeom>
          <a:noFill/>
          <a:ln/>
        </p:spPr>
        <p:txBody>
          <a:bodyPr wrap="square" lIns="0" tIns="0" rIns="0" bIns="0" rtlCol="0" anchor="ctr"/>
          <a:lstStyle/>
          <a:p>
            <a:pPr marL="0" indent="0">
              <a:buNone/>
            </a:pPr>
            <a:r>
              <a:rPr lang="en-US" sz="1200" b="1" dirty="0">
                <a:solidFill>
                  <a:srgbClr val="F9B233"/>
                </a:solidFill>
                <a:latin typeface="Calibri" pitchFamily="34" charset="0"/>
                <a:ea typeface="Calibri" pitchFamily="34" charset="-122"/>
                <a:cs typeface="Calibri" pitchFamily="34" charset="-120"/>
              </a:rPr>
              <a:t>-&gt;  </a:t>
            </a:r>
            <a:r>
              <a:rPr lang="en-US" sz="1200" dirty="0">
                <a:solidFill>
                  <a:srgbClr val="F1E8D6"/>
                </a:solidFill>
                <a:latin typeface="Calibri" pitchFamily="34" charset="0"/>
                <a:ea typeface="Calibri" pitchFamily="34" charset="-122"/>
                <a:cs typeface="Calibri" pitchFamily="34" charset="-120"/>
              </a:rPr>
              <a:t>Dein Schreibstil</a:t>
            </a:r>
            <a:endParaRPr lang="en-US" sz="1200" dirty="0"/>
          </a:p>
        </p:txBody>
      </p:sp>
      <p:sp>
        <p:nvSpPr>
          <p:cNvPr id="10" name="Text 8"/>
          <p:cNvSpPr/>
          <p:nvPr/>
        </p:nvSpPr>
        <p:spPr>
          <a:xfrm>
            <a:off x="228600" y="2953512"/>
            <a:ext cx="2743200" cy="320040"/>
          </a:xfrm>
          <a:prstGeom prst="rect">
            <a:avLst/>
          </a:prstGeom>
          <a:noFill/>
          <a:ln/>
        </p:spPr>
        <p:txBody>
          <a:bodyPr wrap="square" lIns="0" tIns="0" rIns="0" bIns="0" rtlCol="0" anchor="ctr"/>
          <a:lstStyle/>
          <a:p>
            <a:pPr marL="0" indent="0">
              <a:buNone/>
            </a:pPr>
            <a:r>
              <a:rPr lang="en-US" sz="1200" b="1" dirty="0">
                <a:solidFill>
                  <a:srgbClr val="F9B233"/>
                </a:solidFill>
                <a:latin typeface="Calibri" pitchFamily="34" charset="0"/>
                <a:ea typeface="Calibri" pitchFamily="34" charset="-122"/>
                <a:cs typeface="Calibri" pitchFamily="34" charset="-120"/>
              </a:rPr>
              <a:t>-&gt;  </a:t>
            </a:r>
            <a:r>
              <a:rPr lang="en-US" sz="1200" dirty="0">
                <a:solidFill>
                  <a:srgbClr val="F1E8D6"/>
                </a:solidFill>
                <a:latin typeface="Calibri" pitchFamily="34" charset="0"/>
                <a:ea typeface="Calibri" pitchFamily="34" charset="-122"/>
                <a:cs typeface="Calibri" pitchFamily="34" charset="-120"/>
              </a:rPr>
              <a:t>Einmal definieren</a:t>
            </a:r>
            <a:endParaRPr lang="en-US" sz="1200" dirty="0"/>
          </a:p>
        </p:txBody>
      </p:sp>
      <p:sp>
        <p:nvSpPr>
          <p:cNvPr id="11" name="Text 9"/>
          <p:cNvSpPr/>
          <p:nvPr/>
        </p:nvSpPr>
        <p:spPr>
          <a:xfrm>
            <a:off x="228600" y="3300984"/>
            <a:ext cx="2743200" cy="320040"/>
          </a:xfrm>
          <a:prstGeom prst="rect">
            <a:avLst/>
          </a:prstGeom>
          <a:noFill/>
          <a:ln/>
        </p:spPr>
        <p:txBody>
          <a:bodyPr wrap="square" lIns="0" tIns="0" rIns="0" bIns="0" rtlCol="0" anchor="ctr"/>
          <a:lstStyle/>
          <a:p>
            <a:pPr marL="0" indent="0">
              <a:buNone/>
            </a:pPr>
            <a:r>
              <a:rPr lang="en-US" sz="1200" b="1" dirty="0">
                <a:solidFill>
                  <a:srgbClr val="F9B233"/>
                </a:solidFill>
                <a:latin typeface="Calibri" pitchFamily="34" charset="0"/>
                <a:ea typeface="Calibri" pitchFamily="34" charset="-122"/>
                <a:cs typeface="Calibri" pitchFamily="34" charset="-120"/>
              </a:rPr>
              <a:t>-&gt;  </a:t>
            </a:r>
            <a:r>
              <a:rPr lang="en-US" sz="1200" dirty="0">
                <a:solidFill>
                  <a:srgbClr val="F1E8D6"/>
                </a:solidFill>
                <a:latin typeface="Calibri" pitchFamily="34" charset="0"/>
                <a:ea typeface="Calibri" pitchFamily="34" charset="-122"/>
                <a:cs typeface="Calibri" pitchFamily="34" charset="-120"/>
              </a:rPr>
              <a:t>Immer verfuegbar</a:t>
            </a:r>
            <a:endParaRPr lang="en-US" sz="1200" dirty="0"/>
          </a:p>
        </p:txBody>
      </p:sp>
      <p:sp>
        <p:nvSpPr>
          <p:cNvPr id="12" name="Text 10"/>
          <p:cNvSpPr/>
          <p:nvPr/>
        </p:nvSpPr>
        <p:spPr>
          <a:xfrm>
            <a:off x="3520440" y="457200"/>
            <a:ext cx="5349240" cy="1051560"/>
          </a:xfrm>
          <a:prstGeom prst="rect">
            <a:avLst/>
          </a:prstGeom>
          <a:noFill/>
          <a:ln/>
        </p:spPr>
        <p:txBody>
          <a:bodyPr wrap="square" rtlCol="0" anchor="t"/>
          <a:lstStyle/>
          <a:p>
            <a:pPr marL="0" indent="0" algn="l">
              <a:buNone/>
            </a:pPr>
            <a:r>
              <a:rPr lang="en-US" sz="1400" dirty="0">
                <a:solidFill>
                  <a:srgbClr val="2C2C2C"/>
                </a:solidFill>
                <a:latin typeface="Calibri" pitchFamily="34" charset="0"/>
                <a:ea typeface="Calibri" pitchFamily="34" charset="-122"/>
                <a:cs typeface="Calibri" pitchFamily="34" charset="-120"/>
              </a:rPr>
              <a:t>Dein persoenlicher Schreibstil - einmalig definiert, dauerhaft verfuegbar. Claude lernt deinen Ton aus einem Textbeispiel von dir.</a:t>
            </a:r>
            <a:endParaRPr lang="en-US" sz="1400" dirty="0"/>
          </a:p>
        </p:txBody>
      </p:sp>
      <p:sp>
        <p:nvSpPr>
          <p:cNvPr id="13" name="Shape 11"/>
          <p:cNvSpPr/>
          <p:nvPr/>
        </p:nvSpPr>
        <p:spPr>
          <a:xfrm>
            <a:off x="3520440" y="1600200"/>
            <a:ext cx="5212080" cy="0"/>
          </a:xfrm>
          <a:prstGeom prst="line">
            <a:avLst/>
          </a:prstGeom>
          <a:noFill/>
          <a:ln w="6350">
            <a:solidFill>
              <a:srgbClr val="E0D4C4"/>
            </a:solidFill>
            <a:prstDash val="solid"/>
          </a:ln>
        </p:spPr>
        <p:txBody>
          <a:bodyPr/>
          <a:lstStyle/>
          <a:p>
            <a:endParaRPr lang="de-DE"/>
          </a:p>
        </p:txBody>
      </p:sp>
      <p:sp>
        <p:nvSpPr>
          <p:cNvPr id="14" name="Text 12"/>
          <p:cNvSpPr/>
          <p:nvPr/>
        </p:nvSpPr>
        <p:spPr>
          <a:xfrm>
            <a:off x="3520440" y="1719072"/>
            <a:ext cx="5212080" cy="256032"/>
          </a:xfrm>
          <a:prstGeom prst="rect">
            <a:avLst/>
          </a:prstGeom>
          <a:noFill/>
          <a:ln/>
        </p:spPr>
        <p:txBody>
          <a:bodyPr wrap="square" rtlCol="0" anchor="ctr"/>
          <a:lstStyle/>
          <a:p>
            <a:pPr marL="0" indent="0">
              <a:buNone/>
            </a:pPr>
            <a:r>
              <a:rPr lang="en-US" sz="1100" b="1" dirty="0">
                <a:solidFill>
                  <a:srgbClr val="A48A7B"/>
                </a:solidFill>
                <a:latin typeface="Calibri" pitchFamily="34" charset="0"/>
                <a:ea typeface="Calibri" pitchFamily="34" charset="-122"/>
                <a:cs typeface="Calibri" pitchFamily="34" charset="-120"/>
              </a:rPr>
              <a:t>Beispiel-Prompt</a:t>
            </a:r>
            <a:endParaRPr lang="en-US" sz="1100" dirty="0"/>
          </a:p>
        </p:txBody>
      </p:sp>
      <p:sp>
        <p:nvSpPr>
          <p:cNvPr id="15" name="Shape 13"/>
          <p:cNvSpPr/>
          <p:nvPr/>
        </p:nvSpPr>
        <p:spPr>
          <a:xfrm>
            <a:off x="3520440" y="2011680"/>
            <a:ext cx="5212080" cy="822960"/>
          </a:xfrm>
          <a:prstGeom prst="rect">
            <a:avLst/>
          </a:prstGeom>
          <a:solidFill>
            <a:srgbClr val="FDF6EC"/>
          </a:solidFill>
          <a:ln w="6350">
            <a:solidFill>
              <a:srgbClr val="E0D4C4"/>
            </a:solidFill>
            <a:prstDash val="solid"/>
          </a:ln>
        </p:spPr>
        <p:txBody>
          <a:bodyPr/>
          <a:lstStyle/>
          <a:p>
            <a:endParaRPr lang="de-DE"/>
          </a:p>
        </p:txBody>
      </p:sp>
      <p:sp>
        <p:nvSpPr>
          <p:cNvPr id="16" name="Shape 14"/>
          <p:cNvSpPr/>
          <p:nvPr/>
        </p:nvSpPr>
        <p:spPr>
          <a:xfrm>
            <a:off x="3520440" y="2011680"/>
            <a:ext cx="64008" cy="822960"/>
          </a:xfrm>
          <a:prstGeom prst="rect">
            <a:avLst/>
          </a:prstGeom>
          <a:solidFill>
            <a:srgbClr val="FF00FF"/>
          </a:solidFill>
          <a:ln w="12700">
            <a:solidFill>
              <a:srgbClr val="FF00FF"/>
            </a:solidFill>
            <a:prstDash val="solid"/>
          </a:ln>
        </p:spPr>
        <p:txBody>
          <a:bodyPr/>
          <a:lstStyle/>
          <a:p>
            <a:endParaRPr lang="de-DE"/>
          </a:p>
        </p:txBody>
      </p:sp>
      <p:sp>
        <p:nvSpPr>
          <p:cNvPr id="17" name="Text 15"/>
          <p:cNvSpPr/>
          <p:nvPr/>
        </p:nvSpPr>
        <p:spPr>
          <a:xfrm>
            <a:off x="3703320" y="2039112"/>
            <a:ext cx="4892040" cy="777240"/>
          </a:xfrm>
          <a:prstGeom prst="rect">
            <a:avLst/>
          </a:prstGeom>
          <a:noFill/>
          <a:ln/>
        </p:spPr>
        <p:txBody>
          <a:bodyPr wrap="square" rtlCol="0" anchor="ctr"/>
          <a:lstStyle/>
          <a:p>
            <a:pPr marL="0" indent="0">
              <a:buNone/>
            </a:pPr>
            <a:r>
              <a:rPr lang="en-US" sz="1200" i="1" dirty="0">
                <a:solidFill>
                  <a:srgbClr val="4A5568"/>
                </a:solidFill>
                <a:latin typeface="Calibri" pitchFamily="34" charset="0"/>
                <a:ea typeface="Calibri" pitchFamily="34" charset="-122"/>
                <a:cs typeface="Calibri" pitchFamily="34" charset="-120"/>
              </a:rPr>
              <a:t>Einstellungen -&gt; Eigene Stile -&gt; Textbeispiel einfuegen (z. B. Newsletter, Blogartikel oder Workshopbeschreibung).</a:t>
            </a:r>
            <a:endParaRPr lang="en-US" sz="1200" dirty="0"/>
          </a:p>
        </p:txBody>
      </p:sp>
      <p:sp>
        <p:nvSpPr>
          <p:cNvPr id="18" name="Text 16"/>
          <p:cNvSpPr/>
          <p:nvPr/>
        </p:nvSpPr>
        <p:spPr>
          <a:xfrm>
            <a:off x="3520440" y="2999232"/>
            <a:ext cx="5212080" cy="256032"/>
          </a:xfrm>
          <a:prstGeom prst="rect">
            <a:avLst/>
          </a:prstGeom>
          <a:noFill/>
          <a:ln/>
        </p:spPr>
        <p:txBody>
          <a:bodyPr wrap="square" rtlCol="0" anchor="ctr"/>
          <a:lstStyle/>
          <a:p>
            <a:pPr marL="0" indent="0">
              <a:buNone/>
            </a:pPr>
            <a:r>
              <a:rPr lang="en-US" sz="1100" b="1" dirty="0">
                <a:solidFill>
                  <a:srgbClr val="A48A7B"/>
                </a:solidFill>
                <a:latin typeface="Calibri" pitchFamily="34" charset="0"/>
                <a:ea typeface="Calibri" pitchFamily="34" charset="-122"/>
                <a:cs typeface="Calibri" pitchFamily="34" charset="-120"/>
              </a:rPr>
              <a:t>Tipp</a:t>
            </a:r>
            <a:endParaRPr lang="en-US" sz="1100" dirty="0"/>
          </a:p>
        </p:txBody>
      </p:sp>
      <p:sp>
        <p:nvSpPr>
          <p:cNvPr id="19" name="Shape 17"/>
          <p:cNvSpPr/>
          <p:nvPr/>
        </p:nvSpPr>
        <p:spPr>
          <a:xfrm>
            <a:off x="3520440" y="3291840"/>
            <a:ext cx="5212080" cy="1051560"/>
          </a:xfrm>
          <a:prstGeom prst="rect">
            <a:avLst/>
          </a:prstGeom>
          <a:solidFill>
            <a:srgbClr val="FFF8F0"/>
          </a:solidFill>
          <a:ln w="6350">
            <a:solidFill>
              <a:srgbClr val="F9B233"/>
            </a:solidFill>
            <a:prstDash val="solid"/>
          </a:ln>
        </p:spPr>
        <p:txBody>
          <a:bodyPr/>
          <a:lstStyle/>
          <a:p>
            <a:endParaRPr lang="de-DE"/>
          </a:p>
        </p:txBody>
      </p:sp>
      <p:sp>
        <p:nvSpPr>
          <p:cNvPr id="20" name="Text 18"/>
          <p:cNvSpPr/>
          <p:nvPr/>
        </p:nvSpPr>
        <p:spPr>
          <a:xfrm>
            <a:off x="3703320" y="3337560"/>
            <a:ext cx="4846320" cy="960120"/>
          </a:xfrm>
          <a:prstGeom prst="rect">
            <a:avLst/>
          </a:prstGeom>
          <a:noFill/>
          <a:ln/>
        </p:spPr>
        <p:txBody>
          <a:bodyPr wrap="square" rtlCol="0" anchor="ctr"/>
          <a:lstStyle/>
          <a:p>
            <a:pPr marL="0" indent="0">
              <a:buNone/>
            </a:pPr>
            <a:r>
              <a:rPr lang="en-US" sz="1200" dirty="0">
                <a:solidFill>
                  <a:srgbClr val="3A2E2A"/>
                </a:solidFill>
                <a:latin typeface="Calibri" pitchFamily="34" charset="0"/>
                <a:ea typeface="Calibri" pitchFamily="34" charset="-122"/>
                <a:cs typeface="Calibri" pitchFamily="34" charset="-120"/>
              </a:rPr>
              <a:t>Claude uebernimmt Ton, Rhythmus und Sprache automatisch - ideal, wenn du konsistent in deiner eigenen Stimme kommunizieren moechtest.</a:t>
            </a:r>
            <a:endParaRPr lang="en-US" sz="1200" dirty="0"/>
          </a:p>
        </p:txBody>
      </p:sp>
      <p:sp>
        <p:nvSpPr>
          <p:cNvPr id="21" name="Text 19"/>
          <p:cNvSpPr/>
          <p:nvPr/>
        </p:nvSpPr>
        <p:spPr>
          <a:xfrm>
            <a:off x="8046720" y="4846320"/>
            <a:ext cx="914400" cy="228600"/>
          </a:xfrm>
          <a:prstGeom prst="rect">
            <a:avLst/>
          </a:prstGeom>
          <a:noFill/>
          <a:ln/>
        </p:spPr>
        <p:txBody>
          <a:bodyPr wrap="square" rtlCol="0" anchor="ctr"/>
          <a:lstStyle/>
          <a:p>
            <a:pPr marL="0" indent="0" algn="r">
              <a:buNone/>
            </a:pPr>
            <a:r>
              <a:rPr lang="en-US" sz="1000" dirty="0">
                <a:solidFill>
                  <a:srgbClr val="A48A7B"/>
                </a:solidFill>
                <a:latin typeface="Calibri" pitchFamily="34" charset="0"/>
                <a:ea typeface="Calibri" pitchFamily="34" charset="-122"/>
                <a:cs typeface="Calibri" pitchFamily="34" charset="-120"/>
              </a:rPr>
              <a:t>8 / 9</a:t>
            </a:r>
            <a:endParaRPr lang="en-US" sz="1000" dirty="0"/>
          </a:p>
        </p:txBody>
      </p:sp>
      <p:sp>
        <p:nvSpPr>
          <p:cNvPr id="22" name="Text 20"/>
          <p:cNvSpPr/>
          <p:nvPr/>
        </p:nvSpPr>
        <p:spPr>
          <a:xfrm>
            <a:off x="228600" y="4864608"/>
            <a:ext cx="6858000" cy="201168"/>
          </a:xfrm>
          <a:prstGeom prst="rect">
            <a:avLst/>
          </a:prstGeom>
          <a:noFill/>
          <a:ln/>
        </p:spPr>
        <p:txBody>
          <a:bodyPr wrap="square" rtlCol="0" anchor="ctr"/>
          <a:lstStyle/>
          <a:p>
            <a:pPr marL="0" indent="0" algn="l">
              <a:buNone/>
            </a:pPr>
            <a:r>
              <a:rPr lang="en-US" sz="900" i="1" dirty="0">
                <a:solidFill>
                  <a:srgbClr val="8B95B0"/>
                </a:solidFill>
                <a:latin typeface="Calibri" pitchFamily="34" charset="0"/>
                <a:ea typeface="Calibri" pitchFamily="34" charset="-122"/>
                <a:cs typeface="Calibri" pitchFamily="34" charset="-120"/>
              </a:rPr>
              <a:t>Erstellt und bearbeitet Claudia Heil, 16.3.2026 mit KI Claude</a:t>
            </a:r>
            <a:endParaRPr lang="en-US" sz="9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0" y="0"/>
            <a:ext cx="3200400" cy="5143500"/>
          </a:xfrm>
          <a:prstGeom prst="rect">
            <a:avLst/>
          </a:prstGeom>
          <a:solidFill>
            <a:srgbClr val="3A2E2A"/>
          </a:solidFill>
          <a:ln w="12700">
            <a:solidFill>
              <a:srgbClr val="3A2E2A"/>
            </a:solidFill>
            <a:prstDash val="solid"/>
          </a:ln>
        </p:spPr>
        <p:txBody>
          <a:bodyPr/>
          <a:lstStyle/>
          <a:p>
            <a:endParaRPr lang="de-DE"/>
          </a:p>
        </p:txBody>
      </p:sp>
      <p:sp>
        <p:nvSpPr>
          <p:cNvPr id="3" name="Shape 1"/>
          <p:cNvSpPr/>
          <p:nvPr/>
        </p:nvSpPr>
        <p:spPr>
          <a:xfrm>
            <a:off x="0" y="0"/>
            <a:ext cx="3200400" cy="91440"/>
          </a:xfrm>
          <a:prstGeom prst="rect">
            <a:avLst/>
          </a:prstGeom>
          <a:solidFill>
            <a:srgbClr val="F9B233"/>
          </a:solidFill>
          <a:ln w="12700">
            <a:solidFill>
              <a:srgbClr val="F9B233"/>
            </a:solidFill>
            <a:prstDash val="solid"/>
          </a:ln>
        </p:spPr>
        <p:txBody>
          <a:bodyPr/>
          <a:lstStyle/>
          <a:p>
            <a:endParaRPr lang="de-DE"/>
          </a:p>
        </p:txBody>
      </p:sp>
      <p:sp>
        <p:nvSpPr>
          <p:cNvPr id="4" name="Text 2"/>
          <p:cNvSpPr/>
          <p:nvPr/>
        </p:nvSpPr>
        <p:spPr>
          <a:xfrm>
            <a:off x="228600" y="320040"/>
            <a:ext cx="2743200" cy="502920"/>
          </a:xfrm>
          <a:prstGeom prst="rect">
            <a:avLst/>
          </a:prstGeom>
          <a:noFill/>
          <a:ln/>
        </p:spPr>
        <p:txBody>
          <a:bodyPr wrap="square" lIns="0" tIns="0" rIns="0" bIns="0" rtlCol="0" anchor="ctr"/>
          <a:lstStyle/>
          <a:p>
            <a:pPr marL="0" indent="0">
              <a:buNone/>
            </a:pPr>
            <a:r>
              <a:rPr lang="en-US" sz="2200" b="1" dirty="0">
                <a:solidFill>
                  <a:srgbClr val="F9B233"/>
                </a:solidFill>
                <a:latin typeface="Georgia" pitchFamily="34" charset="0"/>
                <a:ea typeface="Georgia" pitchFamily="34" charset="-122"/>
                <a:cs typeface="Georgia" pitchFamily="34" charset="-120"/>
              </a:rPr>
              <a:t>So geht's</a:t>
            </a:r>
            <a:endParaRPr lang="en-US" sz="2200" dirty="0"/>
          </a:p>
        </p:txBody>
      </p:sp>
      <p:sp>
        <p:nvSpPr>
          <p:cNvPr id="5" name="Text 3"/>
          <p:cNvSpPr/>
          <p:nvPr/>
        </p:nvSpPr>
        <p:spPr>
          <a:xfrm>
            <a:off x="228600" y="868680"/>
            <a:ext cx="2743200" cy="822960"/>
          </a:xfrm>
          <a:prstGeom prst="rect">
            <a:avLst/>
          </a:prstGeom>
          <a:noFill/>
          <a:ln/>
        </p:spPr>
        <p:txBody>
          <a:bodyPr wrap="square" lIns="0" tIns="0" rIns="0" bIns="0" rtlCol="0" anchor="ctr"/>
          <a:lstStyle/>
          <a:p>
            <a:pPr marL="0" indent="0">
              <a:buNone/>
            </a:pPr>
            <a:r>
              <a:rPr lang="en-US" sz="2000" b="1" dirty="0">
                <a:solidFill>
                  <a:srgbClr val="FFFFFF"/>
                </a:solidFill>
                <a:latin typeface="Georgia" pitchFamily="34" charset="0"/>
                <a:ea typeface="Georgia" pitchFamily="34" charset="-122"/>
                <a:cs typeface="Georgia" pitchFamily="34" charset="-120"/>
              </a:rPr>
              <a:t>Eigene Stile</a:t>
            </a:r>
            <a:endParaRPr lang="en-US" sz="2000" dirty="0"/>
          </a:p>
          <a:p>
            <a:pPr marL="0" indent="0">
              <a:buNone/>
            </a:pPr>
            <a:r>
              <a:rPr lang="en-US" sz="2000" b="1" dirty="0">
                <a:solidFill>
                  <a:srgbClr val="FFFFFF"/>
                </a:solidFill>
                <a:latin typeface="Georgia" pitchFamily="34" charset="0"/>
                <a:ea typeface="Georgia" pitchFamily="34" charset="-122"/>
                <a:cs typeface="Georgia" pitchFamily="34" charset="-120"/>
              </a:rPr>
              <a:t>einrichten</a:t>
            </a:r>
            <a:endParaRPr lang="en-US" sz="2000" dirty="0"/>
          </a:p>
        </p:txBody>
      </p:sp>
      <p:sp>
        <p:nvSpPr>
          <p:cNvPr id="6" name="Shape 4"/>
          <p:cNvSpPr/>
          <p:nvPr/>
        </p:nvSpPr>
        <p:spPr>
          <a:xfrm>
            <a:off x="228600" y="1874520"/>
            <a:ext cx="2651760" cy="256032"/>
          </a:xfrm>
          <a:prstGeom prst="rect">
            <a:avLst/>
          </a:prstGeom>
          <a:solidFill>
            <a:srgbClr val="14B3DD"/>
          </a:solidFill>
          <a:ln w="12700">
            <a:solidFill>
              <a:srgbClr val="14B3DD"/>
            </a:solidFill>
            <a:prstDash val="solid"/>
          </a:ln>
        </p:spPr>
        <p:txBody>
          <a:bodyPr/>
          <a:lstStyle/>
          <a:p>
            <a:endParaRPr lang="de-DE"/>
          </a:p>
        </p:txBody>
      </p:sp>
      <p:sp>
        <p:nvSpPr>
          <p:cNvPr id="7" name="Text 5"/>
          <p:cNvSpPr/>
          <p:nvPr/>
        </p:nvSpPr>
        <p:spPr>
          <a:xfrm>
            <a:off x="228600" y="1874520"/>
            <a:ext cx="2651760" cy="256032"/>
          </a:xfrm>
          <a:prstGeom prst="rect">
            <a:avLst/>
          </a:prstGeom>
          <a:noFill/>
          <a:ln/>
        </p:spPr>
        <p:txBody>
          <a:bodyPr wrap="square" lIns="0" tIns="0" rIns="0" bIns="0" rtlCol="0" anchor="ctr"/>
          <a:lstStyle/>
          <a:p>
            <a:pPr marL="0" indent="0" algn="ctr">
              <a:buNone/>
            </a:pPr>
            <a:r>
              <a:rPr lang="en-US" sz="1100" b="1" dirty="0">
                <a:solidFill>
                  <a:srgbClr val="FFFFFF"/>
                </a:solidFill>
                <a:latin typeface="Calibri" pitchFamily="34" charset="0"/>
                <a:ea typeface="Calibri" pitchFamily="34" charset="-122"/>
                <a:cs typeface="Calibri" pitchFamily="34" charset="-120"/>
              </a:rPr>
              <a:t>1. Mit eigenen Texten</a:t>
            </a:r>
            <a:endParaRPr lang="en-US" sz="1100" dirty="0"/>
          </a:p>
        </p:txBody>
      </p:sp>
      <p:sp>
        <p:nvSpPr>
          <p:cNvPr id="8" name="Text 6"/>
          <p:cNvSpPr/>
          <p:nvPr/>
        </p:nvSpPr>
        <p:spPr>
          <a:xfrm>
            <a:off x="228600" y="2176272"/>
            <a:ext cx="2651760" cy="594360"/>
          </a:xfrm>
          <a:prstGeom prst="rect">
            <a:avLst/>
          </a:prstGeom>
          <a:noFill/>
          <a:ln/>
        </p:spPr>
        <p:txBody>
          <a:bodyPr wrap="square" lIns="0" tIns="0" rIns="0" bIns="0" rtlCol="0" anchor="ctr"/>
          <a:lstStyle/>
          <a:p>
            <a:pPr marL="0" indent="0">
              <a:buNone/>
            </a:pPr>
            <a:r>
              <a:rPr lang="en-US" sz="1100" dirty="0">
                <a:solidFill>
                  <a:srgbClr val="F1E8D6"/>
                </a:solidFill>
                <a:latin typeface="Calibri" pitchFamily="34" charset="0"/>
                <a:ea typeface="Calibri" pitchFamily="34" charset="-122"/>
                <a:cs typeface="Calibri" pitchFamily="34" charset="-120"/>
              </a:rPr>
              <a:t>Textbeispiel hochladen oder einfuegen - Claude lernt deinen Stil daraus.</a:t>
            </a:r>
            <a:endParaRPr lang="en-US" sz="1100" dirty="0"/>
          </a:p>
        </p:txBody>
      </p:sp>
      <p:sp>
        <p:nvSpPr>
          <p:cNvPr id="9" name="Shape 7"/>
          <p:cNvSpPr/>
          <p:nvPr/>
        </p:nvSpPr>
        <p:spPr>
          <a:xfrm>
            <a:off x="228600" y="2880360"/>
            <a:ext cx="2651760" cy="256032"/>
          </a:xfrm>
          <a:prstGeom prst="rect">
            <a:avLst/>
          </a:prstGeom>
          <a:solidFill>
            <a:srgbClr val="FF00FF"/>
          </a:solidFill>
          <a:ln w="12700">
            <a:solidFill>
              <a:srgbClr val="FF00FF"/>
            </a:solidFill>
            <a:prstDash val="solid"/>
          </a:ln>
        </p:spPr>
        <p:txBody>
          <a:bodyPr/>
          <a:lstStyle/>
          <a:p>
            <a:endParaRPr lang="de-DE"/>
          </a:p>
        </p:txBody>
      </p:sp>
      <p:sp>
        <p:nvSpPr>
          <p:cNvPr id="10" name="Text 8"/>
          <p:cNvSpPr/>
          <p:nvPr/>
        </p:nvSpPr>
        <p:spPr>
          <a:xfrm>
            <a:off x="228600" y="2880360"/>
            <a:ext cx="2651760" cy="256032"/>
          </a:xfrm>
          <a:prstGeom prst="rect">
            <a:avLst/>
          </a:prstGeom>
          <a:noFill/>
          <a:ln/>
        </p:spPr>
        <p:txBody>
          <a:bodyPr wrap="square" lIns="0" tIns="0" rIns="0" bIns="0" rtlCol="0" anchor="ctr"/>
          <a:lstStyle/>
          <a:p>
            <a:pPr marL="0" indent="0" algn="ctr">
              <a:buNone/>
            </a:pPr>
            <a:r>
              <a:rPr lang="en-US" sz="1100" b="1" dirty="0">
                <a:solidFill>
                  <a:srgbClr val="FFFFFF"/>
                </a:solidFill>
                <a:latin typeface="Calibri" pitchFamily="34" charset="0"/>
                <a:ea typeface="Calibri" pitchFamily="34" charset="-122"/>
                <a:cs typeface="Calibri" pitchFamily="34" charset="-120"/>
              </a:rPr>
              <a:t>2. Stil beschreiben</a:t>
            </a:r>
            <a:endParaRPr lang="en-US" sz="1100" dirty="0"/>
          </a:p>
        </p:txBody>
      </p:sp>
      <p:sp>
        <p:nvSpPr>
          <p:cNvPr id="11" name="Text 9"/>
          <p:cNvSpPr/>
          <p:nvPr/>
        </p:nvSpPr>
        <p:spPr>
          <a:xfrm>
            <a:off x="228600" y="3182112"/>
            <a:ext cx="2651760" cy="594360"/>
          </a:xfrm>
          <a:prstGeom prst="rect">
            <a:avLst/>
          </a:prstGeom>
          <a:noFill/>
          <a:ln/>
        </p:spPr>
        <p:txBody>
          <a:bodyPr wrap="square" lIns="0" tIns="0" rIns="0" bIns="0" rtlCol="0" anchor="ctr"/>
          <a:lstStyle/>
          <a:p>
            <a:pPr marL="0" indent="0">
              <a:buNone/>
            </a:pPr>
            <a:r>
              <a:rPr lang="en-US" sz="1100" dirty="0">
                <a:solidFill>
                  <a:srgbClr val="F1E8D6"/>
                </a:solidFill>
                <a:latin typeface="Calibri" pitchFamily="34" charset="0"/>
                <a:ea typeface="Calibri" pitchFamily="34" charset="-122"/>
                <a:cs typeface="Calibri" pitchFamily="34" charset="-120"/>
              </a:rPr>
              <a:t>Ziel, Zielgruppe, Sprache und Schreibstil Schritt fuer Schritt definieren.</a:t>
            </a:r>
            <a:endParaRPr lang="en-US" sz="1100" dirty="0"/>
          </a:p>
        </p:txBody>
      </p:sp>
      <p:sp>
        <p:nvSpPr>
          <p:cNvPr id="12" name="Text 10"/>
          <p:cNvSpPr/>
          <p:nvPr/>
        </p:nvSpPr>
        <p:spPr>
          <a:xfrm>
            <a:off x="3520440" y="256032"/>
            <a:ext cx="5212080" cy="256032"/>
          </a:xfrm>
          <a:prstGeom prst="rect">
            <a:avLst/>
          </a:prstGeom>
          <a:noFill/>
          <a:ln/>
        </p:spPr>
        <p:txBody>
          <a:bodyPr wrap="square" lIns="0" tIns="0" rIns="0" bIns="0" rtlCol="0" anchor="ctr"/>
          <a:lstStyle/>
          <a:p>
            <a:pPr marL="0" indent="0">
              <a:buNone/>
            </a:pPr>
            <a:r>
              <a:rPr lang="en-US" sz="1100" b="1" dirty="0">
                <a:solidFill>
                  <a:srgbClr val="14B3DD"/>
                </a:solidFill>
                <a:latin typeface="Calibri" pitchFamily="34" charset="0"/>
                <a:ea typeface="Calibri" pitchFamily="34" charset="-122"/>
                <a:cs typeface="Calibri" pitchFamily="34" charset="-120"/>
              </a:rPr>
              <a:t>1. Moeglichkeit: Mit eigenen Texten</a:t>
            </a:r>
            <a:endParaRPr lang="en-US" sz="1100" dirty="0"/>
          </a:p>
        </p:txBody>
      </p:sp>
      <p:pic>
        <p:nvPicPr>
          <p:cNvPr id="13" name="Image 0" descr="preencoded.png"/>
          <p:cNvPicPr>
            <a:picLocks noChangeAspect="1"/>
          </p:cNvPicPr>
          <p:nvPr/>
        </p:nvPicPr>
        <p:blipFill>
          <a:blip r:embed="rId3"/>
          <a:srcRect/>
          <a:stretch/>
        </p:blipFill>
        <p:spPr>
          <a:xfrm>
            <a:off x="6217920" y="548640"/>
            <a:ext cx="2514600" cy="1691640"/>
          </a:xfrm>
          <a:prstGeom prst="rect">
            <a:avLst/>
          </a:prstGeom>
        </p:spPr>
      </p:pic>
      <p:pic>
        <p:nvPicPr>
          <p:cNvPr id="14" name="Image 1" descr="preencoded.png"/>
          <p:cNvPicPr>
            <a:picLocks noChangeAspect="1"/>
          </p:cNvPicPr>
          <p:nvPr/>
        </p:nvPicPr>
        <p:blipFill>
          <a:blip r:embed="rId4"/>
          <a:srcRect/>
          <a:stretch/>
        </p:blipFill>
        <p:spPr>
          <a:xfrm>
            <a:off x="3520440" y="548640"/>
            <a:ext cx="2606040" cy="1691640"/>
          </a:xfrm>
          <a:prstGeom prst="rect">
            <a:avLst/>
          </a:prstGeom>
        </p:spPr>
      </p:pic>
      <p:sp>
        <p:nvSpPr>
          <p:cNvPr id="15" name="Text 11"/>
          <p:cNvSpPr/>
          <p:nvPr/>
        </p:nvSpPr>
        <p:spPr>
          <a:xfrm>
            <a:off x="3520440" y="2359152"/>
            <a:ext cx="5212080" cy="256032"/>
          </a:xfrm>
          <a:prstGeom prst="rect">
            <a:avLst/>
          </a:prstGeom>
          <a:noFill/>
          <a:ln/>
        </p:spPr>
        <p:txBody>
          <a:bodyPr wrap="square" lIns="0" tIns="0" rIns="0" bIns="0" rtlCol="0" anchor="ctr"/>
          <a:lstStyle/>
          <a:p>
            <a:pPr marL="0" indent="0">
              <a:buNone/>
            </a:pPr>
            <a:r>
              <a:rPr lang="en-US" sz="1100" b="1" dirty="0">
                <a:solidFill>
                  <a:srgbClr val="FF00FF"/>
                </a:solidFill>
                <a:latin typeface="Calibri" pitchFamily="34" charset="0"/>
                <a:ea typeface="Calibri" pitchFamily="34" charset="-122"/>
                <a:cs typeface="Calibri" pitchFamily="34" charset="-120"/>
              </a:rPr>
              <a:t>2. Moeglichkeit: Stil beschreiben</a:t>
            </a:r>
            <a:endParaRPr lang="en-US" sz="1100" dirty="0"/>
          </a:p>
        </p:txBody>
      </p:sp>
      <p:sp>
        <p:nvSpPr>
          <p:cNvPr id="17" name="Shape 12"/>
          <p:cNvSpPr/>
          <p:nvPr/>
        </p:nvSpPr>
        <p:spPr>
          <a:xfrm>
            <a:off x="6452839" y="3881628"/>
            <a:ext cx="2279681" cy="806958"/>
          </a:xfrm>
          <a:prstGeom prst="rect">
            <a:avLst/>
          </a:prstGeom>
          <a:solidFill>
            <a:srgbClr val="FFF8F0"/>
          </a:solidFill>
          <a:ln w="6350">
            <a:solidFill>
              <a:srgbClr val="F9B233"/>
            </a:solidFill>
            <a:prstDash val="solid"/>
          </a:ln>
        </p:spPr>
        <p:txBody>
          <a:bodyPr/>
          <a:lstStyle/>
          <a:p>
            <a:endParaRPr lang="de-DE"/>
          </a:p>
        </p:txBody>
      </p:sp>
      <p:sp>
        <p:nvSpPr>
          <p:cNvPr id="18" name="Text 13"/>
          <p:cNvSpPr/>
          <p:nvPr/>
        </p:nvSpPr>
        <p:spPr>
          <a:xfrm>
            <a:off x="6452839" y="3954098"/>
            <a:ext cx="2119703" cy="638842"/>
          </a:xfrm>
          <a:prstGeom prst="rect">
            <a:avLst/>
          </a:prstGeom>
          <a:noFill/>
          <a:ln/>
        </p:spPr>
        <p:txBody>
          <a:bodyPr wrap="square" rtlCol="0" anchor="ctr"/>
          <a:lstStyle/>
          <a:p>
            <a:pPr marL="0" indent="0">
              <a:buNone/>
            </a:pPr>
            <a:r>
              <a:rPr lang="en-US" sz="1000" b="1" dirty="0">
                <a:solidFill>
                  <a:srgbClr val="854F0B"/>
                </a:solidFill>
                <a:latin typeface="Calibri" pitchFamily="34" charset="0"/>
                <a:ea typeface="Calibri" pitchFamily="34" charset="-122"/>
                <a:cs typeface="Calibri" pitchFamily="34" charset="-120"/>
              </a:rPr>
              <a:t>Claude Support:  </a:t>
            </a:r>
            <a:r>
              <a:rPr lang="en-US" sz="1000" u="sng" dirty="0">
                <a:solidFill>
                  <a:srgbClr val="14B3DD"/>
                </a:solidFill>
                <a:latin typeface="Calibri" pitchFamily="34" charset="0"/>
                <a:ea typeface="Calibri" pitchFamily="34" charset="-122"/>
                <a:cs typeface="Calibri" pitchFamily="34" charset="-120"/>
                <a:hlinkClick r:id="rId5">
                  <a:extLst>
                    <a:ext uri="{A12FA001-AC4F-418D-AE19-62706E023703}">
                      <ahyp:hlinkClr xmlns:ahyp="http://schemas.microsoft.com/office/drawing/2018/hyperlinkcolor" val="tx"/>
                    </a:ext>
                  </a:extLst>
                </a:hlinkClick>
              </a:rPr>
              <a:t>support.claude.com/en/articles/10181068-configure-and-use-styles</a:t>
            </a:r>
            <a:endParaRPr lang="en-US" sz="1000" dirty="0"/>
          </a:p>
        </p:txBody>
      </p:sp>
      <p:sp>
        <p:nvSpPr>
          <p:cNvPr id="19" name="Text 14"/>
          <p:cNvSpPr/>
          <p:nvPr/>
        </p:nvSpPr>
        <p:spPr>
          <a:xfrm>
            <a:off x="8046720" y="4846320"/>
            <a:ext cx="914400" cy="228600"/>
          </a:xfrm>
          <a:prstGeom prst="rect">
            <a:avLst/>
          </a:prstGeom>
          <a:noFill/>
          <a:ln/>
        </p:spPr>
        <p:txBody>
          <a:bodyPr wrap="square" rtlCol="0" anchor="ctr"/>
          <a:lstStyle/>
          <a:p>
            <a:pPr marL="0" indent="0" algn="r">
              <a:buNone/>
            </a:pPr>
            <a:r>
              <a:rPr lang="en-US" sz="1000" dirty="0">
                <a:solidFill>
                  <a:srgbClr val="A48A7B"/>
                </a:solidFill>
                <a:latin typeface="Calibri" pitchFamily="34" charset="0"/>
                <a:ea typeface="Calibri" pitchFamily="34" charset="-122"/>
                <a:cs typeface="Calibri" pitchFamily="34" charset="-120"/>
              </a:rPr>
              <a:t>9 / 10</a:t>
            </a:r>
            <a:endParaRPr lang="en-US" sz="1000" dirty="0"/>
          </a:p>
        </p:txBody>
      </p:sp>
      <p:sp>
        <p:nvSpPr>
          <p:cNvPr id="20" name="Text 15"/>
          <p:cNvSpPr/>
          <p:nvPr/>
        </p:nvSpPr>
        <p:spPr>
          <a:xfrm>
            <a:off x="228600" y="4864608"/>
            <a:ext cx="6858000" cy="201168"/>
          </a:xfrm>
          <a:prstGeom prst="rect">
            <a:avLst/>
          </a:prstGeom>
          <a:noFill/>
          <a:ln/>
        </p:spPr>
        <p:txBody>
          <a:bodyPr wrap="square" rtlCol="0" anchor="ctr"/>
          <a:lstStyle/>
          <a:p>
            <a:pPr marL="0" indent="0" algn="l">
              <a:buNone/>
            </a:pPr>
            <a:r>
              <a:rPr lang="en-US" sz="900" i="1" dirty="0">
                <a:solidFill>
                  <a:srgbClr val="8B95B0"/>
                </a:solidFill>
                <a:latin typeface="Calibri" pitchFamily="34" charset="0"/>
                <a:ea typeface="Calibri" pitchFamily="34" charset="-122"/>
                <a:cs typeface="Calibri" pitchFamily="34" charset="-120"/>
              </a:rPr>
              <a:t>Erstellt und bearbeitet Claudia Heil, 16.3.2026 mit KI Claude</a:t>
            </a:r>
            <a:endParaRPr lang="en-US" sz="900" dirty="0"/>
          </a:p>
        </p:txBody>
      </p:sp>
      <p:pic>
        <p:nvPicPr>
          <p:cNvPr id="22" name="Grafik 21" descr="Ein Bild, das Text, Screenshot, Schrift, Zahl enthält.&#10;&#10;KI-generierte Inhalte können fehlerhaft sein.">
            <a:extLst>
              <a:ext uri="{FF2B5EF4-FFF2-40B4-BE49-F238E27FC236}">
                <a16:creationId xmlns:a16="http://schemas.microsoft.com/office/drawing/2014/main" id="{624BFCB0-88E5-34F7-C942-36F5B71BDC54}"/>
              </a:ext>
            </a:extLst>
          </p:cNvPr>
          <p:cNvPicPr>
            <a:picLocks noChangeAspect="1"/>
          </p:cNvPicPr>
          <p:nvPr/>
        </p:nvPicPr>
        <p:blipFill>
          <a:blip r:embed="rId6"/>
          <a:stretch>
            <a:fillRect/>
          </a:stretch>
        </p:blipFill>
        <p:spPr>
          <a:xfrm>
            <a:off x="3520440" y="2681478"/>
            <a:ext cx="2738637" cy="2007108"/>
          </a:xfrm>
          <a:prstGeom prst="rect">
            <a:avLst/>
          </a:prstGeom>
        </p:spPr>
      </p:pic>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0</TotalTime>
  <Words>730</Words>
  <Application>Microsoft Macintosh PowerPoint</Application>
  <PresentationFormat>Bildschirmpräsentation (16:9)</PresentationFormat>
  <Paragraphs>131</Paragraphs>
  <Slides>10</Slides>
  <Notes>10</Notes>
  <HiddenSlides>0</HiddenSlides>
  <MMClips>0</MMClips>
  <ScaleCrop>false</ScaleCrop>
  <HeadingPairs>
    <vt:vector size="6" baseType="variant">
      <vt:variant>
        <vt:lpstr>Verwendete Schriftarten</vt:lpstr>
      </vt:variant>
      <vt:variant>
        <vt:i4>3</vt:i4>
      </vt:variant>
      <vt:variant>
        <vt:lpstr>Design</vt:lpstr>
      </vt:variant>
      <vt:variant>
        <vt:i4>1</vt:i4>
      </vt:variant>
      <vt:variant>
        <vt:lpstr>Folientitel</vt:lpstr>
      </vt:variant>
      <vt:variant>
        <vt:i4>10</vt:i4>
      </vt:variant>
    </vt:vector>
  </HeadingPairs>
  <TitlesOfParts>
    <vt:vector size="14" baseType="lpstr">
      <vt:lpstr>Arial</vt:lpstr>
      <vt:lpstr>Calibri</vt:lpstr>
      <vt:lpstr>Georgia</vt:lpstr>
      <vt:lpstr>Office Theme</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Claude Schreibstile</dc:title>
  <dc:subject>PptxGenJS Presentation</dc:subject>
  <dc:creator>PptxGenJS</dc:creator>
  <cp:lastModifiedBy>Heil Claudia</cp:lastModifiedBy>
  <cp:revision>1</cp:revision>
  <dcterms:created xsi:type="dcterms:W3CDTF">2026-03-18T17:27:41Z</dcterms:created>
  <dcterms:modified xsi:type="dcterms:W3CDTF">2026-03-18T17:32:37Z</dcterms:modified>
</cp:coreProperties>
</file>