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A1EA8D-04A4-0141-9032-2B0685D26F26}" v="4" dt="2026-03-16T21:11:42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27"/>
  </p:normalViewPr>
  <p:slideViewPr>
    <p:cSldViewPr snapToGrid="0" snapToObjects="1">
      <p:cViewPr varScale="1">
        <p:scale>
          <a:sx n="164" d="100"/>
          <a:sy n="164" d="100"/>
        </p:scale>
        <p:origin x="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Heil" userId="b5f6479e-2b56-4d92-b4f5-a95eac7cf455" providerId="ADAL" clId="{02300DEE-1112-5737-8DD3-5330F647360A}"/>
    <pc:docChg chg="undo custSel modSld">
      <pc:chgData name="Claudia Heil" userId="b5f6479e-2b56-4d92-b4f5-a95eac7cf455" providerId="ADAL" clId="{02300DEE-1112-5737-8DD3-5330F647360A}" dt="2026-03-16T21:12:07.768" v="383" actId="255"/>
      <pc:docMkLst>
        <pc:docMk/>
      </pc:docMkLst>
      <pc:sldChg chg="addSp delSp modSp mod">
        <pc:chgData name="Claudia Heil" userId="b5f6479e-2b56-4d92-b4f5-a95eac7cf455" providerId="ADAL" clId="{02300DEE-1112-5737-8DD3-5330F647360A}" dt="2026-03-16T20:33:30.441" v="274" actId="14100"/>
        <pc:sldMkLst>
          <pc:docMk/>
          <pc:sldMk cId="0" sldId="258"/>
        </pc:sldMkLst>
        <pc:spChg chg="mod">
          <ac:chgData name="Claudia Heil" userId="b5f6479e-2b56-4d92-b4f5-a95eac7cf455" providerId="ADAL" clId="{02300DEE-1112-5737-8DD3-5330F647360A}" dt="2026-03-16T20:27:34.855" v="235" actId="14100"/>
          <ac:spMkLst>
            <pc:docMk/>
            <pc:sldMk cId="0" sldId="258"/>
            <ac:spMk id="8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27:34.855" v="235" actId="14100"/>
          <ac:spMkLst>
            <pc:docMk/>
            <pc:sldMk cId="0" sldId="258"/>
            <ac:spMk id="9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2:38.919" v="269" actId="1076"/>
          <ac:spMkLst>
            <pc:docMk/>
            <pc:sldMk cId="0" sldId="258"/>
            <ac:spMk id="10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2:38.919" v="269" actId="1076"/>
          <ac:spMkLst>
            <pc:docMk/>
            <pc:sldMk cId="0" sldId="258"/>
            <ac:spMk id="11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3:04.836" v="272" actId="14100"/>
          <ac:spMkLst>
            <pc:docMk/>
            <pc:sldMk cId="0" sldId="258"/>
            <ac:spMk id="12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3:04.836" v="272" actId="14100"/>
          <ac:spMkLst>
            <pc:docMk/>
            <pc:sldMk cId="0" sldId="258"/>
            <ac:spMk id="13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2:55.607" v="271" actId="1076"/>
          <ac:spMkLst>
            <pc:docMk/>
            <pc:sldMk cId="0" sldId="258"/>
            <ac:spMk id="14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2:55.607" v="271" actId="1076"/>
          <ac:spMkLst>
            <pc:docMk/>
            <pc:sldMk cId="0" sldId="258"/>
            <ac:spMk id="15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2:50.117" v="270" actId="14100"/>
          <ac:spMkLst>
            <pc:docMk/>
            <pc:sldMk cId="0" sldId="258"/>
            <ac:spMk id="16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2:50.117" v="270" actId="14100"/>
          <ac:spMkLst>
            <pc:docMk/>
            <pc:sldMk cId="0" sldId="258"/>
            <ac:spMk id="17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29:19.799" v="243" actId="1076"/>
          <ac:spMkLst>
            <pc:docMk/>
            <pc:sldMk cId="0" sldId="258"/>
            <ac:spMk id="18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29:19.799" v="243" actId="1076"/>
          <ac:spMkLst>
            <pc:docMk/>
            <pc:sldMk cId="0" sldId="258"/>
            <ac:spMk id="19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0:51.552" v="263" actId="1076"/>
          <ac:spMkLst>
            <pc:docMk/>
            <pc:sldMk cId="0" sldId="258"/>
            <ac:spMk id="20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0:51.552" v="263" actId="1076"/>
          <ac:spMkLst>
            <pc:docMk/>
            <pc:sldMk cId="0" sldId="258"/>
            <ac:spMk id="21" creationId="{00000000-0000-0000-0000-000000000000}"/>
          </ac:spMkLst>
        </pc:spChg>
        <pc:spChg chg="del">
          <ac:chgData name="Claudia Heil" userId="b5f6479e-2b56-4d92-b4f5-a95eac7cf455" providerId="ADAL" clId="{02300DEE-1112-5737-8DD3-5330F647360A}" dt="2026-03-16T20:25:52.030" v="209" actId="478"/>
          <ac:spMkLst>
            <pc:docMk/>
            <pc:sldMk cId="0" sldId="258"/>
            <ac:spMk id="22" creationId="{00000000-0000-0000-0000-000000000000}"/>
          </ac:spMkLst>
        </pc:spChg>
        <pc:spChg chg="del">
          <ac:chgData name="Claudia Heil" userId="b5f6479e-2b56-4d92-b4f5-a95eac7cf455" providerId="ADAL" clId="{02300DEE-1112-5737-8DD3-5330F647360A}" dt="2026-03-16T20:26:02.251" v="216" actId="478"/>
          <ac:spMkLst>
            <pc:docMk/>
            <pc:sldMk cId="0" sldId="258"/>
            <ac:spMk id="23" creationId="{00000000-0000-0000-0000-000000000000}"/>
          </ac:spMkLst>
        </pc:spChg>
        <pc:spChg chg="del">
          <ac:chgData name="Claudia Heil" userId="b5f6479e-2b56-4d92-b4f5-a95eac7cf455" providerId="ADAL" clId="{02300DEE-1112-5737-8DD3-5330F647360A}" dt="2026-03-16T20:25:53.252" v="210" actId="478"/>
          <ac:spMkLst>
            <pc:docMk/>
            <pc:sldMk cId="0" sldId="258"/>
            <ac:spMk id="24" creationId="{00000000-0000-0000-0000-000000000000}"/>
          </ac:spMkLst>
        </pc:spChg>
        <pc:spChg chg="del mod">
          <ac:chgData name="Claudia Heil" userId="b5f6479e-2b56-4d92-b4f5-a95eac7cf455" providerId="ADAL" clId="{02300DEE-1112-5737-8DD3-5330F647360A}" dt="2026-03-16T20:26:14.868" v="222" actId="478"/>
          <ac:spMkLst>
            <pc:docMk/>
            <pc:sldMk cId="0" sldId="258"/>
            <ac:spMk id="25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33:26.454" v="273" actId="14100"/>
          <ac:spMkLst>
            <pc:docMk/>
            <pc:sldMk cId="0" sldId="258"/>
            <ac:spMk id="26" creationId="{00000000-0000-0000-0000-000000000000}"/>
          </ac:spMkLst>
        </pc:spChg>
        <pc:spChg chg="del">
          <ac:chgData name="Claudia Heil" userId="b5f6479e-2b56-4d92-b4f5-a95eac7cf455" providerId="ADAL" clId="{02300DEE-1112-5737-8DD3-5330F647360A}" dt="2026-03-16T20:25:53.991" v="211" actId="478"/>
          <ac:spMkLst>
            <pc:docMk/>
            <pc:sldMk cId="0" sldId="258"/>
            <ac:spMk id="27" creationId="{00000000-0000-0000-0000-000000000000}"/>
          </ac:spMkLst>
        </pc:spChg>
        <pc:spChg chg="del">
          <ac:chgData name="Claudia Heil" userId="b5f6479e-2b56-4d92-b4f5-a95eac7cf455" providerId="ADAL" clId="{02300DEE-1112-5737-8DD3-5330F647360A}" dt="2026-03-16T20:25:59.599" v="215" actId="478"/>
          <ac:spMkLst>
            <pc:docMk/>
            <pc:sldMk cId="0" sldId="258"/>
            <ac:spMk id="28" creationId="{00000000-0000-0000-0000-000000000000}"/>
          </ac:spMkLst>
        </pc:spChg>
        <pc:spChg chg="del">
          <ac:chgData name="Claudia Heil" userId="b5f6479e-2b56-4d92-b4f5-a95eac7cf455" providerId="ADAL" clId="{02300DEE-1112-5737-8DD3-5330F647360A}" dt="2026-03-16T20:25:57.230" v="214" actId="478"/>
          <ac:spMkLst>
            <pc:docMk/>
            <pc:sldMk cId="0" sldId="258"/>
            <ac:spMk id="29" creationId="{00000000-0000-0000-0000-000000000000}"/>
          </ac:spMkLst>
        </pc:spChg>
        <pc:spChg chg="del mod">
          <ac:chgData name="Claudia Heil" userId="b5f6479e-2b56-4d92-b4f5-a95eac7cf455" providerId="ADAL" clId="{02300DEE-1112-5737-8DD3-5330F647360A}" dt="2026-03-16T20:25:56.091" v="213" actId="478"/>
          <ac:spMkLst>
            <pc:docMk/>
            <pc:sldMk cId="0" sldId="258"/>
            <ac:spMk id="30" creationId="{00000000-0000-0000-0000-000000000000}"/>
          </ac:spMkLst>
        </pc:spChg>
        <pc:spChg chg="del">
          <ac:chgData name="Claudia Heil" userId="b5f6479e-2b56-4d92-b4f5-a95eac7cf455" providerId="ADAL" clId="{02300DEE-1112-5737-8DD3-5330F647360A}" dt="2026-03-16T20:26:08.495" v="218" actId="478"/>
          <ac:spMkLst>
            <pc:docMk/>
            <pc:sldMk cId="0" sldId="258"/>
            <ac:spMk id="31" creationId="{00000000-0000-0000-0000-000000000000}"/>
          </ac:spMkLst>
        </pc:spChg>
        <pc:spChg chg="del">
          <ac:chgData name="Claudia Heil" userId="b5f6479e-2b56-4d92-b4f5-a95eac7cf455" providerId="ADAL" clId="{02300DEE-1112-5737-8DD3-5330F647360A}" dt="2026-03-16T20:26:10.894" v="219" actId="478"/>
          <ac:spMkLst>
            <pc:docMk/>
            <pc:sldMk cId="0" sldId="258"/>
            <ac:spMk id="32" creationId="{00000000-0000-0000-0000-000000000000}"/>
          </ac:spMkLst>
        </pc:spChg>
        <pc:spChg chg="del">
          <ac:chgData name="Claudia Heil" userId="b5f6479e-2b56-4d92-b4f5-a95eac7cf455" providerId="ADAL" clId="{02300DEE-1112-5737-8DD3-5330F647360A}" dt="2026-03-16T20:26:19.354" v="224" actId="478"/>
          <ac:spMkLst>
            <pc:docMk/>
            <pc:sldMk cId="0" sldId="258"/>
            <ac:spMk id="34" creationId="{00000000-0000-0000-0000-000000000000}"/>
          </ac:spMkLst>
        </pc:spChg>
        <pc:picChg chg="del">
          <ac:chgData name="Claudia Heil" userId="b5f6479e-2b56-4d92-b4f5-a95eac7cf455" providerId="ADAL" clId="{02300DEE-1112-5737-8DD3-5330F647360A}" dt="2026-03-16T20:26:21.543" v="225" actId="478"/>
          <ac:picMkLst>
            <pc:docMk/>
            <pc:sldMk cId="0" sldId="258"/>
            <ac:picMk id="33" creationId="{00000000-0000-0000-0000-000000000000}"/>
          </ac:picMkLst>
        </pc:picChg>
        <pc:picChg chg="add mod">
          <ac:chgData name="Claudia Heil" userId="b5f6479e-2b56-4d92-b4f5-a95eac7cf455" providerId="ADAL" clId="{02300DEE-1112-5737-8DD3-5330F647360A}" dt="2026-03-16T20:33:30.441" v="274" actId="14100"/>
          <ac:picMkLst>
            <pc:docMk/>
            <pc:sldMk cId="0" sldId="258"/>
            <ac:picMk id="38" creationId="{05669A77-4628-FCB6-5430-90CF63835E84}"/>
          </ac:picMkLst>
        </pc:picChg>
      </pc:sldChg>
      <pc:sldChg chg="addSp delSp modSp mod">
        <pc:chgData name="Claudia Heil" userId="b5f6479e-2b56-4d92-b4f5-a95eac7cf455" providerId="ADAL" clId="{02300DEE-1112-5737-8DD3-5330F647360A}" dt="2026-03-16T20:19:05.540" v="18" actId="1076"/>
        <pc:sldMkLst>
          <pc:docMk/>
          <pc:sldMk cId="0" sldId="261"/>
        </pc:sldMkLst>
        <pc:spChg chg="del">
          <ac:chgData name="Claudia Heil" userId="b5f6479e-2b56-4d92-b4f5-a95eac7cf455" providerId="ADAL" clId="{02300DEE-1112-5737-8DD3-5330F647360A}" dt="2026-03-16T20:17:35.376" v="1" actId="478"/>
          <ac:spMkLst>
            <pc:docMk/>
            <pc:sldMk cId="0" sldId="261"/>
            <ac:spMk id="5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17:32.985" v="0" actId="1076"/>
          <ac:spMkLst>
            <pc:docMk/>
            <pc:sldMk cId="0" sldId="261"/>
            <ac:spMk id="6" creationId="{00000000-0000-0000-0000-000000000000}"/>
          </ac:spMkLst>
        </pc:spChg>
        <pc:spChg chg="add mod">
          <ac:chgData name="Claudia Heil" userId="b5f6479e-2b56-4d92-b4f5-a95eac7cf455" providerId="ADAL" clId="{02300DEE-1112-5737-8DD3-5330F647360A}" dt="2026-03-16T20:18:57.601" v="16" actId="1076"/>
          <ac:spMkLst>
            <pc:docMk/>
            <pc:sldMk cId="0" sldId="261"/>
            <ac:spMk id="10" creationId="{3AB87B3E-32C0-06B9-6EB8-C628E519CCAF}"/>
          </ac:spMkLst>
        </pc:spChg>
        <pc:picChg chg="mod">
          <ac:chgData name="Claudia Heil" userId="b5f6479e-2b56-4d92-b4f5-a95eac7cf455" providerId="ADAL" clId="{02300DEE-1112-5737-8DD3-5330F647360A}" dt="2026-03-16T20:17:32.985" v="0" actId="1076"/>
          <ac:picMkLst>
            <pc:docMk/>
            <pc:sldMk cId="0" sldId="261"/>
            <ac:picMk id="7" creationId="{00000000-0000-0000-0000-000000000000}"/>
          </ac:picMkLst>
        </pc:picChg>
        <pc:picChg chg="add mod">
          <ac:chgData name="Claudia Heil" userId="b5f6479e-2b56-4d92-b4f5-a95eac7cf455" providerId="ADAL" clId="{02300DEE-1112-5737-8DD3-5330F647360A}" dt="2026-03-16T20:19:05.540" v="18" actId="1076"/>
          <ac:picMkLst>
            <pc:docMk/>
            <pc:sldMk cId="0" sldId="261"/>
            <ac:picMk id="12" creationId="{9C22E35F-9066-3F2E-BF88-5C8E46D5ACCB}"/>
          </ac:picMkLst>
        </pc:picChg>
      </pc:sldChg>
      <pc:sldChg chg="addSp delSp modSp mod">
        <pc:chgData name="Claudia Heil" userId="b5f6479e-2b56-4d92-b4f5-a95eac7cf455" providerId="ADAL" clId="{02300DEE-1112-5737-8DD3-5330F647360A}" dt="2026-03-16T21:02:54.143" v="366" actId="113"/>
        <pc:sldMkLst>
          <pc:docMk/>
          <pc:sldMk cId="0" sldId="263"/>
        </pc:sldMkLst>
        <pc:spChg chg="mod">
          <ac:chgData name="Claudia Heil" userId="b5f6479e-2b56-4d92-b4f5-a95eac7cf455" providerId="ADAL" clId="{02300DEE-1112-5737-8DD3-5330F647360A}" dt="2026-03-16T21:02:54.143" v="366" actId="113"/>
          <ac:spMkLst>
            <pc:docMk/>
            <pc:sldMk cId="0" sldId="263"/>
            <ac:spMk id="11" creationId="{00000000-0000-0000-0000-000000000000}"/>
          </ac:spMkLst>
        </pc:spChg>
        <pc:spChg chg="mod">
          <ac:chgData name="Claudia Heil" userId="b5f6479e-2b56-4d92-b4f5-a95eac7cf455" providerId="ADAL" clId="{02300DEE-1112-5737-8DD3-5330F647360A}" dt="2026-03-16T20:22:55.259" v="208" actId="113"/>
          <ac:spMkLst>
            <pc:docMk/>
            <pc:sldMk cId="0" sldId="263"/>
            <ac:spMk id="17" creationId="{00000000-0000-0000-0000-000000000000}"/>
          </ac:spMkLst>
        </pc:spChg>
        <pc:spChg chg="add del">
          <ac:chgData name="Claudia Heil" userId="b5f6479e-2b56-4d92-b4f5-a95eac7cf455" providerId="ADAL" clId="{02300DEE-1112-5737-8DD3-5330F647360A}" dt="2026-03-16T21:02:17.400" v="355" actId="478"/>
          <ac:spMkLst>
            <pc:docMk/>
            <pc:sldMk cId="0" sldId="263"/>
            <ac:spMk id="20" creationId="{2DB1E975-9BD4-6134-61F6-DFA7E7DA1C74}"/>
          </ac:spMkLst>
        </pc:spChg>
      </pc:sldChg>
      <pc:sldChg chg="delSp modSp mod">
        <pc:chgData name="Claudia Heil" userId="b5f6479e-2b56-4d92-b4f5-a95eac7cf455" providerId="ADAL" clId="{02300DEE-1112-5737-8DD3-5330F647360A}" dt="2026-03-16T20:20:01.608" v="21" actId="478"/>
        <pc:sldMkLst>
          <pc:docMk/>
          <pc:sldMk cId="0" sldId="264"/>
        </pc:sldMkLst>
        <pc:spChg chg="del">
          <ac:chgData name="Claudia Heil" userId="b5f6479e-2b56-4d92-b4f5-a95eac7cf455" providerId="ADAL" clId="{02300DEE-1112-5737-8DD3-5330F647360A}" dt="2026-03-16T20:19:58.833" v="19" actId="478"/>
          <ac:spMkLst>
            <pc:docMk/>
            <pc:sldMk cId="0" sldId="264"/>
            <ac:spMk id="25" creationId="{00000000-0000-0000-0000-000000000000}"/>
          </ac:spMkLst>
        </pc:spChg>
        <pc:spChg chg="del mod">
          <ac:chgData name="Claudia Heil" userId="b5f6479e-2b56-4d92-b4f5-a95eac7cf455" providerId="ADAL" clId="{02300DEE-1112-5737-8DD3-5330F647360A}" dt="2026-03-16T20:20:01.608" v="21" actId="478"/>
          <ac:spMkLst>
            <pc:docMk/>
            <pc:sldMk cId="0" sldId="264"/>
            <ac:spMk id="26" creationId="{00000000-0000-0000-0000-000000000000}"/>
          </ac:spMkLst>
        </pc:spChg>
      </pc:sldChg>
      <pc:sldChg chg="modSp mod">
        <pc:chgData name="Claudia Heil" userId="b5f6479e-2b56-4d92-b4f5-a95eac7cf455" providerId="ADAL" clId="{02300DEE-1112-5737-8DD3-5330F647360A}" dt="2026-03-16T21:12:07.768" v="383" actId="255"/>
        <pc:sldMkLst>
          <pc:docMk/>
          <pc:sldMk cId="0" sldId="267"/>
        </pc:sldMkLst>
        <pc:spChg chg="mod">
          <ac:chgData name="Claudia Heil" userId="b5f6479e-2b56-4d92-b4f5-a95eac7cf455" providerId="ADAL" clId="{02300DEE-1112-5737-8DD3-5330F647360A}" dt="2026-03-16T21:12:07.768" v="383" actId="255"/>
          <ac:spMkLst>
            <pc:docMk/>
            <pc:sldMk cId="0" sldId="267"/>
            <ac:spMk id="3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62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upport.claude.com/de/articles/9519177-wie-kann-ich-projekte-erstellen-und-verwalte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2A4A8C"/>
          </a:solidFill>
          <a:ln w="12700">
            <a:solidFill>
              <a:srgbClr val="2A4A8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457200" y="0"/>
            <a:ext cx="54864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5943600" y="731520"/>
            <a:ext cx="2743200" cy="2743200"/>
          </a:xfrm>
          <a:prstGeom prst="ellipse">
            <a:avLst/>
          </a:prstGeom>
          <a:solidFill>
            <a:srgbClr val="2A4A8C">
              <a:alpha val="60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1097280"/>
            <a:ext cx="1645920" cy="1645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914400"/>
            <a:ext cx="5303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Projekte</a:t>
            </a:r>
            <a:endParaRPr lang="en-US" sz="4400" dirty="0"/>
          </a:p>
        </p:txBody>
      </p:sp>
      <p:sp>
        <p:nvSpPr>
          <p:cNvPr id="8" name="Shape 5"/>
          <p:cNvSpPr/>
          <p:nvPr/>
        </p:nvSpPr>
        <p:spPr>
          <a:xfrm>
            <a:off x="731520" y="1965960"/>
            <a:ext cx="41148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731520" y="2103120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Dein persönlicher Arbeitsbereich bei Claude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274320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Coaches · Trainer · Berater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731520" y="324612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Anlegen · Füllen · Chats hinzufügen · Alles was du wissen musst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A33"/>
          </a:solidFill>
          <a:ln w="12700">
            <a:solidFill>
              <a:srgbClr val="0D1A3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0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Praxisbeispiele: So nutzen Coaches &amp; Berater Projekte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8046720" y="10972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713232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274320" y="713232"/>
            <a:ext cx="4206240" cy="3657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365760" y="768096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Online-Kurs Entwicklung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84048" y="1179576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521208" y="1161288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System-Prompt: Zielgruppe, Lernziele, didaktischer Stil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84048" y="1572768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521208" y="1554480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Wissen: Kursstruktur, Modulübersichten, Übungsaufgaben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84048" y="1965960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521208" y="1947672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Chats: je ein Chat pro Modul, einer für Marketing-Texte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09160" y="713232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4709160" y="713232"/>
            <a:ext cx="4206240" cy="3657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4800600" y="768096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Kunden-Begleitung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818888" y="1179576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4956048" y="1161288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System-Prompt: Branche, Thema, Kommunikationsstil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18888" y="1572768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4956048" y="1554480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Wissen: Protokolle, Ziele, Vereinbarungen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818888" y="1965960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4956048" y="1947672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Chats: Sitzungsvorbereitung, Feedback, Auswertung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74320" y="2724912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Shape 22"/>
          <p:cNvSpPr/>
          <p:nvPr/>
        </p:nvSpPr>
        <p:spPr>
          <a:xfrm>
            <a:off x="274320" y="2724912"/>
            <a:ext cx="4206240" cy="3657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Text 23"/>
          <p:cNvSpPr/>
          <p:nvPr/>
        </p:nvSpPr>
        <p:spPr>
          <a:xfrm>
            <a:off x="365760" y="2779776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📣 Marketing &amp; Content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384048" y="3191256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Text 25"/>
          <p:cNvSpPr/>
          <p:nvPr/>
        </p:nvSpPr>
        <p:spPr>
          <a:xfrm>
            <a:off x="521208" y="3172968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System-Prompt: Markensprache, Tonalität, Zielgruppe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84048" y="3584448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7"/>
          <p:cNvSpPr/>
          <p:nvPr/>
        </p:nvSpPr>
        <p:spPr>
          <a:xfrm>
            <a:off x="521208" y="3566160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Wissen: Angebote, Testimonials, Positionierung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84048" y="3977640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Text 29"/>
          <p:cNvSpPr/>
          <p:nvPr/>
        </p:nvSpPr>
        <p:spPr>
          <a:xfrm>
            <a:off x="521208" y="3959352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Chats: Social Media, Newsletter, Website-Texte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709160" y="2724912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3" name="Shape 31"/>
          <p:cNvSpPr/>
          <p:nvPr/>
        </p:nvSpPr>
        <p:spPr>
          <a:xfrm>
            <a:off x="4709160" y="2724912"/>
            <a:ext cx="4206240" cy="3657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Text 32"/>
          <p:cNvSpPr/>
          <p:nvPr/>
        </p:nvSpPr>
        <p:spPr>
          <a:xfrm>
            <a:off x="4800600" y="2779776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🏫 Workshop &amp; Seminar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818888" y="3191256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Text 34"/>
          <p:cNvSpPr/>
          <p:nvPr/>
        </p:nvSpPr>
        <p:spPr>
          <a:xfrm>
            <a:off x="4956048" y="3172968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System-Prompt: Thema, Methoden, Gruppenformat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818888" y="3584448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8" name="Text 36"/>
          <p:cNvSpPr/>
          <p:nvPr/>
        </p:nvSpPr>
        <p:spPr>
          <a:xfrm>
            <a:off x="4956048" y="3566160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Wissen: Ablaufplan, Materialien, Teilnehmerinfos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818888" y="3977640"/>
            <a:ext cx="54864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0" name="Text 38"/>
          <p:cNvSpPr/>
          <p:nvPr/>
        </p:nvSpPr>
        <p:spPr>
          <a:xfrm>
            <a:off x="4956048" y="3959352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Chats: Moderation, Folien, Handouts, Nachbereitung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2" name="Text 40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Tipps &amp; Best Practices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863840" y="1097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731520"/>
            <a:ext cx="8595360" cy="530352"/>
          </a:xfrm>
          <a:prstGeom prst="rect">
            <a:avLst/>
          </a:prstGeom>
          <a:solidFill>
            <a:srgbClr val="2A4A8C">
              <a:alpha val="70000"/>
            </a:srgbClr>
          </a:solidFill>
          <a:ln w="12700">
            <a:solidFill>
              <a:srgbClr val="4A6AB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04672" y="822960"/>
            <a:ext cx="7909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Projekt = 1 Thema. Nicht alles in ein Projekt – lieber mehrere klare, fokussierte Projekte anlegen.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74320" y="1408176"/>
            <a:ext cx="8595360" cy="530352"/>
          </a:xfrm>
          <a:prstGeom prst="rect">
            <a:avLst/>
          </a:prstGeom>
          <a:solidFill>
            <a:srgbClr val="2A4A8C">
              <a:alpha val="70000"/>
            </a:srgbClr>
          </a:solidFill>
          <a:ln w="12700">
            <a:solidFill>
              <a:srgbClr val="4A6AB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347472" y="14996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04672" y="1499616"/>
            <a:ext cx="7909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 regelmäßig überarbeiten. Was heute passt, wird mit deiner Arbeit besser und spezifischer.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74320" y="2084832"/>
            <a:ext cx="8595360" cy="530352"/>
          </a:xfrm>
          <a:prstGeom prst="rect">
            <a:avLst/>
          </a:prstGeom>
          <a:solidFill>
            <a:srgbClr val="2A4A8C">
              <a:alpha val="70000"/>
            </a:srgbClr>
          </a:solidFill>
          <a:ln w="12700">
            <a:solidFill>
              <a:srgbClr val="4A6AB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347472" y="21762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04672" y="2176272"/>
            <a:ext cx="7909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Dateien aktuell halten. Alte Versionen löschen wenn du neue Dokumente hochlädst.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74320" y="2761488"/>
            <a:ext cx="8595360" cy="530352"/>
          </a:xfrm>
          <a:prstGeom prst="rect">
            <a:avLst/>
          </a:prstGeom>
          <a:solidFill>
            <a:srgbClr val="2A4A8C">
              <a:alpha val="70000"/>
            </a:srgbClr>
          </a:solidFill>
          <a:ln w="12700">
            <a:solidFill>
              <a:srgbClr val="4A6AB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347472" y="285292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04672" y="2852928"/>
            <a:ext cx="7909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Chats für verschiedene Aufgaben trennen. Lieber mehrere kurze, fokussierte Chats statt einem langen.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274320" y="3438144"/>
            <a:ext cx="8595360" cy="530352"/>
          </a:xfrm>
          <a:prstGeom prst="rect">
            <a:avLst/>
          </a:prstGeom>
          <a:solidFill>
            <a:srgbClr val="2A4A8C">
              <a:alpha val="70000"/>
            </a:srgbClr>
          </a:solidFill>
          <a:ln w="12700">
            <a:solidFill>
              <a:srgbClr val="4A6AB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347472" y="352958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04672" y="3529584"/>
            <a:ext cx="7909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Projekt-Namen sind dein Inhaltsverzeichnis. Benenne sie so, dass du in 6 Monaten noch weißt, was drin ist.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74320" y="4114800"/>
            <a:ext cx="8595360" cy="530352"/>
          </a:xfrm>
          <a:prstGeom prst="rect">
            <a:avLst/>
          </a:prstGeom>
          <a:solidFill>
            <a:srgbClr val="6B4A10">
              <a:alpha val="80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347472" y="42062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04672" y="4206240"/>
            <a:ext cx="7909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Projekte haben Speicherlimits für Dokumente. Sehr große Dateien besser in kleinere Teile aufteilen.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A33"/>
          </a:solidFill>
          <a:ln w="12700">
            <a:solidFill>
              <a:srgbClr val="0D1A3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4809744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Zusammenfassung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57200" y="80467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5 Schritten zum perfekten Projekt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1828800" y="1207008"/>
            <a:ext cx="5486400" cy="36576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664208"/>
            <a:ext cx="219456" cy="219456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65760" y="1463040"/>
            <a:ext cx="1005840" cy="1005840"/>
          </a:xfrm>
          <a:prstGeom prst="ellipse">
            <a:avLst/>
          </a:prstGeom>
          <a:solidFill>
            <a:srgbClr val="2A4A8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365760" y="160020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82880" y="25603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 anlegen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82880" y="28803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Name, Beschreibung</a:t>
            </a:r>
            <a:endParaRPr lang="en-US" sz="95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1840" y="1664208"/>
            <a:ext cx="219456" cy="219456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2057400" y="1463040"/>
            <a:ext cx="1005840" cy="1005840"/>
          </a:xfrm>
          <a:prstGeom prst="ellipse">
            <a:avLst/>
          </a:prstGeom>
          <a:solidFill>
            <a:srgbClr val="2A4A8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0"/>
          <p:cNvSpPr/>
          <p:nvPr/>
        </p:nvSpPr>
        <p:spPr>
          <a:xfrm>
            <a:off x="2057400" y="160020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1"/>
          <p:cNvSpPr/>
          <p:nvPr/>
        </p:nvSpPr>
        <p:spPr>
          <a:xfrm>
            <a:off x="1874520" y="25603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1874520" y="28803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Rolle, Ton, Fokus</a:t>
            </a:r>
            <a:endParaRPr lang="en-US" sz="950" dirty="0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1664208"/>
            <a:ext cx="219456" cy="219456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3749040" y="1463040"/>
            <a:ext cx="1005840" cy="1005840"/>
          </a:xfrm>
          <a:prstGeom prst="ellipse">
            <a:avLst/>
          </a:prstGeom>
          <a:solidFill>
            <a:srgbClr val="2A4A8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4"/>
          <p:cNvSpPr/>
          <p:nvPr/>
        </p:nvSpPr>
        <p:spPr>
          <a:xfrm>
            <a:off x="3749040" y="160020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20" name="Text 15"/>
          <p:cNvSpPr/>
          <p:nvPr/>
        </p:nvSpPr>
        <p:spPr>
          <a:xfrm>
            <a:off x="3566160" y="25603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Wissen hochladen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3566160" y="28803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PDFs, Texte, Dateien</a:t>
            </a:r>
            <a:endParaRPr lang="en-US" sz="950" dirty="0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1664208"/>
            <a:ext cx="219456" cy="219456"/>
          </a:xfrm>
          <a:prstGeom prst="rect">
            <a:avLst/>
          </a:prstGeom>
        </p:spPr>
      </p:pic>
      <p:sp>
        <p:nvSpPr>
          <p:cNvPr id="23" name="Shape 17"/>
          <p:cNvSpPr/>
          <p:nvPr/>
        </p:nvSpPr>
        <p:spPr>
          <a:xfrm>
            <a:off x="5440680" y="1463040"/>
            <a:ext cx="1005840" cy="1005840"/>
          </a:xfrm>
          <a:prstGeom prst="ellipse">
            <a:avLst/>
          </a:prstGeom>
          <a:solidFill>
            <a:srgbClr val="2A4A8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18"/>
          <p:cNvSpPr/>
          <p:nvPr/>
        </p:nvSpPr>
        <p:spPr>
          <a:xfrm>
            <a:off x="5440680" y="160020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25" name="Text 19"/>
          <p:cNvSpPr/>
          <p:nvPr/>
        </p:nvSpPr>
        <p:spPr>
          <a:xfrm>
            <a:off x="5257800" y="25603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Chats starten</a:t>
            </a:r>
            <a:endParaRPr lang="en-US" sz="1100" dirty="0"/>
          </a:p>
        </p:txBody>
      </p:sp>
      <p:sp>
        <p:nvSpPr>
          <p:cNvPr id="26" name="Text 20"/>
          <p:cNvSpPr/>
          <p:nvPr/>
        </p:nvSpPr>
        <p:spPr>
          <a:xfrm>
            <a:off x="5257800" y="28803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Thema, klar benennen</a:t>
            </a:r>
            <a:endParaRPr lang="en-US" sz="950" dirty="0"/>
          </a:p>
        </p:txBody>
      </p:sp>
      <p:sp>
        <p:nvSpPr>
          <p:cNvPr id="27" name="Shape 21"/>
          <p:cNvSpPr/>
          <p:nvPr/>
        </p:nvSpPr>
        <p:spPr>
          <a:xfrm>
            <a:off x="7132320" y="1463040"/>
            <a:ext cx="1005840" cy="1005840"/>
          </a:xfrm>
          <a:prstGeom prst="ellipse">
            <a:avLst/>
          </a:prstGeom>
          <a:solidFill>
            <a:srgbClr val="2A4A8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 22"/>
          <p:cNvSpPr/>
          <p:nvPr/>
        </p:nvSpPr>
        <p:spPr>
          <a:xfrm>
            <a:off x="7132320" y="160020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200" dirty="0"/>
          </a:p>
        </p:txBody>
      </p:sp>
      <p:sp>
        <p:nvSpPr>
          <p:cNvPr id="29" name="Text 23"/>
          <p:cNvSpPr/>
          <p:nvPr/>
        </p:nvSpPr>
        <p:spPr>
          <a:xfrm>
            <a:off x="6949440" y="25603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Verfeinern</a:t>
            </a:r>
            <a:endParaRPr lang="en-US" sz="1100" dirty="0"/>
          </a:p>
        </p:txBody>
      </p:sp>
      <p:sp>
        <p:nvSpPr>
          <p:cNvPr id="30" name="Text 24"/>
          <p:cNvSpPr/>
          <p:nvPr/>
        </p:nvSpPr>
        <p:spPr>
          <a:xfrm>
            <a:off x="6949440" y="28803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Regelmäßig anpassen</a:t>
            </a:r>
            <a:endParaRPr lang="en-US" sz="950" dirty="0"/>
          </a:p>
        </p:txBody>
      </p:sp>
      <p:sp>
        <p:nvSpPr>
          <p:cNvPr id="31" name="Text 25"/>
          <p:cNvSpPr/>
          <p:nvPr/>
        </p:nvSpPr>
        <p:spPr>
          <a:xfrm>
            <a:off x="914400" y="3383280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700" b="1" dirty="0">
              <a:solidFill>
                <a:srgbClr val="C9A84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1700" b="1" dirty="0">
              <a:solidFill>
                <a:srgbClr val="C9A84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1700" b="1" dirty="0">
              <a:solidFill>
                <a:srgbClr val="C9A84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17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Viel Freude mit deinen Projekten! </a:t>
            </a:r>
          </a:p>
          <a:p>
            <a:pPr marL="0" indent="0" algn="ctr">
              <a:buNone/>
            </a:pPr>
            <a:endParaRPr lang="en-US" sz="1700" b="1" dirty="0">
              <a:solidFill>
                <a:srgbClr val="C9A84C"/>
              </a:solidFill>
              <a:latin typeface="Calibri" pitchFamily="34" charset="0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cs typeface="Calibri" pitchFamily="34" charset="-120"/>
              </a:rPr>
              <a:t>Support:</a:t>
            </a:r>
          </a:p>
          <a:p>
            <a:pPr algn="ctr"/>
            <a:r>
              <a:rPr lang="en-US" sz="1400" dirty="0">
                <a:hlinkClick r:id="rId4"/>
              </a:rPr>
              <a:t>https://</a:t>
            </a:r>
            <a:r>
              <a:rPr lang="en-US" sz="1400" dirty="0" err="1">
                <a:hlinkClick r:id="rId4"/>
              </a:rPr>
              <a:t>support.claude.com</a:t>
            </a:r>
            <a:r>
              <a:rPr lang="en-US" sz="1400" dirty="0">
                <a:hlinkClick r:id="rId4"/>
              </a:rPr>
              <a:t>/de/articles/9519177-wie-kann-ich-projekte-erstellen-und-verwalten</a:t>
            </a:r>
            <a:endParaRPr lang="en-US" sz="1400" dirty="0"/>
          </a:p>
        </p:txBody>
      </p:sp>
      <p:sp>
        <p:nvSpPr>
          <p:cNvPr id="32" name="Shape 2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A33"/>
          </a:solidFill>
          <a:ln w="12700">
            <a:solidFill>
              <a:srgbClr val="0D1A3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3" name="Text 27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sind Claude Projekte?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046720" y="10972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498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Projekte sind dein persönlicher Kontext-Speicher – Claude kennt dein Thema, deine Sprache, deine Kunden.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269748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269748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1508760"/>
            <a:ext cx="685800" cy="6858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365760" y="2240280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Dauerhaftes Gedächtnis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11480" y="2679192"/>
            <a:ext cx="2423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Anweisungen, Dokumente und Kontext bleiben gespeichert – Claude vergisst nichts innerhalb eines Projekts.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3154680" y="1371600"/>
            <a:ext cx="269748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2" name="Shape 9"/>
          <p:cNvSpPr/>
          <p:nvPr/>
        </p:nvSpPr>
        <p:spPr>
          <a:xfrm>
            <a:off x="3154680" y="1371600"/>
            <a:ext cx="269748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0520" y="1508760"/>
            <a:ext cx="685800" cy="6858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246120" y="2240280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Alles an einem Ort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3291840" y="2679192"/>
            <a:ext cx="2423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Mehrere Chats, Dateien und Einstellungen gehören zu einem Thema – z. B. ein Kurs, ein Kunde, ein Programm.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6035040" y="1371600"/>
            <a:ext cx="269748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7" name="Shape 13"/>
          <p:cNvSpPr/>
          <p:nvPr/>
        </p:nvSpPr>
        <p:spPr>
          <a:xfrm>
            <a:off x="6035040" y="1371600"/>
            <a:ext cx="269748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0880" y="1508760"/>
            <a:ext cx="685800" cy="6858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126480" y="2240280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Maßgeschneidert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6172200" y="2679192"/>
            <a:ext cx="2423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 konfigurierst Claude für dein Projekt: Tonalität, Zielgruppe, Rolle, Fokus – einmal einrichten, dauerhaft nutzen.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274320" y="3977640"/>
            <a:ext cx="8595360" cy="640080"/>
          </a:xfrm>
          <a:prstGeom prst="rect">
            <a:avLst/>
          </a:prstGeom>
          <a:solidFill>
            <a:srgbClr val="1A2744">
              <a:alpha val="90000"/>
            </a:srgbClr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480" y="4078224"/>
            <a:ext cx="320040" cy="32004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822960" y="404164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Projekte sind NICHT dasselbe wie normale Chats – sie haben dauerhaften Speicher und eigene Einstellungen.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Text 19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1: Projekt anlegen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046720" y="10972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13232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legst du ein neues Projekt an: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47472" y="1170432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347472" y="121615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32688" y="1170432"/>
            <a:ext cx="3281676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1024128" y="1225296"/>
            <a:ext cx="313899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Klicke im linken Seitenmenü auf "Projekte" oder "+ Neues Projekt"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47472" y="2068601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347472" y="2114321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923545" y="2054835"/>
            <a:ext cx="3308616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1049601" y="2125794"/>
            <a:ext cx="3164763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Vergib einen klaren Namen, der dein Thema beschreibt (z. B. "Onlinekurs 2025", "Kundin Müller")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818888" y="1185189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4818888" y="1230909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394960" y="1179576"/>
            <a:ext cx="3464744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5482424" y="1234440"/>
            <a:ext cx="3314103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Optional: Füge eine kurze Beschreibung hinzu – was ist der Fokus dieses Projekts?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818888" y="2103120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4818888" y="214884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394960" y="2057400"/>
            <a:ext cx="3450916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5459076" y="2125794"/>
            <a:ext cx="33008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Klicke auf "Erstellen" – dein Projekt ist sofort bereit!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347472" y="2913405"/>
            <a:ext cx="8497190" cy="1607261"/>
          </a:xfrm>
          <a:prstGeom prst="rect">
            <a:avLst/>
          </a:prstGeom>
          <a:solidFill>
            <a:srgbClr val="C9A84C">
              <a:alpha val="70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35" name="Shape 3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Text 33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05669A77-4628-FCB6-5430-90CF63835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615" y="3029788"/>
            <a:ext cx="8321337" cy="138323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2: Claude konfigurieren – der System-Prompt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8046720" y="10972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667512"/>
            <a:ext cx="8595360" cy="5029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36" y="749808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86384" y="71323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System-Prompt ist das Briefing für Claude: Wer bist du? Wie soll Claude sprechen? Was ist der Fokus?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274320" y="1298448"/>
            <a:ext cx="4023360" cy="25146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6"/>
          <p:cNvSpPr/>
          <p:nvPr/>
        </p:nvSpPr>
        <p:spPr>
          <a:xfrm>
            <a:off x="274320" y="1298448"/>
            <a:ext cx="4023360" cy="34747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7"/>
          <p:cNvSpPr/>
          <p:nvPr/>
        </p:nvSpPr>
        <p:spPr>
          <a:xfrm>
            <a:off x="320040" y="132588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reinkommt: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84048" y="1755648"/>
            <a:ext cx="155448" cy="1554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9"/>
          <p:cNvSpPr/>
          <p:nvPr/>
        </p:nvSpPr>
        <p:spPr>
          <a:xfrm>
            <a:off x="621792" y="1728216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Deine Rolle als Coach / Trainer / Berater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384048" y="2148840"/>
            <a:ext cx="155448" cy="1554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1"/>
          <p:cNvSpPr/>
          <p:nvPr/>
        </p:nvSpPr>
        <p:spPr>
          <a:xfrm>
            <a:off x="621792" y="2121408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Zielgruppe (wer sind deine Kunden / Teilnehmer?)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384048" y="2542032"/>
            <a:ext cx="155448" cy="1554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3"/>
          <p:cNvSpPr/>
          <p:nvPr/>
        </p:nvSpPr>
        <p:spPr>
          <a:xfrm>
            <a:off x="621792" y="2514600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Tonalität (sachlich, warm, motivierend …)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384048" y="2935224"/>
            <a:ext cx="155448" cy="1554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5"/>
          <p:cNvSpPr/>
          <p:nvPr/>
        </p:nvSpPr>
        <p:spPr>
          <a:xfrm>
            <a:off x="621792" y="2907792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Claude NICHT tun soll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384048" y="3328416"/>
            <a:ext cx="155448" cy="1554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7"/>
          <p:cNvSpPr/>
          <p:nvPr/>
        </p:nvSpPr>
        <p:spPr>
          <a:xfrm>
            <a:off x="621792" y="3300984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Wichtige Fachbegriffe oder Methoden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4572000" y="1298448"/>
            <a:ext cx="4297680" cy="2514600"/>
          </a:xfrm>
          <a:prstGeom prst="rect">
            <a:avLst/>
          </a:prstGeom>
          <a:solidFill>
            <a:srgbClr val="1A2744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Shape 19"/>
          <p:cNvSpPr/>
          <p:nvPr/>
        </p:nvSpPr>
        <p:spPr>
          <a:xfrm>
            <a:off x="4572000" y="1298448"/>
            <a:ext cx="4297680" cy="34747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20"/>
          <p:cNvSpPr/>
          <p:nvPr/>
        </p:nvSpPr>
        <p:spPr>
          <a:xfrm>
            <a:off x="4617720" y="1325880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Beispiel System-Prompt: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4663440" y="1700784"/>
            <a:ext cx="4114800" cy="2029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 unterstützt mich beim Aufbau meines Online-Coaching-Programms.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Meine Zielgruppe: Führungskräfte, die in Transition sind (40–55 J.).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Tonalität: klar, direkt, wertschätzend – kein Motivations-Jargon.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Sprache: Deutsch, duzen.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du NICHT tust: keine allgemeinen Tipps ohne Bezug zu meiner Methode. Keine langen Einleitungen.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274320" y="3977640"/>
            <a:ext cx="8595360" cy="594360"/>
          </a:xfrm>
          <a:prstGeom prst="rect">
            <a:avLst/>
          </a:prstGeom>
          <a:solidFill>
            <a:srgbClr val="2A4A8C">
              <a:alpha val="80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4069080"/>
            <a:ext cx="292608" cy="292608"/>
          </a:xfrm>
          <a:prstGeom prst="rect">
            <a:avLst/>
          </a:prstGeom>
        </p:spPr>
      </p:pic>
      <p:sp>
        <p:nvSpPr>
          <p:cNvPr id="27" name="Text 23"/>
          <p:cNvSpPr/>
          <p:nvPr/>
        </p:nvSpPr>
        <p:spPr>
          <a:xfrm>
            <a:off x="804672" y="4041648"/>
            <a:ext cx="7955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Tipp: Fange einfach an! Du kannst den System-Prompt jederzeit in den Projekteinstellungen bearbeiten und verfeinern.</a:t>
            </a:r>
            <a:endParaRPr lang="en-US" sz="1150" dirty="0"/>
          </a:p>
        </p:txBody>
      </p:sp>
      <p:sp>
        <p:nvSpPr>
          <p:cNvPr id="28" name="Shape 2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5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3: Dokumente &amp; Wissen hinzufügen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046720" y="10972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132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liest deine Dokumente dauerhaft – kein wiederholtes Hochladen bei jedem Chat.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234440"/>
            <a:ext cx="27432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Shape 5"/>
          <p:cNvSpPr/>
          <p:nvPr/>
        </p:nvSpPr>
        <p:spPr>
          <a:xfrm>
            <a:off x="274320" y="1234440"/>
            <a:ext cx="713232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292608" y="1490472"/>
            <a:ext cx="6766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78992" y="1399032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Kursmaterialien, Handouts, Skripte, Bücher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154680" y="1234440"/>
            <a:ext cx="27432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Shape 9"/>
          <p:cNvSpPr/>
          <p:nvPr/>
        </p:nvSpPr>
        <p:spPr>
          <a:xfrm>
            <a:off x="3154680" y="1234440"/>
            <a:ext cx="713232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3172968" y="1490472"/>
            <a:ext cx="6766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DOCX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959352" y="1399032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Konzepte, Angebote, Modulbeschreibungen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035040" y="1234440"/>
            <a:ext cx="27432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6035040" y="1234440"/>
            <a:ext cx="713232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6053328" y="1490472"/>
            <a:ext cx="6766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839712" y="1399032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Notizen, Rohtexte, Sitzungsnotizen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74320" y="2404872"/>
            <a:ext cx="27432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Shape 17"/>
          <p:cNvSpPr/>
          <p:nvPr/>
        </p:nvSpPr>
        <p:spPr>
          <a:xfrm>
            <a:off x="274320" y="2404872"/>
            <a:ext cx="713232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292608" y="2660904"/>
            <a:ext cx="6766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CSV/XLS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078992" y="2569464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Kundenlisten, Auswertungen, Daten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154680" y="2404872"/>
            <a:ext cx="27432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Shape 21"/>
          <p:cNvSpPr/>
          <p:nvPr/>
        </p:nvSpPr>
        <p:spPr>
          <a:xfrm>
            <a:off x="3154680" y="2404872"/>
            <a:ext cx="713232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3172968" y="2660904"/>
            <a:ext cx="6766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PNG/JPG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959352" y="2569464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Diagramme, Visualisierungen, Screenshots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035040" y="2404872"/>
            <a:ext cx="27432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Shape 25"/>
          <p:cNvSpPr/>
          <p:nvPr/>
        </p:nvSpPr>
        <p:spPr>
          <a:xfrm>
            <a:off x="6035040" y="2404872"/>
            <a:ext cx="713232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 26"/>
          <p:cNvSpPr/>
          <p:nvPr/>
        </p:nvSpPr>
        <p:spPr>
          <a:xfrm>
            <a:off x="6053328" y="2660904"/>
            <a:ext cx="6766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839712" y="2569464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HTML, Vorlagen, technische Dokumentation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274320" y="3730752"/>
            <a:ext cx="8595360" cy="886968"/>
          </a:xfrm>
          <a:prstGeom prst="rect">
            <a:avLst/>
          </a:prstGeom>
          <a:solidFill>
            <a:srgbClr val="1A2744">
              <a:alpha val="90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3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840480"/>
            <a:ext cx="365760" cy="365760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914400" y="374904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lädst du hoch:</a:t>
            </a:r>
            <a:endParaRPr lang="en-US" sz="1150" dirty="0"/>
          </a:p>
        </p:txBody>
      </p:sp>
      <p:sp>
        <p:nvSpPr>
          <p:cNvPr id="33" name="Text 30"/>
          <p:cNvSpPr/>
          <p:nvPr/>
        </p:nvSpPr>
        <p:spPr>
          <a:xfrm>
            <a:off x="914400" y="405079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Projekteinstellungen öffnen → "Wissen hinzufügen" → Datei auswählen oder Text einfügen → Speichern.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Wissen ist danach in ALLEN Chats dieses Projekts verfügbar – Claude kennt es automatisch.</a:t>
            </a:r>
            <a:endParaRPr lang="en-US" sz="1050" dirty="0"/>
          </a:p>
        </p:txBody>
      </p:sp>
      <p:sp>
        <p:nvSpPr>
          <p:cNvPr id="34" name="Shape 3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5" name="Text 3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Neuer Projektordner – Alles, was du deinem Projekt geben kannst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8046720" y="10972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46888" y="813816"/>
            <a:ext cx="4379976" cy="3584448"/>
          </a:xfrm>
          <a:prstGeom prst="rect">
            <a:avLst/>
          </a:prstGeom>
          <a:solidFill>
            <a:srgbClr val="F4F0E8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7" name="Image 0" descr="/home/claude/Projekte_Bil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752" y="868680"/>
            <a:ext cx="4270248" cy="34747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  <p:sp>
        <p:nvSpPr>
          <p:cNvPr id="10" name="Shape 4">
            <a:extLst>
              <a:ext uri="{FF2B5EF4-FFF2-40B4-BE49-F238E27FC236}">
                <a16:creationId xmlns:a16="http://schemas.microsoft.com/office/drawing/2014/main" id="{3AB87B3E-32C0-06B9-6EB8-C628E519CCAF}"/>
              </a:ext>
            </a:extLst>
          </p:cNvPr>
          <p:cNvSpPr/>
          <p:nvPr/>
        </p:nvSpPr>
        <p:spPr>
          <a:xfrm>
            <a:off x="4854498" y="1462828"/>
            <a:ext cx="4122606" cy="1879091"/>
          </a:xfrm>
          <a:prstGeom prst="rect">
            <a:avLst/>
          </a:prstGeom>
          <a:solidFill>
            <a:srgbClr val="F4F0E8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2" name="Grafik 11" descr="Ein Bild, das Text, Quittung, Screenshot enthält.&#10;&#10;KI-generierte Inhalte können fehlerhaft sein.">
            <a:extLst>
              <a:ext uri="{FF2B5EF4-FFF2-40B4-BE49-F238E27FC236}">
                <a16:creationId xmlns:a16="http://schemas.microsoft.com/office/drawing/2014/main" id="{9C22E35F-9066-3F2E-BF88-5C8E46D5AC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4234" y="1738140"/>
            <a:ext cx="4063133" cy="14517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4: Chats innerhalb eines Projekts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046720" y="10972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713232"/>
            <a:ext cx="4206240" cy="3904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274320" y="713232"/>
            <a:ext cx="4206240" cy="3657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777240"/>
            <a:ext cx="256032" cy="25603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13232" y="78638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Neue Chats starten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84048" y="1188720"/>
            <a:ext cx="301752" cy="3017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7"/>
          <p:cNvSpPr/>
          <p:nvPr/>
        </p:nvSpPr>
        <p:spPr>
          <a:xfrm>
            <a:off x="384048" y="1225296"/>
            <a:ext cx="301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777240" y="1225296"/>
            <a:ext cx="35478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Öffne dein Projekt aus der Seitenleiste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84048" y="1801368"/>
            <a:ext cx="301752" cy="3017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0"/>
          <p:cNvSpPr/>
          <p:nvPr/>
        </p:nvSpPr>
        <p:spPr>
          <a:xfrm>
            <a:off x="384048" y="1837944"/>
            <a:ext cx="301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777240" y="1837944"/>
            <a:ext cx="35478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Klicke auf "Neuer Chat" innerhalb des Projekts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384048" y="2414016"/>
            <a:ext cx="301752" cy="3017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3"/>
          <p:cNvSpPr/>
          <p:nvPr/>
        </p:nvSpPr>
        <p:spPr>
          <a:xfrm>
            <a:off x="384048" y="2450592"/>
            <a:ext cx="301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777240" y="2450592"/>
            <a:ext cx="35478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Gib dem Chat einen sprechenden Namen (z. B. "Modul 3 – Übungen")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384048" y="3026664"/>
            <a:ext cx="301752" cy="3017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6"/>
          <p:cNvSpPr/>
          <p:nvPr/>
        </p:nvSpPr>
        <p:spPr>
          <a:xfrm>
            <a:off x="384048" y="3063240"/>
            <a:ext cx="301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777240" y="3063240"/>
            <a:ext cx="35478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Schreibe los – System-Prompt und Wissen sind sofort aktiv!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384048" y="3639312"/>
            <a:ext cx="301752" cy="3017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19"/>
          <p:cNvSpPr/>
          <p:nvPr/>
        </p:nvSpPr>
        <p:spPr>
          <a:xfrm>
            <a:off x="384048" y="3675888"/>
            <a:ext cx="3017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777240" y="3675888"/>
            <a:ext cx="35478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Chats im Projekt kennen deine Dokumente und Einstellungen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4754880" y="713232"/>
            <a:ext cx="4114800" cy="3904488"/>
          </a:xfrm>
          <a:prstGeom prst="rect">
            <a:avLst/>
          </a:prstGeom>
          <a:solidFill>
            <a:srgbClr val="1A2744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Shape 22"/>
          <p:cNvSpPr/>
          <p:nvPr/>
        </p:nvSpPr>
        <p:spPr>
          <a:xfrm>
            <a:off x="4754880" y="713232"/>
            <a:ext cx="4114800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 23"/>
          <p:cNvSpPr/>
          <p:nvPr/>
        </p:nvSpPr>
        <p:spPr>
          <a:xfrm>
            <a:off x="4800600" y="75895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Chats sinnvoll benennen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4846320" y="116128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Unbenannt   →   ✅ Beschreibend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4800600" y="1527048"/>
            <a:ext cx="1691640" cy="438912"/>
          </a:xfrm>
          <a:prstGeom prst="rect">
            <a:avLst/>
          </a:prstGeom>
          <a:solidFill>
            <a:srgbClr val="8B1A1A">
              <a:alpha val="60000"/>
            </a:srgbClr>
          </a:solidFill>
          <a:ln w="12700">
            <a:solidFill>
              <a:srgbClr val="CC44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6"/>
          <p:cNvSpPr/>
          <p:nvPr/>
        </p:nvSpPr>
        <p:spPr>
          <a:xfrm>
            <a:off x="4846320" y="161848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Chat 1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6565392" y="1527048"/>
            <a:ext cx="2194560" cy="438912"/>
          </a:xfrm>
          <a:prstGeom prst="rect">
            <a:avLst/>
          </a:prstGeom>
          <a:solidFill>
            <a:srgbClr val="1A5C1A">
              <a:alpha val="60000"/>
            </a:srgbClr>
          </a:solidFill>
          <a:ln w="12700">
            <a:solidFill>
              <a:srgbClr val="44AA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Text 28"/>
          <p:cNvSpPr/>
          <p:nvPr/>
        </p:nvSpPr>
        <p:spPr>
          <a:xfrm>
            <a:off x="6601968" y="1618488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AF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Modul 3 – Reflexionsübungen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4800600" y="2167128"/>
            <a:ext cx="1691640" cy="438912"/>
          </a:xfrm>
          <a:prstGeom prst="rect">
            <a:avLst/>
          </a:prstGeom>
          <a:solidFill>
            <a:srgbClr val="8B1A1A">
              <a:alpha val="60000"/>
            </a:srgbClr>
          </a:solidFill>
          <a:ln w="12700">
            <a:solidFill>
              <a:srgbClr val="CC44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3" name="Text 30"/>
          <p:cNvSpPr/>
          <p:nvPr/>
        </p:nvSpPr>
        <p:spPr>
          <a:xfrm>
            <a:off x="4846320" y="225856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Frage</a:t>
            </a:r>
            <a:endParaRPr lang="en-US" sz="1050" dirty="0"/>
          </a:p>
        </p:txBody>
      </p:sp>
      <p:sp>
        <p:nvSpPr>
          <p:cNvPr id="34" name="Shape 31"/>
          <p:cNvSpPr/>
          <p:nvPr/>
        </p:nvSpPr>
        <p:spPr>
          <a:xfrm>
            <a:off x="6565392" y="2167128"/>
            <a:ext cx="2194560" cy="438912"/>
          </a:xfrm>
          <a:prstGeom prst="rect">
            <a:avLst/>
          </a:prstGeom>
          <a:solidFill>
            <a:srgbClr val="1A5C1A">
              <a:alpha val="60000"/>
            </a:srgbClr>
          </a:solidFill>
          <a:ln w="12700">
            <a:solidFill>
              <a:srgbClr val="44AA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5" name="Text 32"/>
          <p:cNvSpPr/>
          <p:nvPr/>
        </p:nvSpPr>
        <p:spPr>
          <a:xfrm>
            <a:off x="6601968" y="2258568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AF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Marketing-Texte Oktober</a:t>
            </a:r>
            <a:endParaRPr lang="en-US" sz="1000" dirty="0"/>
          </a:p>
        </p:txBody>
      </p:sp>
      <p:sp>
        <p:nvSpPr>
          <p:cNvPr id="36" name="Shape 33"/>
          <p:cNvSpPr/>
          <p:nvPr/>
        </p:nvSpPr>
        <p:spPr>
          <a:xfrm>
            <a:off x="4800600" y="2807208"/>
            <a:ext cx="1691640" cy="438912"/>
          </a:xfrm>
          <a:prstGeom prst="rect">
            <a:avLst/>
          </a:prstGeom>
          <a:solidFill>
            <a:srgbClr val="8B1A1A">
              <a:alpha val="60000"/>
            </a:srgbClr>
          </a:solidFill>
          <a:ln w="12700">
            <a:solidFill>
              <a:srgbClr val="CC44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7" name="Text 34"/>
          <p:cNvSpPr/>
          <p:nvPr/>
        </p:nvSpPr>
        <p:spPr>
          <a:xfrm>
            <a:off x="4846320" y="289864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Text</a:t>
            </a:r>
            <a:endParaRPr lang="en-US" sz="1050" dirty="0"/>
          </a:p>
        </p:txBody>
      </p:sp>
      <p:sp>
        <p:nvSpPr>
          <p:cNvPr id="38" name="Shape 35"/>
          <p:cNvSpPr/>
          <p:nvPr/>
        </p:nvSpPr>
        <p:spPr>
          <a:xfrm>
            <a:off x="6565392" y="2807208"/>
            <a:ext cx="2194560" cy="438912"/>
          </a:xfrm>
          <a:prstGeom prst="rect">
            <a:avLst/>
          </a:prstGeom>
          <a:solidFill>
            <a:srgbClr val="1A5C1A">
              <a:alpha val="60000"/>
            </a:srgbClr>
          </a:solidFill>
          <a:ln w="12700">
            <a:solidFill>
              <a:srgbClr val="44AA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9" name="Text 36"/>
          <p:cNvSpPr/>
          <p:nvPr/>
        </p:nvSpPr>
        <p:spPr>
          <a:xfrm>
            <a:off x="6601968" y="2898648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AF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Kundengespräch Vorbereitung</a:t>
            </a:r>
            <a:endParaRPr lang="en-US" sz="1000" dirty="0"/>
          </a:p>
        </p:txBody>
      </p:sp>
      <p:sp>
        <p:nvSpPr>
          <p:cNvPr id="40" name="Shape 37"/>
          <p:cNvSpPr/>
          <p:nvPr/>
        </p:nvSpPr>
        <p:spPr>
          <a:xfrm>
            <a:off x="4800600" y="3447288"/>
            <a:ext cx="1691640" cy="438912"/>
          </a:xfrm>
          <a:prstGeom prst="rect">
            <a:avLst/>
          </a:prstGeom>
          <a:solidFill>
            <a:srgbClr val="8B1A1A">
              <a:alpha val="60000"/>
            </a:srgbClr>
          </a:solidFill>
          <a:ln w="12700">
            <a:solidFill>
              <a:srgbClr val="CC44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Text 38"/>
          <p:cNvSpPr/>
          <p:nvPr/>
        </p:nvSpPr>
        <p:spPr>
          <a:xfrm>
            <a:off x="4846320" y="353872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NEU</a:t>
            </a:r>
            <a:endParaRPr lang="en-US" sz="1050" dirty="0"/>
          </a:p>
        </p:txBody>
      </p:sp>
      <p:sp>
        <p:nvSpPr>
          <p:cNvPr id="42" name="Shape 39"/>
          <p:cNvSpPr/>
          <p:nvPr/>
        </p:nvSpPr>
        <p:spPr>
          <a:xfrm>
            <a:off x="6565392" y="3447288"/>
            <a:ext cx="2194560" cy="438912"/>
          </a:xfrm>
          <a:prstGeom prst="rect">
            <a:avLst/>
          </a:prstGeom>
          <a:solidFill>
            <a:srgbClr val="1A5C1A">
              <a:alpha val="60000"/>
            </a:srgbClr>
          </a:solidFill>
          <a:ln w="12700">
            <a:solidFill>
              <a:srgbClr val="44AA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Text 40"/>
          <p:cNvSpPr/>
          <p:nvPr/>
        </p:nvSpPr>
        <p:spPr>
          <a:xfrm>
            <a:off x="6601968" y="3538728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AF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Abschluss-Feedback Auswertung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4800600" y="4315968"/>
            <a:ext cx="39319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Gut benannte Chats findest du schnell wieder!</a:t>
            </a:r>
            <a:endParaRPr lang="en-US" sz="1000" dirty="0"/>
          </a:p>
        </p:txBody>
      </p:sp>
      <p:sp>
        <p:nvSpPr>
          <p:cNvPr id="45" name="Shape 4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6" name="Text 43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Einen bestehenden Chat zum Projekt hinzufügen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8046720" y="10972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1323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 hast zwei Wege, um einen Chat einem Projekt zuzuordnen: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143000"/>
            <a:ext cx="416052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de-DE" dirty="0"/>
          </a:p>
        </p:txBody>
      </p:sp>
      <p:sp>
        <p:nvSpPr>
          <p:cNvPr id="7" name="Shape 5"/>
          <p:cNvSpPr/>
          <p:nvPr/>
        </p:nvSpPr>
        <p:spPr>
          <a:xfrm>
            <a:off x="228600" y="1143000"/>
            <a:ext cx="4160520" cy="3657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320040" y="1179576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Weg 1 – über die 3 Punkte (···)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91540" y="1581912"/>
            <a:ext cx="2834640" cy="2304288"/>
          </a:xfrm>
          <a:prstGeom prst="rect">
            <a:avLst/>
          </a:prstGeom>
          <a:solidFill>
            <a:srgbClr val="D0C8B4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0" name="Image 0" descr="/home/claude/Claude_Projekte_Bild_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260" y="1600200"/>
            <a:ext cx="2743200" cy="2212848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320040" y="3858768"/>
            <a:ext cx="3977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der Chat-Liste auf ··· klicken → </a:t>
            </a:r>
            <a:r>
              <a:rPr lang="en-US" sz="105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"Zum Projekt hinzufügen" </a:t>
            </a:r>
            <a:r>
              <a:rPr lang="en-US" sz="1050" dirty="0" err="1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wählen</a:t>
            </a: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  <a:p>
            <a:r>
              <a:rPr lang="en-US" sz="1050" dirty="0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Und </a:t>
            </a:r>
            <a:r>
              <a:rPr lang="en-US" sz="1050" b="1" dirty="0" err="1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Markier-Funktion</a:t>
            </a:r>
            <a:r>
              <a:rPr lang="en-US" sz="1050" b="1" dirty="0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mit</a:t>
            </a:r>
            <a:r>
              <a:rPr lang="en-US" sz="1050" dirty="0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einem</a:t>
            </a:r>
            <a:r>
              <a:rPr lang="en-US" sz="1050" dirty="0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r>
              <a:rPr lang="en-US" sz="1050" dirty="0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050" b="1" dirty="0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Stern – </a:t>
            </a:r>
            <a:r>
              <a:rPr lang="en-US" sz="1050" b="1" dirty="0" err="1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Markieren</a:t>
            </a:r>
            <a:r>
              <a:rPr lang="en-US" sz="1050" dirty="0">
                <a:solidFill>
                  <a:srgbClr val="444444"/>
                </a:solidFill>
                <a:latin typeface="Calibri" pitchFamily="34" charset="0"/>
                <a:cs typeface="Calibri" pitchFamily="34" charset="-120"/>
              </a:rPr>
              <a:t>.</a:t>
            </a:r>
          </a:p>
        </p:txBody>
      </p:sp>
      <p:sp>
        <p:nvSpPr>
          <p:cNvPr id="12" name="Shape 9"/>
          <p:cNvSpPr/>
          <p:nvPr/>
        </p:nvSpPr>
        <p:spPr>
          <a:xfrm>
            <a:off x="4754880" y="1143000"/>
            <a:ext cx="416052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3" name="Shape 10"/>
          <p:cNvSpPr/>
          <p:nvPr/>
        </p:nvSpPr>
        <p:spPr>
          <a:xfrm>
            <a:off x="4754880" y="1143000"/>
            <a:ext cx="4160520" cy="3657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1"/>
          <p:cNvSpPr/>
          <p:nvPr/>
        </p:nvSpPr>
        <p:spPr>
          <a:xfrm>
            <a:off x="4846320" y="1179576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Weg 2 – direkt im Chatfenster (+ Menü)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892040" y="1581912"/>
            <a:ext cx="3886200" cy="2423160"/>
          </a:xfrm>
          <a:prstGeom prst="rect">
            <a:avLst/>
          </a:prstGeom>
          <a:solidFill>
            <a:srgbClr val="D0C8B4"/>
          </a:solidFill>
          <a:ln w="12700">
            <a:solidFill>
              <a:srgbClr val="D0C8B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6" name="Image 1" descr="/home/claude/Claude_Projekte_Bild_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600200"/>
            <a:ext cx="3794760" cy="233172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846320" y="3977640"/>
            <a:ext cx="3977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 Chat unten auf + klicken → </a:t>
            </a:r>
            <a:r>
              <a:rPr lang="en-US" sz="105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"Zum Projekt hinzufügen" </a:t>
            </a: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Projekt wählen oder "Neues Projekt starten".</a:t>
            </a:r>
            <a:endParaRPr lang="en-US" sz="1050" dirty="0"/>
          </a:p>
        </p:txBody>
      </p:sp>
      <p:sp>
        <p:nvSpPr>
          <p:cNvPr id="18" name="Shape 1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5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Projekt-Einstellungen &amp; Verwaltung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046720" y="10972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74980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274320" y="749808"/>
            <a:ext cx="64008" cy="1508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68680"/>
            <a:ext cx="438912" cy="43891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33272" y="86868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 bearbeiten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457200" y="1316736"/>
            <a:ext cx="3886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Jederzeit in den Projekteinstellungen anpassbar. Änderungen gelten sofort für alle neuen Chats.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709160" y="74980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1" name="Shape 8"/>
          <p:cNvSpPr/>
          <p:nvPr/>
        </p:nvSpPr>
        <p:spPr>
          <a:xfrm>
            <a:off x="4709160" y="749808"/>
            <a:ext cx="64008" cy="1508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868680"/>
            <a:ext cx="438912" cy="43891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68112" y="86868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Wissen verwalten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4892040" y="1316736"/>
            <a:ext cx="3886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Dokumente hinzufügen, ersetzen oder löschen. Claude nutzt immer die aktuelle Version deiner Dateien.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274320" y="253288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6" name="Shape 12"/>
          <p:cNvSpPr/>
          <p:nvPr/>
        </p:nvSpPr>
        <p:spPr>
          <a:xfrm>
            <a:off x="274320" y="2532888"/>
            <a:ext cx="64008" cy="1508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651760"/>
            <a:ext cx="438912" cy="43891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033272" y="265176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Datenschutz &amp; Sichtbarkeit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457200" y="3099816"/>
            <a:ext cx="3886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Projekte sind privat (nur du siehst sie). Bei Claude Teams: Freigabe für einzelne Mitglieder möglich.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4709160" y="253288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4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1" name="Shape 16"/>
          <p:cNvSpPr/>
          <p:nvPr/>
        </p:nvSpPr>
        <p:spPr>
          <a:xfrm>
            <a:off x="4709160" y="2532888"/>
            <a:ext cx="64008" cy="1508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2651760"/>
            <a:ext cx="438912" cy="43891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468112" y="265176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 umbenennen &amp; pflegen</a:t>
            </a:r>
            <a:endParaRPr lang="en-US" sz="1250" dirty="0"/>
          </a:p>
        </p:txBody>
      </p:sp>
      <p:sp>
        <p:nvSpPr>
          <p:cNvPr id="24" name="Text 18"/>
          <p:cNvSpPr/>
          <p:nvPr/>
        </p:nvSpPr>
        <p:spPr>
          <a:xfrm>
            <a:off x="4892040" y="3099816"/>
            <a:ext cx="3886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Projektnamen anklicken → bearbeiten. Alte Chats archivieren wenn ein Thema abgeschlossen ist.</a:t>
            </a:r>
            <a:endParaRPr lang="en-US" sz="1050" dirty="0"/>
          </a:p>
        </p:txBody>
      </p:sp>
      <p:sp>
        <p:nvSpPr>
          <p:cNvPr id="27" name="Shape 2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 2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Heil, 16.3.2026 mit KI Claude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1159</Words>
  <Application>Microsoft Macintosh PowerPoint</Application>
  <PresentationFormat>Bildschirmpräsentation (16:9)</PresentationFormat>
  <Paragraphs>187</Paragraphs>
  <Slides>12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Projekte – Dein Arbeitsbereich für Coaches &amp; Berater</dc:title>
  <dc:subject>PptxGenJS Presentation</dc:subject>
  <dc:creator>PptxGenJS</dc:creator>
  <cp:lastModifiedBy>Heil Claudia</cp:lastModifiedBy>
  <cp:revision>1</cp:revision>
  <dcterms:created xsi:type="dcterms:W3CDTF">2026-03-16T20:15:21Z</dcterms:created>
  <dcterms:modified xsi:type="dcterms:W3CDTF">2026-03-16T21:12:17Z</dcterms:modified>
</cp:coreProperties>
</file>