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53563D-8472-4F45-9338-3D20C1B9B6B6}" v="8" dt="2026-03-18T20:02:35.0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6327"/>
  </p:normalViewPr>
  <p:slideViewPr>
    <p:cSldViewPr snapToGrid="0" snapToObjects="1">
      <p:cViewPr varScale="1">
        <p:scale>
          <a:sx n="164" d="100"/>
          <a:sy n="164" d="100"/>
        </p:scale>
        <p:origin x="66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2339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api.anthropic.com/v1/messages"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3D2B1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9B233"/>
          </a:solidFill>
          <a:ln w="12700">
            <a:solidFill>
              <a:srgbClr val="F9B233"/>
            </a:solidFill>
            <a:prstDash val="solid"/>
          </a:ln>
        </p:spPr>
        <p:txBody>
          <a:bodyPr/>
          <a:lstStyle/>
          <a:p>
            <a:endParaRPr lang="de-DE"/>
          </a:p>
        </p:txBody>
      </p:sp>
      <p:sp>
        <p:nvSpPr>
          <p:cNvPr id="3" name="Text 1"/>
          <p:cNvSpPr/>
          <p:nvPr/>
        </p:nvSpPr>
        <p:spPr>
          <a:xfrm>
            <a:off x="640080" y="1005840"/>
            <a:ext cx="7863840" cy="320040"/>
          </a:xfrm>
          <a:prstGeom prst="rect">
            <a:avLst/>
          </a:prstGeom>
          <a:noFill/>
          <a:ln/>
        </p:spPr>
        <p:txBody>
          <a:bodyPr wrap="square" rtlCol="0" anchor="ctr"/>
          <a:lstStyle/>
          <a:p>
            <a:pPr marL="0" indent="0" algn="ctr">
              <a:buNone/>
            </a:pPr>
            <a:r>
              <a:rPr lang="en-US" sz="1100" b="1" kern="0" spc="500" dirty="0">
                <a:solidFill>
                  <a:srgbClr val="F9B233"/>
                </a:solidFill>
                <a:latin typeface="Calibri" pitchFamily="34" charset="0"/>
                <a:ea typeface="Calibri" pitchFamily="34" charset="-122"/>
                <a:cs typeface="Calibri" pitchFamily="34" charset="-120"/>
              </a:rPr>
              <a:t>KI-WORKSPACE</a:t>
            </a:r>
            <a:endParaRPr lang="en-US" sz="1100" dirty="0"/>
          </a:p>
        </p:txBody>
      </p:sp>
      <p:sp>
        <p:nvSpPr>
          <p:cNvPr id="4" name="Text 2"/>
          <p:cNvSpPr/>
          <p:nvPr/>
        </p:nvSpPr>
        <p:spPr>
          <a:xfrm>
            <a:off x="640080" y="1417320"/>
            <a:ext cx="7863840" cy="1188720"/>
          </a:xfrm>
          <a:prstGeom prst="rect">
            <a:avLst/>
          </a:prstGeom>
          <a:noFill/>
          <a:ln/>
        </p:spPr>
        <p:txBody>
          <a:bodyPr wrap="square" rtlCol="0" anchor="ctr"/>
          <a:lstStyle/>
          <a:p>
            <a:pPr marL="0" indent="0" algn="ctr">
              <a:buNone/>
            </a:pPr>
            <a:r>
              <a:rPr lang="en-US" sz="5200" b="1" dirty="0">
                <a:solidFill>
                  <a:srgbClr val="F1E8D6"/>
                </a:solidFill>
                <a:latin typeface="Georgia" pitchFamily="34" charset="0"/>
                <a:ea typeface="Georgia" pitchFamily="34" charset="-122"/>
                <a:cs typeface="Georgia" pitchFamily="34" charset="-120"/>
              </a:rPr>
              <a:t>Schreibstile</a:t>
            </a:r>
            <a:endParaRPr lang="en-US" sz="5200" dirty="0"/>
          </a:p>
        </p:txBody>
      </p:sp>
      <p:sp>
        <p:nvSpPr>
          <p:cNvPr id="5" name="Text 3"/>
          <p:cNvSpPr/>
          <p:nvPr/>
        </p:nvSpPr>
        <p:spPr>
          <a:xfrm>
            <a:off x="640080" y="2651760"/>
            <a:ext cx="7863840" cy="457200"/>
          </a:xfrm>
          <a:prstGeom prst="rect">
            <a:avLst/>
          </a:prstGeom>
          <a:noFill/>
          <a:ln/>
        </p:spPr>
        <p:txBody>
          <a:bodyPr wrap="square" rtlCol="0" anchor="ctr"/>
          <a:lstStyle/>
          <a:p>
            <a:pPr marL="0" indent="0" algn="ctr">
              <a:buNone/>
            </a:pPr>
            <a:r>
              <a:rPr lang="en-US" sz="1800" dirty="0">
                <a:solidFill>
                  <a:srgbClr val="A48A7B"/>
                </a:solidFill>
                <a:latin typeface="Calibri" pitchFamily="34" charset="0"/>
                <a:ea typeface="Calibri" pitchFamily="34" charset="-122"/>
                <a:cs typeface="Calibri" pitchFamily="34" charset="-120"/>
              </a:rPr>
              <a:t>Ein Prompt – 11 + 1 Stile – dein Text neu gedacht</a:t>
            </a:r>
            <a:endParaRPr lang="en-US" sz="1800" dirty="0"/>
          </a:p>
        </p:txBody>
      </p:sp>
      <p:sp>
        <p:nvSpPr>
          <p:cNvPr id="6" name="Shape 4"/>
          <p:cNvSpPr/>
          <p:nvPr/>
        </p:nvSpPr>
        <p:spPr>
          <a:xfrm>
            <a:off x="3474720" y="3291840"/>
            <a:ext cx="2194560" cy="36576"/>
          </a:xfrm>
          <a:prstGeom prst="rect">
            <a:avLst/>
          </a:prstGeom>
          <a:solidFill>
            <a:srgbClr val="F9B233"/>
          </a:solidFill>
          <a:ln w="12700">
            <a:solidFill>
              <a:srgbClr val="F9B233"/>
            </a:solidFill>
            <a:prstDash val="solid"/>
          </a:ln>
        </p:spPr>
        <p:txBody>
          <a:bodyPr/>
          <a:lstStyle/>
          <a:p>
            <a:endParaRPr lang="de-DE"/>
          </a:p>
        </p:txBody>
      </p:sp>
      <p:sp>
        <p:nvSpPr>
          <p:cNvPr id="7" name="Text 5"/>
          <p:cNvSpPr/>
          <p:nvPr/>
        </p:nvSpPr>
        <p:spPr>
          <a:xfrm>
            <a:off x="320040" y="4873752"/>
            <a:ext cx="8503920" cy="201168"/>
          </a:xfrm>
          <a:prstGeom prst="rect">
            <a:avLst/>
          </a:prstGeom>
          <a:noFill/>
          <a:ln/>
        </p:spPr>
        <p:txBody>
          <a:bodyPr wrap="square" lIns="0" tIns="0" rIns="0" bIns="0" rtlCol="0" anchor="ctr"/>
          <a:lstStyle/>
          <a:p>
            <a:pPr marL="0" indent="0" algn="ctr">
              <a:buNone/>
            </a:pPr>
            <a:r>
              <a:rPr lang="en-US" sz="800" dirty="0">
                <a:solidFill>
                  <a:srgbClr val="A48A7B"/>
                </a:solidFill>
                <a:latin typeface="Calibri" pitchFamily="34" charset="0"/>
                <a:ea typeface="Calibri" pitchFamily="34" charset="-122"/>
                <a:cs typeface="Calibri" pitchFamily="34" charset="-120"/>
              </a:rPr>
              <a:t>Erstellt und bearbeitet von Claudia Heil, 17.3.2026, mit KI Claude</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F9B233"/>
          </a:solidFill>
          <a:ln w="12700">
            <a:solidFill>
              <a:srgbClr val="F9B233"/>
            </a:solidFill>
            <a:prstDash val="solid"/>
          </a:ln>
        </p:spPr>
        <p:txBody>
          <a:bodyPr/>
          <a:lstStyle/>
          <a:p>
            <a:endParaRPr lang="de-DE"/>
          </a:p>
        </p:txBody>
      </p:sp>
      <p:sp>
        <p:nvSpPr>
          <p:cNvPr id="3" name="Text 1"/>
          <p:cNvSpPr/>
          <p:nvPr/>
        </p:nvSpPr>
        <p:spPr>
          <a:xfrm>
            <a:off x="320040" y="320040"/>
            <a:ext cx="8503920" cy="594360"/>
          </a:xfrm>
          <a:prstGeom prst="rect">
            <a:avLst/>
          </a:prstGeom>
          <a:noFill/>
          <a:ln/>
        </p:spPr>
        <p:txBody>
          <a:bodyPr wrap="square" lIns="0" tIns="0" rIns="0" bIns="0" rtlCol="0" anchor="ctr"/>
          <a:lstStyle/>
          <a:p>
            <a:pPr marL="0" indent="0">
              <a:buNone/>
            </a:pPr>
            <a:r>
              <a:rPr lang="en-US" sz="3000" b="1" dirty="0">
                <a:solidFill>
                  <a:srgbClr val="3D2B1F"/>
                </a:solidFill>
                <a:latin typeface="Georgia" pitchFamily="34" charset="0"/>
                <a:ea typeface="Georgia" pitchFamily="34" charset="-122"/>
                <a:cs typeface="Georgia" pitchFamily="34" charset="-120"/>
              </a:rPr>
              <a:t>Worum geht es?</a:t>
            </a:r>
            <a:endParaRPr lang="en-US" sz="3000" dirty="0"/>
          </a:p>
        </p:txBody>
      </p:sp>
      <p:sp>
        <p:nvSpPr>
          <p:cNvPr id="4" name="Shape 2"/>
          <p:cNvSpPr/>
          <p:nvPr/>
        </p:nvSpPr>
        <p:spPr>
          <a:xfrm>
            <a:off x="320040" y="1097280"/>
            <a:ext cx="2697480" cy="3291840"/>
          </a:xfrm>
          <a:prstGeom prst="rect">
            <a:avLst/>
          </a:prstGeom>
          <a:solidFill>
            <a:srgbClr val="FFFFFF"/>
          </a:solidFill>
          <a:ln/>
          <a:effectLst>
            <a:outerShdw blurRad="101600" dist="25400" dir="8100000" algn="bl" rotWithShape="0">
              <a:srgbClr val="000000">
                <a:alpha val="8000"/>
              </a:srgbClr>
            </a:outerShdw>
          </a:effectLst>
        </p:spPr>
        <p:txBody>
          <a:bodyPr/>
          <a:lstStyle/>
          <a:p>
            <a:endParaRPr lang="de-DE"/>
          </a:p>
        </p:txBody>
      </p:sp>
      <p:sp>
        <p:nvSpPr>
          <p:cNvPr id="5" name="Shape 3"/>
          <p:cNvSpPr/>
          <p:nvPr/>
        </p:nvSpPr>
        <p:spPr>
          <a:xfrm>
            <a:off x="320040" y="1097280"/>
            <a:ext cx="2697480" cy="64008"/>
          </a:xfrm>
          <a:prstGeom prst="rect">
            <a:avLst/>
          </a:prstGeom>
          <a:solidFill>
            <a:srgbClr val="F9B233"/>
          </a:solidFill>
          <a:ln w="12700">
            <a:solidFill>
              <a:srgbClr val="F9B233"/>
            </a:solidFill>
            <a:prstDash val="solid"/>
          </a:ln>
        </p:spPr>
        <p:txBody>
          <a:bodyPr/>
          <a:lstStyle/>
          <a:p>
            <a:endParaRPr lang="de-DE"/>
          </a:p>
        </p:txBody>
      </p:sp>
      <p:sp>
        <p:nvSpPr>
          <p:cNvPr id="6" name="Text 4"/>
          <p:cNvSpPr/>
          <p:nvPr/>
        </p:nvSpPr>
        <p:spPr>
          <a:xfrm>
            <a:off x="484632" y="1234440"/>
            <a:ext cx="2377440" cy="502920"/>
          </a:xfrm>
          <a:prstGeom prst="rect">
            <a:avLst/>
          </a:prstGeom>
          <a:noFill/>
          <a:ln/>
        </p:spPr>
        <p:txBody>
          <a:bodyPr wrap="square" lIns="0" tIns="0" rIns="0" bIns="0" rtlCol="0" anchor="ctr"/>
          <a:lstStyle/>
          <a:p>
            <a:pPr marL="0" indent="0">
              <a:buNone/>
            </a:pPr>
            <a:r>
              <a:rPr lang="en-US" sz="1700" b="1" dirty="0">
                <a:solidFill>
                  <a:srgbClr val="3D2B1F"/>
                </a:solidFill>
                <a:latin typeface="Georgia" pitchFamily="34" charset="0"/>
                <a:ea typeface="Georgia" pitchFamily="34" charset="-122"/>
                <a:cs typeface="Georgia" pitchFamily="34" charset="-120"/>
              </a:rPr>
              <a:t>Dein Text</a:t>
            </a:r>
            <a:endParaRPr lang="en-US" sz="1700" dirty="0"/>
          </a:p>
        </p:txBody>
      </p:sp>
      <p:sp>
        <p:nvSpPr>
          <p:cNvPr id="7" name="Text 5"/>
          <p:cNvSpPr/>
          <p:nvPr/>
        </p:nvSpPr>
        <p:spPr>
          <a:xfrm>
            <a:off x="484632" y="1828800"/>
            <a:ext cx="2377440" cy="2286000"/>
          </a:xfrm>
          <a:prstGeom prst="rect">
            <a:avLst/>
          </a:prstGeom>
          <a:noFill/>
          <a:ln/>
        </p:spPr>
        <p:txBody>
          <a:bodyPr wrap="square" lIns="0" tIns="0" rIns="0" bIns="0" rtlCol="0" anchor="ctr"/>
          <a:lstStyle/>
          <a:p>
            <a:pPr marL="0" indent="0">
              <a:buNone/>
            </a:pPr>
            <a:r>
              <a:rPr lang="en-US" sz="1300" dirty="0">
                <a:solidFill>
                  <a:srgbClr val="5C3D2E"/>
                </a:solidFill>
                <a:latin typeface="Calibri" pitchFamily="34" charset="0"/>
                <a:ea typeface="Calibri" pitchFamily="34" charset="-122"/>
                <a:cs typeface="Calibri" pitchFamily="34" charset="-120"/>
              </a:rPr>
              <a:t>Nimm einen eigenen Absatz – z. B. aus deiner Website, einem Newsletter oder einer Angebotsseite.</a:t>
            </a:r>
            <a:endParaRPr lang="en-US" sz="1300" dirty="0"/>
          </a:p>
        </p:txBody>
      </p:sp>
      <p:sp>
        <p:nvSpPr>
          <p:cNvPr id="8" name="Shape 6"/>
          <p:cNvSpPr/>
          <p:nvPr/>
        </p:nvSpPr>
        <p:spPr>
          <a:xfrm>
            <a:off x="3200400" y="1097280"/>
            <a:ext cx="2697480" cy="3291840"/>
          </a:xfrm>
          <a:prstGeom prst="rect">
            <a:avLst/>
          </a:prstGeom>
          <a:solidFill>
            <a:srgbClr val="FFFFFF"/>
          </a:solidFill>
          <a:ln/>
          <a:effectLst>
            <a:outerShdw blurRad="101600" dist="25400" dir="8100000" algn="bl" rotWithShape="0">
              <a:srgbClr val="000000">
                <a:alpha val="8000"/>
              </a:srgbClr>
            </a:outerShdw>
          </a:effectLst>
        </p:spPr>
        <p:txBody>
          <a:bodyPr/>
          <a:lstStyle/>
          <a:p>
            <a:endParaRPr lang="de-DE"/>
          </a:p>
        </p:txBody>
      </p:sp>
      <p:sp>
        <p:nvSpPr>
          <p:cNvPr id="9" name="Shape 7"/>
          <p:cNvSpPr/>
          <p:nvPr/>
        </p:nvSpPr>
        <p:spPr>
          <a:xfrm>
            <a:off x="3200400" y="1097280"/>
            <a:ext cx="2697480" cy="64008"/>
          </a:xfrm>
          <a:prstGeom prst="rect">
            <a:avLst/>
          </a:prstGeom>
          <a:solidFill>
            <a:srgbClr val="14B3DD"/>
          </a:solidFill>
          <a:ln w="12700">
            <a:solidFill>
              <a:srgbClr val="14B3DD"/>
            </a:solidFill>
            <a:prstDash val="solid"/>
          </a:ln>
        </p:spPr>
        <p:txBody>
          <a:bodyPr/>
          <a:lstStyle/>
          <a:p>
            <a:endParaRPr lang="de-DE"/>
          </a:p>
        </p:txBody>
      </p:sp>
      <p:sp>
        <p:nvSpPr>
          <p:cNvPr id="10" name="Text 8"/>
          <p:cNvSpPr/>
          <p:nvPr/>
        </p:nvSpPr>
        <p:spPr>
          <a:xfrm>
            <a:off x="3364992" y="1234440"/>
            <a:ext cx="2377440" cy="502920"/>
          </a:xfrm>
          <a:prstGeom prst="rect">
            <a:avLst/>
          </a:prstGeom>
          <a:noFill/>
          <a:ln/>
        </p:spPr>
        <p:txBody>
          <a:bodyPr wrap="square" lIns="0" tIns="0" rIns="0" bIns="0" rtlCol="0" anchor="ctr"/>
          <a:lstStyle/>
          <a:p>
            <a:pPr marL="0" indent="0">
              <a:buNone/>
            </a:pPr>
            <a:r>
              <a:rPr lang="en-US" sz="1700" b="1" dirty="0">
                <a:solidFill>
                  <a:srgbClr val="3D2B1F"/>
                </a:solidFill>
                <a:latin typeface="Georgia" pitchFamily="34" charset="0"/>
                <a:ea typeface="Georgia" pitchFamily="34" charset="-122"/>
                <a:cs typeface="Georgia" pitchFamily="34" charset="-120"/>
              </a:rPr>
              <a:t>11 + 1 Stile</a:t>
            </a:r>
            <a:endParaRPr lang="en-US" sz="1700" dirty="0"/>
          </a:p>
        </p:txBody>
      </p:sp>
      <p:sp>
        <p:nvSpPr>
          <p:cNvPr id="11" name="Text 9"/>
          <p:cNvSpPr/>
          <p:nvPr/>
        </p:nvSpPr>
        <p:spPr>
          <a:xfrm>
            <a:off x="3364992" y="1828800"/>
            <a:ext cx="2377440" cy="2286000"/>
          </a:xfrm>
          <a:prstGeom prst="rect">
            <a:avLst/>
          </a:prstGeom>
          <a:noFill/>
          <a:ln/>
        </p:spPr>
        <p:txBody>
          <a:bodyPr wrap="square" lIns="0" tIns="0" rIns="0" bIns="0" rtlCol="0" anchor="ctr"/>
          <a:lstStyle/>
          <a:p>
            <a:pPr marL="0" indent="0">
              <a:buNone/>
            </a:pPr>
            <a:r>
              <a:rPr lang="en-US" sz="1300" dirty="0">
                <a:solidFill>
                  <a:srgbClr val="5C3D2E"/>
                </a:solidFill>
                <a:latin typeface="Calibri" pitchFamily="34" charset="0"/>
                <a:ea typeface="Calibri" pitchFamily="34" charset="-122"/>
                <a:cs typeface="Calibri" pitchFamily="34" charset="-120"/>
              </a:rPr>
              <a:t>Claude schreibt deinen Text in 11 verschiedene Schreibstile um – von warm &amp; persönlich bis formell.</a:t>
            </a:r>
            <a:endParaRPr lang="en-US" sz="1300" dirty="0"/>
          </a:p>
        </p:txBody>
      </p:sp>
      <p:sp>
        <p:nvSpPr>
          <p:cNvPr id="12" name="Shape 10"/>
          <p:cNvSpPr/>
          <p:nvPr/>
        </p:nvSpPr>
        <p:spPr>
          <a:xfrm>
            <a:off x="6080760" y="1097280"/>
            <a:ext cx="2697480" cy="3291840"/>
          </a:xfrm>
          <a:prstGeom prst="rect">
            <a:avLst/>
          </a:prstGeom>
          <a:solidFill>
            <a:srgbClr val="FFFFFF"/>
          </a:solidFill>
          <a:ln/>
          <a:effectLst>
            <a:outerShdw blurRad="101600" dist="25400" dir="8100000" algn="bl" rotWithShape="0">
              <a:srgbClr val="000000">
                <a:alpha val="8000"/>
              </a:srgbClr>
            </a:outerShdw>
          </a:effectLst>
        </p:spPr>
        <p:txBody>
          <a:bodyPr/>
          <a:lstStyle/>
          <a:p>
            <a:endParaRPr lang="de-DE"/>
          </a:p>
        </p:txBody>
      </p:sp>
      <p:sp>
        <p:nvSpPr>
          <p:cNvPr id="13" name="Shape 11"/>
          <p:cNvSpPr/>
          <p:nvPr/>
        </p:nvSpPr>
        <p:spPr>
          <a:xfrm>
            <a:off x="6080760" y="1097280"/>
            <a:ext cx="2697480" cy="64008"/>
          </a:xfrm>
          <a:prstGeom prst="rect">
            <a:avLst/>
          </a:prstGeom>
          <a:solidFill>
            <a:srgbClr val="A48A7B"/>
          </a:solidFill>
          <a:ln w="12700">
            <a:solidFill>
              <a:srgbClr val="A48A7B"/>
            </a:solidFill>
            <a:prstDash val="solid"/>
          </a:ln>
        </p:spPr>
        <p:txBody>
          <a:bodyPr/>
          <a:lstStyle/>
          <a:p>
            <a:endParaRPr lang="de-DE"/>
          </a:p>
        </p:txBody>
      </p:sp>
      <p:sp>
        <p:nvSpPr>
          <p:cNvPr id="14" name="Text 12"/>
          <p:cNvSpPr/>
          <p:nvPr/>
        </p:nvSpPr>
        <p:spPr>
          <a:xfrm>
            <a:off x="6245352" y="1234440"/>
            <a:ext cx="2377440" cy="502920"/>
          </a:xfrm>
          <a:prstGeom prst="rect">
            <a:avLst/>
          </a:prstGeom>
          <a:noFill/>
          <a:ln/>
        </p:spPr>
        <p:txBody>
          <a:bodyPr wrap="square" lIns="0" tIns="0" rIns="0" bIns="0" rtlCol="0" anchor="ctr"/>
          <a:lstStyle/>
          <a:p>
            <a:pPr marL="0" indent="0">
              <a:buNone/>
            </a:pPr>
            <a:r>
              <a:rPr lang="en-US" sz="1700" b="1" dirty="0">
                <a:solidFill>
                  <a:srgbClr val="3D2B1F"/>
                </a:solidFill>
                <a:latin typeface="Georgia" pitchFamily="34" charset="0"/>
                <a:ea typeface="Georgia" pitchFamily="34" charset="-122"/>
                <a:cs typeface="Georgia" pitchFamily="34" charset="-120"/>
              </a:rPr>
              <a:t>Sofort sehen</a:t>
            </a:r>
            <a:endParaRPr lang="en-US" sz="1700" dirty="0"/>
          </a:p>
        </p:txBody>
      </p:sp>
      <p:sp>
        <p:nvSpPr>
          <p:cNvPr id="15" name="Text 13"/>
          <p:cNvSpPr/>
          <p:nvPr/>
        </p:nvSpPr>
        <p:spPr>
          <a:xfrm>
            <a:off x="6245352" y="1828800"/>
            <a:ext cx="2377440" cy="2286000"/>
          </a:xfrm>
          <a:prstGeom prst="rect">
            <a:avLst/>
          </a:prstGeom>
          <a:noFill/>
          <a:ln/>
        </p:spPr>
        <p:txBody>
          <a:bodyPr wrap="square" lIns="0" tIns="0" rIns="0" bIns="0" rtlCol="0" anchor="ctr"/>
          <a:lstStyle/>
          <a:p>
            <a:pPr marL="0" indent="0">
              <a:buNone/>
            </a:pPr>
            <a:r>
              <a:rPr lang="en-US" sz="1300" dirty="0">
                <a:solidFill>
                  <a:srgbClr val="5C3D2E"/>
                </a:solidFill>
                <a:latin typeface="Calibri" pitchFamily="34" charset="0"/>
                <a:ea typeface="Calibri" pitchFamily="34" charset="-122"/>
                <a:cs typeface="Calibri" pitchFamily="34" charset="-120"/>
              </a:rPr>
              <a:t>Du erkennst direkt, was sich verändert – und welcher Stil am besten zu dir und deinem Angebot passt.</a:t>
            </a:r>
            <a:endParaRPr lang="en-US" sz="1300" dirty="0"/>
          </a:p>
        </p:txBody>
      </p:sp>
      <p:sp>
        <p:nvSpPr>
          <p:cNvPr id="16" name="Text 14"/>
          <p:cNvSpPr/>
          <p:nvPr/>
        </p:nvSpPr>
        <p:spPr>
          <a:xfrm>
            <a:off x="320040" y="4873752"/>
            <a:ext cx="8503920" cy="201168"/>
          </a:xfrm>
          <a:prstGeom prst="rect">
            <a:avLst/>
          </a:prstGeom>
          <a:noFill/>
          <a:ln/>
        </p:spPr>
        <p:txBody>
          <a:bodyPr wrap="square" lIns="0" tIns="0" rIns="0" bIns="0" rtlCol="0" anchor="ctr"/>
          <a:lstStyle/>
          <a:p>
            <a:pPr marL="0" indent="0" algn="ctr">
              <a:buNone/>
            </a:pPr>
            <a:r>
              <a:rPr lang="en-US" sz="800" dirty="0">
                <a:solidFill>
                  <a:srgbClr val="A48A7B"/>
                </a:solidFill>
                <a:latin typeface="Calibri" pitchFamily="34" charset="0"/>
                <a:ea typeface="Calibri" pitchFamily="34" charset="-122"/>
                <a:cs typeface="Calibri" pitchFamily="34" charset="-120"/>
              </a:rPr>
              <a:t>Erstellt und bearbeitet von Claudia Heil, 17.3.2026, mit KI Claude</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F9B233"/>
          </a:solidFill>
          <a:ln w="12700">
            <a:solidFill>
              <a:srgbClr val="F9B233"/>
            </a:solidFill>
            <a:prstDash val="solid"/>
          </a:ln>
        </p:spPr>
        <p:txBody>
          <a:bodyPr/>
          <a:lstStyle/>
          <a:p>
            <a:endParaRPr lang="de-DE"/>
          </a:p>
        </p:txBody>
      </p:sp>
      <p:sp>
        <p:nvSpPr>
          <p:cNvPr id="3" name="Text 1"/>
          <p:cNvSpPr/>
          <p:nvPr/>
        </p:nvSpPr>
        <p:spPr>
          <a:xfrm>
            <a:off x="320040" y="128016"/>
            <a:ext cx="8503920" cy="411480"/>
          </a:xfrm>
          <a:prstGeom prst="rect">
            <a:avLst/>
          </a:prstGeom>
          <a:noFill/>
          <a:ln/>
        </p:spPr>
        <p:txBody>
          <a:bodyPr wrap="square" lIns="0" tIns="0" rIns="0" bIns="0" rtlCol="0" anchor="ctr"/>
          <a:lstStyle/>
          <a:p>
            <a:pPr marL="0" indent="0">
              <a:buNone/>
            </a:pPr>
            <a:r>
              <a:rPr lang="en-US" sz="2200" b="1" dirty="0">
                <a:solidFill>
                  <a:srgbClr val="3D2B1F"/>
                </a:solidFill>
                <a:latin typeface="Georgia" pitchFamily="34" charset="0"/>
                <a:ea typeface="Georgia" pitchFamily="34" charset="-122"/>
                <a:cs typeface="Georgia" pitchFamily="34" charset="-120"/>
              </a:rPr>
              <a:t>Der Prompt – Kopiervorlage</a:t>
            </a:r>
            <a:endParaRPr lang="en-US" sz="2200" dirty="0"/>
          </a:p>
        </p:txBody>
      </p:sp>
      <p:sp>
        <p:nvSpPr>
          <p:cNvPr id="5" name="Shape 3"/>
          <p:cNvSpPr/>
          <p:nvPr/>
        </p:nvSpPr>
        <p:spPr>
          <a:xfrm>
            <a:off x="475488" y="749808"/>
            <a:ext cx="118872" cy="118872"/>
          </a:xfrm>
          <a:prstGeom prst="ellipse">
            <a:avLst/>
          </a:prstGeom>
          <a:solidFill>
            <a:srgbClr val="FF5F57"/>
          </a:solidFill>
          <a:ln w="12700">
            <a:solidFill>
              <a:srgbClr val="FF5F57"/>
            </a:solidFill>
            <a:prstDash val="solid"/>
          </a:ln>
        </p:spPr>
        <p:txBody>
          <a:bodyPr/>
          <a:lstStyle/>
          <a:p>
            <a:endParaRPr lang="de-DE"/>
          </a:p>
        </p:txBody>
      </p:sp>
      <p:sp>
        <p:nvSpPr>
          <p:cNvPr id="6" name="Shape 4"/>
          <p:cNvSpPr/>
          <p:nvPr/>
        </p:nvSpPr>
        <p:spPr>
          <a:xfrm>
            <a:off x="658368" y="749808"/>
            <a:ext cx="118872" cy="118872"/>
          </a:xfrm>
          <a:prstGeom prst="ellipse">
            <a:avLst/>
          </a:prstGeom>
          <a:solidFill>
            <a:srgbClr val="FFBD2E"/>
          </a:solidFill>
          <a:ln w="12700">
            <a:solidFill>
              <a:srgbClr val="FFBD2E"/>
            </a:solidFill>
            <a:prstDash val="solid"/>
          </a:ln>
        </p:spPr>
        <p:txBody>
          <a:bodyPr/>
          <a:lstStyle/>
          <a:p>
            <a:endParaRPr lang="de-DE"/>
          </a:p>
        </p:txBody>
      </p:sp>
      <p:sp>
        <p:nvSpPr>
          <p:cNvPr id="7" name="Shape 5"/>
          <p:cNvSpPr/>
          <p:nvPr/>
        </p:nvSpPr>
        <p:spPr>
          <a:xfrm>
            <a:off x="841248" y="749808"/>
            <a:ext cx="118872" cy="118872"/>
          </a:xfrm>
          <a:prstGeom prst="ellipse">
            <a:avLst/>
          </a:prstGeom>
          <a:solidFill>
            <a:srgbClr val="28C840"/>
          </a:solidFill>
          <a:ln w="12700">
            <a:solidFill>
              <a:srgbClr val="28C840"/>
            </a:solidFill>
            <a:prstDash val="solid"/>
          </a:ln>
        </p:spPr>
        <p:txBody>
          <a:bodyPr/>
          <a:lstStyle/>
          <a:p>
            <a:endParaRPr lang="de-DE"/>
          </a:p>
        </p:txBody>
      </p:sp>
      <p:sp>
        <p:nvSpPr>
          <p:cNvPr id="8" name="Shape 6"/>
          <p:cNvSpPr/>
          <p:nvPr/>
        </p:nvSpPr>
        <p:spPr>
          <a:xfrm>
            <a:off x="320040" y="941832"/>
            <a:ext cx="8503920" cy="18288"/>
          </a:xfrm>
          <a:prstGeom prst="rect">
            <a:avLst/>
          </a:prstGeom>
          <a:solidFill>
            <a:srgbClr val="A48A7B"/>
          </a:solidFill>
          <a:ln w="12700">
            <a:solidFill>
              <a:srgbClr val="A48A7B"/>
            </a:solidFill>
            <a:prstDash val="solid"/>
          </a:ln>
        </p:spPr>
        <p:txBody>
          <a:bodyPr/>
          <a:lstStyle/>
          <a:p>
            <a:endParaRPr lang="de-DE"/>
          </a:p>
        </p:txBody>
      </p:sp>
      <p:sp>
        <p:nvSpPr>
          <p:cNvPr id="9" name="Text 7"/>
          <p:cNvSpPr/>
          <p:nvPr/>
        </p:nvSpPr>
        <p:spPr>
          <a:xfrm>
            <a:off x="410705" y="941832"/>
            <a:ext cx="8183880" cy="3749040"/>
          </a:xfrm>
          <a:prstGeom prst="rect">
            <a:avLst/>
          </a:prstGeom>
          <a:noFill/>
          <a:ln/>
        </p:spPr>
        <p:txBody>
          <a:bodyPr wrap="square" lIns="0" tIns="0" rIns="0" bIns="0" rtlCol="0" anchor="ctr"/>
          <a:lstStyle/>
          <a:p>
            <a:pPr marL="0" indent="0">
              <a:buNone/>
            </a:pPr>
            <a:endParaRPr lang="en-US" sz="1100" dirty="0"/>
          </a:p>
        </p:txBody>
      </p:sp>
      <p:sp>
        <p:nvSpPr>
          <p:cNvPr id="10" name="Text 8"/>
          <p:cNvSpPr/>
          <p:nvPr/>
        </p:nvSpPr>
        <p:spPr>
          <a:xfrm>
            <a:off x="320040" y="4873752"/>
            <a:ext cx="8503920" cy="201168"/>
          </a:xfrm>
          <a:prstGeom prst="rect">
            <a:avLst/>
          </a:prstGeom>
          <a:noFill/>
          <a:ln/>
        </p:spPr>
        <p:txBody>
          <a:bodyPr wrap="square" lIns="0" tIns="0" rIns="0" bIns="0" rtlCol="0" anchor="ctr"/>
          <a:lstStyle/>
          <a:p>
            <a:pPr marL="0" indent="0" algn="ctr">
              <a:buNone/>
            </a:pPr>
            <a:r>
              <a:rPr lang="en-US" sz="800" dirty="0">
                <a:solidFill>
                  <a:srgbClr val="A48A7B"/>
                </a:solidFill>
                <a:latin typeface="Calibri" pitchFamily="34" charset="0"/>
                <a:ea typeface="Calibri" pitchFamily="34" charset="-122"/>
                <a:cs typeface="Calibri" pitchFamily="34" charset="-120"/>
              </a:rPr>
              <a:t>Erstellt und bearbeitet von Claudia Heil, 17.3.2026, mit KI Claude</a:t>
            </a:r>
            <a:endParaRPr lang="en-US" sz="800" dirty="0"/>
          </a:p>
        </p:txBody>
      </p:sp>
      <p:sp>
        <p:nvSpPr>
          <p:cNvPr id="4" name="Shape 2"/>
          <p:cNvSpPr/>
          <p:nvPr/>
        </p:nvSpPr>
        <p:spPr>
          <a:xfrm>
            <a:off x="320040" y="539496"/>
            <a:ext cx="8503920" cy="4350839"/>
          </a:xfrm>
          <a:prstGeom prst="rect">
            <a:avLst/>
          </a:prstGeom>
          <a:solidFill>
            <a:srgbClr val="3D2B1F"/>
          </a:solidFill>
          <a:ln/>
          <a:effectLst>
            <a:outerShdw blurRad="127000" dist="25400" dir="8100000" algn="bl" rotWithShape="0">
              <a:srgbClr val="000000">
                <a:alpha val="14000"/>
              </a:srgbClr>
            </a:outerShdw>
          </a:effectLst>
        </p:spPr>
        <p:txBody>
          <a:bodyPr/>
          <a:lstStyle/>
          <a:p>
            <a:r>
              <a:rPr lang="de-DE" sz="1000" dirty="0">
                <a:solidFill>
                  <a:schemeClr val="bg1"/>
                </a:solidFill>
              </a:rPr>
              <a:t>Erstelle mir eine interaktive HTML-Datei zum Thema Schreibstile &amp; KI. Die Datei soll Folgendes enthalten:</a:t>
            </a:r>
          </a:p>
          <a:p>
            <a:r>
              <a:rPr lang="de-DE" sz="1000" b="1" dirty="0">
                <a:solidFill>
                  <a:schemeClr val="bg1"/>
                </a:solidFill>
              </a:rPr>
              <a:t>Texteingabe:</a:t>
            </a:r>
            <a:r>
              <a:rPr lang="de-DE" sz="1000" dirty="0">
                <a:solidFill>
                  <a:schemeClr val="bg1"/>
                </a:solidFill>
              </a:rPr>
              <a:t> Zwei Beispieltexte, zwischen denen man per Knopf wechseln kann – plus ein drittes Feld „Eigener Text", in das man direkt einen eigenen Text eintippen oder einfügen kann.</a:t>
            </a:r>
          </a:p>
          <a:p>
            <a:r>
              <a:rPr lang="de-DE" sz="1000" b="1" dirty="0">
                <a:solidFill>
                  <a:schemeClr val="bg1"/>
                </a:solidFill>
              </a:rPr>
              <a:t>11 Schreibstile, aufgeteilt in zwei Gruppen:</a:t>
            </a:r>
            <a:endParaRPr lang="de-DE" sz="1000" dirty="0">
              <a:solidFill>
                <a:schemeClr val="bg1"/>
              </a:solidFill>
            </a:endParaRPr>
          </a:p>
          <a:p>
            <a:r>
              <a:rPr lang="de-DE" sz="1000" dirty="0">
                <a:solidFill>
                  <a:schemeClr val="bg1"/>
                </a:solidFill>
              </a:rPr>
              <a:t>Gruppe 1 – Ton &amp; Haltung: Original, Normal, Warm &amp; persönlich, Inspirierend, Leicht &amp; humorvoll, Storytelling</a:t>
            </a:r>
          </a:p>
          <a:p>
            <a:r>
              <a:rPr lang="de-DE" sz="1000" dirty="0">
                <a:solidFill>
                  <a:schemeClr val="bg1"/>
                </a:solidFill>
              </a:rPr>
              <a:t>Gruppe 2 – Struktur &amp; Zweck: Sachlich &amp; klar, Prägnant, Erklärend, Lernorientiert, Formell</a:t>
            </a:r>
          </a:p>
          <a:p>
            <a:r>
              <a:rPr lang="de-DE" sz="1000" b="1" dirty="0">
                <a:solidFill>
                  <a:schemeClr val="bg1"/>
                </a:solidFill>
              </a:rPr>
              <a:t>Für jeden Stil:</a:t>
            </a:r>
            <a:endParaRPr lang="de-DE" sz="1000" dirty="0">
              <a:solidFill>
                <a:schemeClr val="bg1"/>
              </a:solidFill>
            </a:endParaRPr>
          </a:p>
          <a:p>
            <a:pPr lvl="0"/>
            <a:r>
              <a:rPr lang="de-DE" sz="1000" dirty="0">
                <a:solidFill>
                  <a:schemeClr val="bg1"/>
                </a:solidFill>
              </a:rPr>
              <a:t>Den Ausgangstext umgeschrieben (für die zwei Beispieltexte bereits fertig vorgeschrieben)</a:t>
            </a:r>
          </a:p>
          <a:p>
            <a:pPr lvl="0"/>
            <a:r>
              <a:rPr lang="de-DE" sz="1000" dirty="0">
                <a:solidFill>
                  <a:schemeClr val="bg1"/>
                </a:solidFill>
              </a:rPr>
              <a:t>Einen kopierbaren Prompt zum Selbstanwenden</a:t>
            </a:r>
          </a:p>
          <a:p>
            <a:r>
              <a:rPr lang="de-DE" sz="1000" b="1" dirty="0">
                <a:solidFill>
                  <a:schemeClr val="bg1"/>
                </a:solidFill>
              </a:rPr>
              <a:t>Für „Eigener Text":</a:t>
            </a:r>
            <a:endParaRPr lang="de-DE" sz="1000" dirty="0">
              <a:solidFill>
                <a:schemeClr val="bg1"/>
              </a:solidFill>
            </a:endParaRPr>
          </a:p>
          <a:p>
            <a:pPr lvl="0"/>
            <a:r>
              <a:rPr lang="de-DE" sz="1000" dirty="0">
                <a:solidFill>
                  <a:schemeClr val="bg1"/>
                </a:solidFill>
              </a:rPr>
              <a:t>Ein Textfeld, in das ich meinen eigenen Text eingeben kann</a:t>
            </a:r>
          </a:p>
          <a:p>
            <a:pPr lvl="0"/>
            <a:r>
              <a:rPr lang="de-DE" sz="1000" dirty="0">
                <a:solidFill>
                  <a:schemeClr val="bg1"/>
                </a:solidFill>
              </a:rPr>
              <a:t>Ein Button „Jetzt umschreiben" – beim Klick ruft die App die Anthropic API auf und schreibt meinen Text im gewählten Stil um</a:t>
            </a:r>
          </a:p>
          <a:p>
            <a:pPr lvl="0"/>
            <a:r>
              <a:rPr lang="de-DE" sz="1000" dirty="0">
                <a:solidFill>
                  <a:schemeClr val="bg1"/>
                </a:solidFill>
              </a:rPr>
              <a:t>API-Aufruf: </a:t>
            </a:r>
            <a:r>
              <a:rPr lang="de-DE" sz="1000" dirty="0">
                <a:solidFill>
                  <a:schemeClr val="bg1"/>
                </a:solidFill>
                <a:hlinkClick r:id="rId3">
                  <a:extLst>
                    <a:ext uri="{A12FA001-AC4F-418D-AE19-62706E023703}">
                      <ahyp:hlinkClr xmlns:ahyp="http://schemas.microsoft.com/office/drawing/2018/hyperlinkcolor" val="tx"/>
                    </a:ext>
                  </a:extLst>
                </a:hlinkClick>
              </a:rPr>
              <a:t>https://api.anthropic.com/v1/messages</a:t>
            </a:r>
            <a:r>
              <a:rPr lang="de-DE" sz="1000" dirty="0">
                <a:solidFill>
                  <a:schemeClr val="bg1"/>
                </a:solidFill>
              </a:rPr>
              <a:t>, Model: claude-sonnet-4-20250514, </a:t>
            </a:r>
            <a:r>
              <a:rPr lang="de-DE" sz="1000" dirty="0" err="1">
                <a:solidFill>
                  <a:schemeClr val="bg1"/>
                </a:solidFill>
              </a:rPr>
              <a:t>max_tokens</a:t>
            </a:r>
            <a:r>
              <a:rPr lang="de-DE" sz="1000" dirty="0">
                <a:solidFill>
                  <a:schemeClr val="bg1"/>
                </a:solidFill>
              </a:rPr>
              <a:t>: 1000</a:t>
            </a:r>
          </a:p>
          <a:p>
            <a:pPr lvl="0"/>
            <a:r>
              <a:rPr lang="de-DE" sz="1000" dirty="0">
                <a:solidFill>
                  <a:schemeClr val="bg1"/>
                </a:solidFill>
              </a:rPr>
              <a:t>System-Prompt: „Du bist ein professioneller Texter. Schreibe ausschließlich den umgeschriebenen Text – ohne Einleitung, ohne Erklärung, ohne Anführungszeichen. Nur den fertigen Text."</a:t>
            </a:r>
          </a:p>
          <a:p>
            <a:r>
              <a:rPr lang="de-DE" sz="1000" b="1" dirty="0">
                <a:solidFill>
                  <a:schemeClr val="bg1"/>
                </a:solidFill>
              </a:rPr>
              <a:t>Design:</a:t>
            </a:r>
            <a:r>
              <a:rPr lang="de-DE" sz="1000" dirty="0">
                <a:solidFill>
                  <a:schemeClr val="bg1"/>
                </a:solidFill>
              </a:rPr>
              <a:t> Schlicht, hell, gut lesbar, warm-beige (#F7F5F2 Hintergrund), Georgia Serif für Texte, Helvetica Neue für Labels/Buttons. Aktive Buttons dunkel (#2D2A26). Alles in einer einzigen HTML-Datei.</a:t>
            </a:r>
          </a:p>
          <a:p>
            <a:r>
              <a:rPr lang="de-DE" sz="1000" b="1" dirty="0">
                <a:solidFill>
                  <a:schemeClr val="bg1"/>
                </a:solidFill>
              </a:rPr>
              <a:t>Meine zwei Beispieltexte:</a:t>
            </a:r>
            <a:endParaRPr lang="de-DE" sz="1000" dirty="0">
              <a:solidFill>
                <a:schemeClr val="bg1"/>
              </a:solidFill>
            </a:endParaRPr>
          </a:p>
          <a:p>
            <a:r>
              <a:rPr lang="de-DE" sz="1000" dirty="0">
                <a:solidFill>
                  <a:schemeClr val="bg1"/>
                </a:solidFill>
              </a:rPr>
              <a:t>Text 1 – Kommunikation: Kommunikation ist mehr als das Austauschen von Worten. Sie ist der unsichtbare Faden, der Menschen verbindet – oder trennt. Wer klar spricht, schafft Vertrauen. Wer zuhört, zeigt Respekt. Doch oft scheitern wir nicht am fehlenden Wissen, sondern an der fehlenden Aufmerksamkeit füreinander. Eine bewusste Sprache, ein echtes Interesse am Gegenüber – das verändert Gespräche. Und manchmal reicht ein einziger Satz, um eine Verbindung herzustellen, die lange bleibt.</a:t>
            </a:r>
          </a:p>
          <a:p>
            <a:r>
              <a:rPr lang="de-DE" sz="1000" dirty="0">
                <a:solidFill>
                  <a:schemeClr val="bg1"/>
                </a:solidFill>
              </a:rPr>
              <a:t>Text 2 – Selbstfürsorge: Als Trainer, Coach oder Berater gibst du täglich Energie — an Klienten, Gruppen, Prozesse. Was dabei leicht vergessen wird: Du brauchst auch eine Quelle. Selbstfürsorge ist keine Schwäche und kein Luxus, sondern die Grundlage dafür, dass du langfristig wirksam bleibst. Wer regelmäßig auf seine eigenen Ressourcen achtet, arbeitet besser, bleibt stabiler — und ist für andere wirklich präsent.</a:t>
            </a:r>
          </a:p>
          <a:p>
            <a:r>
              <a:rPr lang="de-DE" sz="1000" dirty="0">
                <a:solidFill>
                  <a:schemeClr val="bg1"/>
                </a:solidFill>
              </a:rPr>
              <a:t>Bitte schreibe für jeden der 11 Stile eine fertige Version beider Beispieltexte (= 22 Textvarianten). Für den eigenen Text: Live-Umschreibung per API beim Klick auf „Jetzt umschreiben.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F9B233"/>
          </a:solidFill>
          <a:ln w="12700">
            <a:solidFill>
              <a:srgbClr val="F9B233"/>
            </a:solidFill>
            <a:prstDash val="solid"/>
          </a:ln>
        </p:spPr>
        <p:txBody>
          <a:bodyPr/>
          <a:lstStyle/>
          <a:p>
            <a:endParaRPr lang="de-DE"/>
          </a:p>
        </p:txBody>
      </p:sp>
      <p:sp>
        <p:nvSpPr>
          <p:cNvPr id="3" name="Text 1"/>
          <p:cNvSpPr/>
          <p:nvPr/>
        </p:nvSpPr>
        <p:spPr>
          <a:xfrm>
            <a:off x="320040" y="164592"/>
            <a:ext cx="8503920" cy="438912"/>
          </a:xfrm>
          <a:prstGeom prst="rect">
            <a:avLst/>
          </a:prstGeom>
          <a:noFill/>
          <a:ln/>
        </p:spPr>
        <p:txBody>
          <a:bodyPr wrap="square" lIns="0" tIns="0" rIns="0" bIns="0" rtlCol="0" anchor="ctr"/>
          <a:lstStyle/>
          <a:p>
            <a:pPr marL="0" indent="0">
              <a:buNone/>
            </a:pPr>
            <a:r>
              <a:rPr lang="en-US" sz="2200" b="1" dirty="0">
                <a:solidFill>
                  <a:srgbClr val="3D2B1F"/>
                </a:solidFill>
                <a:latin typeface="Georgia" pitchFamily="34" charset="0"/>
                <a:ea typeface="Georgia" pitchFamily="34" charset="-122"/>
                <a:cs typeface="Georgia" pitchFamily="34" charset="-120"/>
              </a:rPr>
              <a:t>Schreibstile &amp; eigene Schreibstile im Überblick</a:t>
            </a:r>
            <a:endParaRPr lang="en-US" sz="2200" dirty="0"/>
          </a:p>
        </p:txBody>
      </p:sp>
      <p:sp>
        <p:nvSpPr>
          <p:cNvPr id="4" name="Shape 2"/>
          <p:cNvSpPr/>
          <p:nvPr/>
        </p:nvSpPr>
        <p:spPr>
          <a:xfrm>
            <a:off x="320040" y="731520"/>
            <a:ext cx="2743200" cy="4005072"/>
          </a:xfrm>
          <a:prstGeom prst="rect">
            <a:avLst/>
          </a:prstGeom>
          <a:solidFill>
            <a:srgbClr val="E0F6FC"/>
          </a:solidFill>
          <a:ln/>
          <a:effectLst>
            <a:outerShdw blurRad="76200" dist="12700" dir="8100000" algn="bl" rotWithShape="0">
              <a:srgbClr val="000000">
                <a:alpha val="7000"/>
              </a:srgbClr>
            </a:outerShdw>
          </a:effectLst>
        </p:spPr>
        <p:txBody>
          <a:bodyPr/>
          <a:lstStyle/>
          <a:p>
            <a:endParaRPr lang="de-DE"/>
          </a:p>
        </p:txBody>
      </p:sp>
      <p:sp>
        <p:nvSpPr>
          <p:cNvPr id="5" name="Shape 3"/>
          <p:cNvSpPr/>
          <p:nvPr/>
        </p:nvSpPr>
        <p:spPr>
          <a:xfrm>
            <a:off x="320040" y="731520"/>
            <a:ext cx="2743200" cy="64008"/>
          </a:xfrm>
          <a:prstGeom prst="rect">
            <a:avLst/>
          </a:prstGeom>
          <a:solidFill>
            <a:srgbClr val="14B3DD"/>
          </a:solidFill>
          <a:ln w="12700">
            <a:solidFill>
              <a:srgbClr val="14B3DD"/>
            </a:solidFill>
            <a:prstDash val="solid"/>
          </a:ln>
        </p:spPr>
        <p:txBody>
          <a:bodyPr/>
          <a:lstStyle/>
          <a:p>
            <a:endParaRPr lang="de-DE"/>
          </a:p>
        </p:txBody>
      </p:sp>
      <p:sp>
        <p:nvSpPr>
          <p:cNvPr id="6" name="Text 4"/>
          <p:cNvSpPr/>
          <p:nvPr/>
        </p:nvSpPr>
        <p:spPr>
          <a:xfrm>
            <a:off x="457200" y="841248"/>
            <a:ext cx="2468880" cy="365760"/>
          </a:xfrm>
          <a:prstGeom prst="rect">
            <a:avLst/>
          </a:prstGeom>
          <a:noFill/>
          <a:ln/>
        </p:spPr>
        <p:txBody>
          <a:bodyPr wrap="square" lIns="0" tIns="0" rIns="0" bIns="0" rtlCol="0" anchor="ctr"/>
          <a:lstStyle/>
          <a:p>
            <a:pPr marL="0" indent="0">
              <a:buNone/>
            </a:pPr>
            <a:r>
              <a:rPr lang="en-US" sz="1200" b="1" dirty="0">
                <a:solidFill>
                  <a:srgbClr val="14B3DD"/>
                </a:solidFill>
                <a:latin typeface="Calibri" pitchFamily="34" charset="0"/>
                <a:ea typeface="Calibri" pitchFamily="34" charset="-122"/>
                <a:cs typeface="Calibri" pitchFamily="34" charset="-120"/>
              </a:rPr>
              <a:t>Gruppe 1 – Ton &amp; Haltung</a:t>
            </a:r>
            <a:endParaRPr lang="en-US" sz="1200" dirty="0"/>
          </a:p>
        </p:txBody>
      </p:sp>
      <p:sp>
        <p:nvSpPr>
          <p:cNvPr id="7" name="Text 5"/>
          <p:cNvSpPr/>
          <p:nvPr/>
        </p:nvSpPr>
        <p:spPr>
          <a:xfrm>
            <a:off x="457200" y="1298448"/>
            <a:ext cx="2468880" cy="402336"/>
          </a:xfrm>
          <a:prstGeom prst="rect">
            <a:avLst/>
          </a:prstGeom>
          <a:noFill/>
          <a:ln/>
        </p:spPr>
        <p:txBody>
          <a:bodyPr wrap="square" lIns="0" tIns="0" rIns="0" bIns="0" rtlCol="0" anchor="ctr"/>
          <a:lstStyle/>
          <a:p>
            <a:pPr marL="0" indent="0">
              <a:buNone/>
            </a:pPr>
            <a:r>
              <a:rPr lang="en-US" sz="1200" dirty="0">
                <a:solidFill>
                  <a:srgbClr val="5C3D2E"/>
                </a:solidFill>
                <a:latin typeface="Calibri" pitchFamily="34" charset="0"/>
                <a:ea typeface="Calibri" pitchFamily="34" charset="-122"/>
                <a:cs typeface="Calibri" pitchFamily="34" charset="-120"/>
              </a:rPr>
              <a:t>01  Original</a:t>
            </a:r>
            <a:endParaRPr lang="en-US" sz="1200" dirty="0"/>
          </a:p>
        </p:txBody>
      </p:sp>
      <p:sp>
        <p:nvSpPr>
          <p:cNvPr id="8" name="Text 6"/>
          <p:cNvSpPr/>
          <p:nvPr/>
        </p:nvSpPr>
        <p:spPr>
          <a:xfrm>
            <a:off x="457200" y="1773936"/>
            <a:ext cx="2468880" cy="402336"/>
          </a:xfrm>
          <a:prstGeom prst="rect">
            <a:avLst/>
          </a:prstGeom>
          <a:noFill/>
          <a:ln/>
        </p:spPr>
        <p:txBody>
          <a:bodyPr wrap="square" lIns="0" tIns="0" rIns="0" bIns="0" rtlCol="0" anchor="ctr"/>
          <a:lstStyle/>
          <a:p>
            <a:pPr marL="0" indent="0">
              <a:buNone/>
            </a:pPr>
            <a:r>
              <a:rPr lang="en-US" sz="1200" dirty="0">
                <a:solidFill>
                  <a:srgbClr val="5C3D2E"/>
                </a:solidFill>
                <a:latin typeface="Calibri" pitchFamily="34" charset="0"/>
                <a:ea typeface="Calibri" pitchFamily="34" charset="-122"/>
                <a:cs typeface="Calibri" pitchFamily="34" charset="-120"/>
              </a:rPr>
              <a:t>02  Normal</a:t>
            </a:r>
            <a:endParaRPr lang="en-US" sz="1200" dirty="0"/>
          </a:p>
        </p:txBody>
      </p:sp>
      <p:sp>
        <p:nvSpPr>
          <p:cNvPr id="9" name="Text 7"/>
          <p:cNvSpPr/>
          <p:nvPr/>
        </p:nvSpPr>
        <p:spPr>
          <a:xfrm>
            <a:off x="457200" y="2249424"/>
            <a:ext cx="2468880" cy="402336"/>
          </a:xfrm>
          <a:prstGeom prst="rect">
            <a:avLst/>
          </a:prstGeom>
          <a:noFill/>
          <a:ln/>
        </p:spPr>
        <p:txBody>
          <a:bodyPr wrap="square" lIns="0" tIns="0" rIns="0" bIns="0" rtlCol="0" anchor="ctr"/>
          <a:lstStyle/>
          <a:p>
            <a:pPr marL="0" indent="0">
              <a:buNone/>
            </a:pPr>
            <a:r>
              <a:rPr lang="en-US" sz="1200" dirty="0">
                <a:solidFill>
                  <a:srgbClr val="5C3D2E"/>
                </a:solidFill>
                <a:latin typeface="Calibri" pitchFamily="34" charset="0"/>
                <a:ea typeface="Calibri" pitchFamily="34" charset="-122"/>
                <a:cs typeface="Calibri" pitchFamily="34" charset="-120"/>
              </a:rPr>
              <a:t>03  Warm &amp; persönlich</a:t>
            </a:r>
            <a:endParaRPr lang="en-US" sz="1200" dirty="0"/>
          </a:p>
        </p:txBody>
      </p:sp>
      <p:sp>
        <p:nvSpPr>
          <p:cNvPr id="10" name="Text 8"/>
          <p:cNvSpPr/>
          <p:nvPr/>
        </p:nvSpPr>
        <p:spPr>
          <a:xfrm>
            <a:off x="457200" y="2724912"/>
            <a:ext cx="2468880" cy="402336"/>
          </a:xfrm>
          <a:prstGeom prst="rect">
            <a:avLst/>
          </a:prstGeom>
          <a:noFill/>
          <a:ln/>
        </p:spPr>
        <p:txBody>
          <a:bodyPr wrap="square" lIns="0" tIns="0" rIns="0" bIns="0" rtlCol="0" anchor="ctr"/>
          <a:lstStyle/>
          <a:p>
            <a:pPr marL="0" indent="0">
              <a:buNone/>
            </a:pPr>
            <a:r>
              <a:rPr lang="en-US" sz="1200" dirty="0">
                <a:solidFill>
                  <a:srgbClr val="5C3D2E"/>
                </a:solidFill>
                <a:latin typeface="Calibri" pitchFamily="34" charset="0"/>
                <a:ea typeface="Calibri" pitchFamily="34" charset="-122"/>
                <a:cs typeface="Calibri" pitchFamily="34" charset="-120"/>
              </a:rPr>
              <a:t>04  Inspirierend</a:t>
            </a:r>
            <a:endParaRPr lang="en-US" sz="1200" dirty="0"/>
          </a:p>
        </p:txBody>
      </p:sp>
      <p:sp>
        <p:nvSpPr>
          <p:cNvPr id="11" name="Text 9"/>
          <p:cNvSpPr/>
          <p:nvPr/>
        </p:nvSpPr>
        <p:spPr>
          <a:xfrm>
            <a:off x="457200" y="3200400"/>
            <a:ext cx="2468880" cy="402336"/>
          </a:xfrm>
          <a:prstGeom prst="rect">
            <a:avLst/>
          </a:prstGeom>
          <a:noFill/>
          <a:ln/>
        </p:spPr>
        <p:txBody>
          <a:bodyPr wrap="square" lIns="0" tIns="0" rIns="0" bIns="0" rtlCol="0" anchor="ctr"/>
          <a:lstStyle/>
          <a:p>
            <a:pPr marL="0" indent="0">
              <a:buNone/>
            </a:pPr>
            <a:r>
              <a:rPr lang="en-US" sz="1200" dirty="0">
                <a:solidFill>
                  <a:srgbClr val="5C3D2E"/>
                </a:solidFill>
                <a:latin typeface="Calibri" pitchFamily="34" charset="0"/>
                <a:ea typeface="Calibri" pitchFamily="34" charset="-122"/>
                <a:cs typeface="Calibri" pitchFamily="34" charset="-120"/>
              </a:rPr>
              <a:t>05  Leicht &amp; humorvoll</a:t>
            </a:r>
            <a:endParaRPr lang="en-US" sz="1200" dirty="0"/>
          </a:p>
        </p:txBody>
      </p:sp>
      <p:sp>
        <p:nvSpPr>
          <p:cNvPr id="12" name="Text 10"/>
          <p:cNvSpPr/>
          <p:nvPr/>
        </p:nvSpPr>
        <p:spPr>
          <a:xfrm>
            <a:off x="457200" y="3675888"/>
            <a:ext cx="2468880" cy="402336"/>
          </a:xfrm>
          <a:prstGeom prst="rect">
            <a:avLst/>
          </a:prstGeom>
          <a:noFill/>
          <a:ln/>
        </p:spPr>
        <p:txBody>
          <a:bodyPr wrap="square" lIns="0" tIns="0" rIns="0" bIns="0" rtlCol="0" anchor="ctr"/>
          <a:lstStyle/>
          <a:p>
            <a:pPr marL="0" indent="0">
              <a:buNone/>
            </a:pPr>
            <a:r>
              <a:rPr lang="en-US" sz="1200" dirty="0">
                <a:solidFill>
                  <a:srgbClr val="5C3D2E"/>
                </a:solidFill>
                <a:latin typeface="Calibri" pitchFamily="34" charset="0"/>
                <a:ea typeface="Calibri" pitchFamily="34" charset="-122"/>
                <a:cs typeface="Calibri" pitchFamily="34" charset="-120"/>
              </a:rPr>
              <a:t>06  Storytelling</a:t>
            </a:r>
            <a:endParaRPr lang="en-US" sz="1200" dirty="0"/>
          </a:p>
        </p:txBody>
      </p:sp>
      <p:sp>
        <p:nvSpPr>
          <p:cNvPr id="13" name="Shape 11"/>
          <p:cNvSpPr/>
          <p:nvPr/>
        </p:nvSpPr>
        <p:spPr>
          <a:xfrm>
            <a:off x="3246120" y="731520"/>
            <a:ext cx="2743200" cy="4005072"/>
          </a:xfrm>
          <a:prstGeom prst="rect">
            <a:avLst/>
          </a:prstGeom>
          <a:solidFill>
            <a:srgbClr val="FEF3DC"/>
          </a:solidFill>
          <a:ln/>
          <a:effectLst>
            <a:outerShdw blurRad="76200" dist="12700" dir="8100000" algn="bl" rotWithShape="0">
              <a:srgbClr val="000000">
                <a:alpha val="7000"/>
              </a:srgbClr>
            </a:outerShdw>
          </a:effectLst>
        </p:spPr>
        <p:txBody>
          <a:bodyPr/>
          <a:lstStyle/>
          <a:p>
            <a:endParaRPr lang="de-DE"/>
          </a:p>
        </p:txBody>
      </p:sp>
      <p:sp>
        <p:nvSpPr>
          <p:cNvPr id="14" name="Shape 12"/>
          <p:cNvSpPr/>
          <p:nvPr/>
        </p:nvSpPr>
        <p:spPr>
          <a:xfrm>
            <a:off x="3246120" y="731520"/>
            <a:ext cx="2743200" cy="64008"/>
          </a:xfrm>
          <a:prstGeom prst="rect">
            <a:avLst/>
          </a:prstGeom>
          <a:solidFill>
            <a:srgbClr val="F9B233"/>
          </a:solidFill>
          <a:ln w="12700">
            <a:solidFill>
              <a:srgbClr val="F9B233"/>
            </a:solidFill>
            <a:prstDash val="solid"/>
          </a:ln>
        </p:spPr>
        <p:txBody>
          <a:bodyPr/>
          <a:lstStyle/>
          <a:p>
            <a:endParaRPr lang="de-DE"/>
          </a:p>
        </p:txBody>
      </p:sp>
      <p:sp>
        <p:nvSpPr>
          <p:cNvPr id="15" name="Text 13"/>
          <p:cNvSpPr/>
          <p:nvPr/>
        </p:nvSpPr>
        <p:spPr>
          <a:xfrm>
            <a:off x="3383280" y="841248"/>
            <a:ext cx="2468880" cy="365760"/>
          </a:xfrm>
          <a:prstGeom prst="rect">
            <a:avLst/>
          </a:prstGeom>
          <a:noFill/>
          <a:ln/>
        </p:spPr>
        <p:txBody>
          <a:bodyPr wrap="square" lIns="0" tIns="0" rIns="0" bIns="0" rtlCol="0" anchor="ctr"/>
          <a:lstStyle/>
          <a:p>
            <a:pPr marL="0" indent="0">
              <a:buNone/>
            </a:pPr>
            <a:r>
              <a:rPr lang="en-US" sz="1200" b="1" dirty="0">
                <a:solidFill>
                  <a:srgbClr val="F9B233"/>
                </a:solidFill>
                <a:latin typeface="Calibri" pitchFamily="34" charset="0"/>
                <a:ea typeface="Calibri" pitchFamily="34" charset="-122"/>
                <a:cs typeface="Calibri" pitchFamily="34" charset="-120"/>
              </a:rPr>
              <a:t>Gruppe 2 – Struktur &amp; Zweck</a:t>
            </a:r>
            <a:endParaRPr lang="en-US" sz="1200" dirty="0"/>
          </a:p>
        </p:txBody>
      </p:sp>
      <p:sp>
        <p:nvSpPr>
          <p:cNvPr id="16" name="Text 14"/>
          <p:cNvSpPr/>
          <p:nvPr/>
        </p:nvSpPr>
        <p:spPr>
          <a:xfrm>
            <a:off x="3383280" y="1298448"/>
            <a:ext cx="2468880" cy="402336"/>
          </a:xfrm>
          <a:prstGeom prst="rect">
            <a:avLst/>
          </a:prstGeom>
          <a:noFill/>
          <a:ln/>
        </p:spPr>
        <p:txBody>
          <a:bodyPr wrap="square" lIns="0" tIns="0" rIns="0" bIns="0" rtlCol="0" anchor="ctr"/>
          <a:lstStyle/>
          <a:p>
            <a:pPr marL="0" indent="0">
              <a:buNone/>
            </a:pPr>
            <a:r>
              <a:rPr lang="en-US" sz="1200" dirty="0">
                <a:solidFill>
                  <a:srgbClr val="5C3D2E"/>
                </a:solidFill>
                <a:latin typeface="Calibri" pitchFamily="34" charset="0"/>
                <a:ea typeface="Calibri" pitchFamily="34" charset="-122"/>
                <a:cs typeface="Calibri" pitchFamily="34" charset="-120"/>
              </a:rPr>
              <a:t>07  Sachlich &amp; klar</a:t>
            </a:r>
            <a:endParaRPr lang="en-US" sz="1200" dirty="0"/>
          </a:p>
        </p:txBody>
      </p:sp>
      <p:sp>
        <p:nvSpPr>
          <p:cNvPr id="17" name="Text 15"/>
          <p:cNvSpPr/>
          <p:nvPr/>
        </p:nvSpPr>
        <p:spPr>
          <a:xfrm>
            <a:off x="3383280" y="1773936"/>
            <a:ext cx="2468880" cy="402336"/>
          </a:xfrm>
          <a:prstGeom prst="rect">
            <a:avLst/>
          </a:prstGeom>
          <a:noFill/>
          <a:ln/>
        </p:spPr>
        <p:txBody>
          <a:bodyPr wrap="square" lIns="0" tIns="0" rIns="0" bIns="0" rtlCol="0" anchor="ctr"/>
          <a:lstStyle/>
          <a:p>
            <a:pPr marL="0" indent="0">
              <a:buNone/>
            </a:pPr>
            <a:r>
              <a:rPr lang="en-US" sz="1200" dirty="0">
                <a:solidFill>
                  <a:srgbClr val="5C3D2E"/>
                </a:solidFill>
                <a:latin typeface="Calibri" pitchFamily="34" charset="0"/>
                <a:ea typeface="Calibri" pitchFamily="34" charset="-122"/>
                <a:cs typeface="Calibri" pitchFamily="34" charset="-120"/>
              </a:rPr>
              <a:t>08  Prägnant</a:t>
            </a:r>
            <a:endParaRPr lang="en-US" sz="1200" dirty="0"/>
          </a:p>
        </p:txBody>
      </p:sp>
      <p:sp>
        <p:nvSpPr>
          <p:cNvPr id="18" name="Text 16"/>
          <p:cNvSpPr/>
          <p:nvPr/>
        </p:nvSpPr>
        <p:spPr>
          <a:xfrm>
            <a:off x="3383280" y="2249424"/>
            <a:ext cx="2468880" cy="402336"/>
          </a:xfrm>
          <a:prstGeom prst="rect">
            <a:avLst/>
          </a:prstGeom>
          <a:noFill/>
          <a:ln/>
        </p:spPr>
        <p:txBody>
          <a:bodyPr wrap="square" lIns="0" tIns="0" rIns="0" bIns="0" rtlCol="0" anchor="ctr"/>
          <a:lstStyle/>
          <a:p>
            <a:pPr marL="0" indent="0">
              <a:buNone/>
            </a:pPr>
            <a:r>
              <a:rPr lang="en-US" sz="1200" dirty="0">
                <a:solidFill>
                  <a:srgbClr val="5C3D2E"/>
                </a:solidFill>
                <a:latin typeface="Calibri" pitchFamily="34" charset="0"/>
                <a:ea typeface="Calibri" pitchFamily="34" charset="-122"/>
                <a:cs typeface="Calibri" pitchFamily="34" charset="-120"/>
              </a:rPr>
              <a:t>09  Erklärend</a:t>
            </a:r>
            <a:endParaRPr lang="en-US" sz="1200" dirty="0"/>
          </a:p>
        </p:txBody>
      </p:sp>
      <p:sp>
        <p:nvSpPr>
          <p:cNvPr id="19" name="Text 17"/>
          <p:cNvSpPr/>
          <p:nvPr/>
        </p:nvSpPr>
        <p:spPr>
          <a:xfrm>
            <a:off x="3383280" y="2724912"/>
            <a:ext cx="2468880" cy="402336"/>
          </a:xfrm>
          <a:prstGeom prst="rect">
            <a:avLst/>
          </a:prstGeom>
          <a:noFill/>
          <a:ln/>
        </p:spPr>
        <p:txBody>
          <a:bodyPr wrap="square" lIns="0" tIns="0" rIns="0" bIns="0" rtlCol="0" anchor="ctr"/>
          <a:lstStyle/>
          <a:p>
            <a:pPr marL="0" indent="0">
              <a:buNone/>
            </a:pPr>
            <a:r>
              <a:rPr lang="en-US" sz="1200" dirty="0">
                <a:solidFill>
                  <a:srgbClr val="5C3D2E"/>
                </a:solidFill>
                <a:latin typeface="Calibri" pitchFamily="34" charset="0"/>
                <a:ea typeface="Calibri" pitchFamily="34" charset="-122"/>
                <a:cs typeface="Calibri" pitchFamily="34" charset="-120"/>
              </a:rPr>
              <a:t>10  Lernorientiert</a:t>
            </a:r>
            <a:endParaRPr lang="en-US" sz="1200" dirty="0"/>
          </a:p>
        </p:txBody>
      </p:sp>
      <p:sp>
        <p:nvSpPr>
          <p:cNvPr id="20" name="Text 18"/>
          <p:cNvSpPr/>
          <p:nvPr/>
        </p:nvSpPr>
        <p:spPr>
          <a:xfrm>
            <a:off x="3383280" y="3200400"/>
            <a:ext cx="2468880" cy="402336"/>
          </a:xfrm>
          <a:prstGeom prst="rect">
            <a:avLst/>
          </a:prstGeom>
          <a:noFill/>
          <a:ln/>
        </p:spPr>
        <p:txBody>
          <a:bodyPr wrap="square" lIns="0" tIns="0" rIns="0" bIns="0" rtlCol="0" anchor="ctr"/>
          <a:lstStyle/>
          <a:p>
            <a:pPr marL="0" indent="0">
              <a:buNone/>
            </a:pPr>
            <a:r>
              <a:rPr lang="en-US" sz="1200" dirty="0">
                <a:solidFill>
                  <a:srgbClr val="5C3D2E"/>
                </a:solidFill>
                <a:latin typeface="Calibri" pitchFamily="34" charset="0"/>
                <a:ea typeface="Calibri" pitchFamily="34" charset="-122"/>
                <a:cs typeface="Calibri" pitchFamily="34" charset="-120"/>
              </a:rPr>
              <a:t>11  Formell</a:t>
            </a:r>
            <a:endParaRPr lang="en-US" sz="1200" dirty="0"/>
          </a:p>
        </p:txBody>
      </p:sp>
      <p:sp>
        <p:nvSpPr>
          <p:cNvPr id="21" name="Shape 19"/>
          <p:cNvSpPr/>
          <p:nvPr/>
        </p:nvSpPr>
        <p:spPr>
          <a:xfrm>
            <a:off x="6172200" y="731520"/>
            <a:ext cx="2651760" cy="4005072"/>
          </a:xfrm>
          <a:prstGeom prst="rect">
            <a:avLst/>
          </a:prstGeom>
          <a:solidFill>
            <a:srgbClr val="FDE8FD"/>
          </a:solidFill>
          <a:ln/>
          <a:effectLst>
            <a:outerShdw blurRad="76200" dist="12700" dir="8100000" algn="bl" rotWithShape="0">
              <a:srgbClr val="000000">
                <a:alpha val="7000"/>
              </a:srgbClr>
            </a:outerShdw>
          </a:effectLst>
        </p:spPr>
        <p:txBody>
          <a:bodyPr/>
          <a:lstStyle/>
          <a:p>
            <a:endParaRPr lang="de-DE"/>
          </a:p>
        </p:txBody>
      </p:sp>
      <p:sp>
        <p:nvSpPr>
          <p:cNvPr id="22" name="Shape 20"/>
          <p:cNvSpPr/>
          <p:nvPr/>
        </p:nvSpPr>
        <p:spPr>
          <a:xfrm>
            <a:off x="6172200" y="731520"/>
            <a:ext cx="2651760" cy="64008"/>
          </a:xfrm>
          <a:prstGeom prst="rect">
            <a:avLst/>
          </a:prstGeom>
          <a:solidFill>
            <a:srgbClr val="FF00FF"/>
          </a:solidFill>
          <a:ln w="12700">
            <a:solidFill>
              <a:srgbClr val="FF00FF"/>
            </a:solidFill>
            <a:prstDash val="solid"/>
          </a:ln>
        </p:spPr>
        <p:txBody>
          <a:bodyPr/>
          <a:lstStyle/>
          <a:p>
            <a:endParaRPr lang="de-DE"/>
          </a:p>
        </p:txBody>
      </p:sp>
      <p:sp>
        <p:nvSpPr>
          <p:cNvPr id="23" name="Text 21"/>
          <p:cNvSpPr/>
          <p:nvPr/>
        </p:nvSpPr>
        <p:spPr>
          <a:xfrm>
            <a:off x="6309360" y="841248"/>
            <a:ext cx="2377440" cy="365760"/>
          </a:xfrm>
          <a:prstGeom prst="rect">
            <a:avLst/>
          </a:prstGeom>
          <a:noFill/>
          <a:ln/>
        </p:spPr>
        <p:txBody>
          <a:bodyPr wrap="square" lIns="0" tIns="0" rIns="0" bIns="0" rtlCol="0" anchor="ctr"/>
          <a:lstStyle/>
          <a:p>
            <a:pPr marL="0" indent="0">
              <a:buNone/>
            </a:pPr>
            <a:r>
              <a:rPr lang="en-US" sz="1200" b="1" dirty="0">
                <a:solidFill>
                  <a:srgbClr val="FF00FF"/>
                </a:solidFill>
                <a:latin typeface="Calibri" pitchFamily="34" charset="0"/>
                <a:ea typeface="Calibri" pitchFamily="34" charset="-122"/>
                <a:cs typeface="Calibri" pitchFamily="34" charset="-120"/>
              </a:rPr>
              <a:t>+ Eigene Schreibstile</a:t>
            </a:r>
            <a:endParaRPr lang="en-US" sz="1200" dirty="0"/>
          </a:p>
        </p:txBody>
      </p:sp>
      <p:sp>
        <p:nvSpPr>
          <p:cNvPr id="24" name="Text 22"/>
          <p:cNvSpPr/>
          <p:nvPr/>
        </p:nvSpPr>
        <p:spPr>
          <a:xfrm>
            <a:off x="6309360" y="1298448"/>
            <a:ext cx="2377440" cy="594360"/>
          </a:xfrm>
          <a:prstGeom prst="rect">
            <a:avLst/>
          </a:prstGeom>
          <a:noFill/>
          <a:ln/>
        </p:spPr>
        <p:txBody>
          <a:bodyPr wrap="square" lIns="0" tIns="0" rIns="0" bIns="0" rtlCol="0" anchor="ctr"/>
          <a:lstStyle/>
          <a:p>
            <a:pPr marL="0" indent="0">
              <a:buNone/>
            </a:pPr>
            <a:r>
              <a:rPr lang="en-US" sz="1100" dirty="0">
                <a:solidFill>
                  <a:srgbClr val="5C3D2E"/>
                </a:solidFill>
                <a:latin typeface="Calibri" pitchFamily="34" charset="0"/>
                <a:ea typeface="Calibri" pitchFamily="34" charset="-122"/>
                <a:cs typeface="Calibri" pitchFamily="34" charset="-120"/>
              </a:rPr>
              <a:t>Trage hier deine</a:t>
            </a:r>
            <a:endParaRPr lang="en-US" sz="1100" dirty="0"/>
          </a:p>
          <a:p>
            <a:pPr marL="0" indent="0">
              <a:buNone/>
            </a:pPr>
            <a:r>
              <a:rPr lang="en-US" sz="1100" dirty="0">
                <a:solidFill>
                  <a:srgbClr val="5C3D2E"/>
                </a:solidFill>
                <a:latin typeface="Calibri" pitchFamily="34" charset="0"/>
                <a:ea typeface="Calibri" pitchFamily="34" charset="-122"/>
                <a:cs typeface="Calibri" pitchFamily="34" charset="-120"/>
              </a:rPr>
              <a:t>eigenen Stile ein:</a:t>
            </a:r>
            <a:endParaRPr lang="en-US" sz="1100" dirty="0"/>
          </a:p>
        </p:txBody>
      </p:sp>
      <p:sp>
        <p:nvSpPr>
          <p:cNvPr id="25" name="Text 23"/>
          <p:cNvSpPr/>
          <p:nvPr/>
        </p:nvSpPr>
        <p:spPr>
          <a:xfrm>
            <a:off x="6309360" y="2011680"/>
            <a:ext cx="2377440" cy="384048"/>
          </a:xfrm>
          <a:prstGeom prst="rect">
            <a:avLst/>
          </a:prstGeom>
          <a:noFill/>
          <a:ln/>
        </p:spPr>
        <p:txBody>
          <a:bodyPr wrap="square" lIns="0" tIns="0" rIns="0" bIns="0" rtlCol="0" anchor="ctr"/>
          <a:lstStyle/>
          <a:p>
            <a:pPr marL="0" indent="0">
              <a:buNone/>
            </a:pPr>
            <a:r>
              <a:rPr lang="en-US" sz="1150" dirty="0">
                <a:solidFill>
                  <a:srgbClr val="5C3D2E"/>
                </a:solidFill>
                <a:latin typeface="Calibri" pitchFamily="34" charset="0"/>
                <a:ea typeface="Calibri" pitchFamily="34" charset="-122"/>
                <a:cs typeface="Calibri" pitchFamily="34" charset="-120"/>
              </a:rPr>
              <a:t>12  z. B. Poetisch</a:t>
            </a:r>
            <a:endParaRPr lang="en-US" sz="1150" dirty="0"/>
          </a:p>
        </p:txBody>
      </p:sp>
      <p:sp>
        <p:nvSpPr>
          <p:cNvPr id="26" name="Text 24"/>
          <p:cNvSpPr/>
          <p:nvPr/>
        </p:nvSpPr>
        <p:spPr>
          <a:xfrm>
            <a:off x="6309360" y="2468880"/>
            <a:ext cx="2377440" cy="384048"/>
          </a:xfrm>
          <a:prstGeom prst="rect">
            <a:avLst/>
          </a:prstGeom>
          <a:noFill/>
          <a:ln/>
        </p:spPr>
        <p:txBody>
          <a:bodyPr wrap="square" lIns="0" tIns="0" rIns="0" bIns="0" rtlCol="0" anchor="ctr"/>
          <a:lstStyle/>
          <a:p>
            <a:pPr marL="0" indent="0">
              <a:buNone/>
            </a:pPr>
            <a:r>
              <a:rPr lang="en-US" sz="1150" dirty="0">
                <a:solidFill>
                  <a:srgbClr val="5C3D2E"/>
                </a:solidFill>
                <a:latin typeface="Calibri" pitchFamily="34" charset="0"/>
                <a:ea typeface="Calibri" pitchFamily="34" charset="-122"/>
                <a:cs typeface="Calibri" pitchFamily="34" charset="-120"/>
              </a:rPr>
              <a:t>13  z. B. Journalistisch</a:t>
            </a:r>
            <a:endParaRPr lang="en-US" sz="1150" dirty="0"/>
          </a:p>
        </p:txBody>
      </p:sp>
      <p:sp>
        <p:nvSpPr>
          <p:cNvPr id="27" name="Text 25"/>
          <p:cNvSpPr/>
          <p:nvPr/>
        </p:nvSpPr>
        <p:spPr>
          <a:xfrm>
            <a:off x="6309360" y="2926080"/>
            <a:ext cx="2377440" cy="384048"/>
          </a:xfrm>
          <a:prstGeom prst="rect">
            <a:avLst/>
          </a:prstGeom>
          <a:noFill/>
          <a:ln/>
        </p:spPr>
        <p:txBody>
          <a:bodyPr wrap="square" lIns="0" tIns="0" rIns="0" bIns="0" rtlCol="0" anchor="ctr"/>
          <a:lstStyle/>
          <a:p>
            <a:pPr marL="0" indent="0">
              <a:buNone/>
            </a:pPr>
            <a:r>
              <a:rPr lang="en-US" sz="1150" dirty="0">
                <a:solidFill>
                  <a:srgbClr val="5C3D2E"/>
                </a:solidFill>
                <a:latin typeface="Calibri" pitchFamily="34" charset="0"/>
                <a:ea typeface="Calibri" pitchFamily="34" charset="-122"/>
                <a:cs typeface="Calibri" pitchFamily="34" charset="-120"/>
              </a:rPr>
              <a:t>14  z. B. Wissenschaftl.</a:t>
            </a:r>
            <a:endParaRPr lang="en-US" sz="1150" dirty="0"/>
          </a:p>
        </p:txBody>
      </p:sp>
      <p:sp>
        <p:nvSpPr>
          <p:cNvPr id="28" name="Text 26"/>
          <p:cNvSpPr/>
          <p:nvPr/>
        </p:nvSpPr>
        <p:spPr>
          <a:xfrm>
            <a:off x="6309360" y="3383280"/>
            <a:ext cx="2377440" cy="384048"/>
          </a:xfrm>
          <a:prstGeom prst="rect">
            <a:avLst/>
          </a:prstGeom>
          <a:noFill/>
          <a:ln/>
        </p:spPr>
        <p:txBody>
          <a:bodyPr wrap="square" lIns="0" tIns="0" rIns="0" bIns="0" rtlCol="0" anchor="ctr"/>
          <a:lstStyle/>
          <a:p>
            <a:pPr marL="0" indent="0">
              <a:buNone/>
            </a:pPr>
            <a:r>
              <a:rPr lang="en-US" sz="1150" i="1" dirty="0">
                <a:solidFill>
                  <a:srgbClr val="FF00FF"/>
                </a:solidFill>
                <a:latin typeface="Calibri" pitchFamily="34" charset="0"/>
                <a:ea typeface="Calibri" pitchFamily="34" charset="-122"/>
                <a:cs typeface="Calibri" pitchFamily="34" charset="-120"/>
              </a:rPr>
              <a:t>15  Dein eigener Stil ...</a:t>
            </a:r>
            <a:endParaRPr lang="en-US" sz="1150" dirty="0"/>
          </a:p>
        </p:txBody>
      </p:sp>
      <p:sp>
        <p:nvSpPr>
          <p:cNvPr id="29" name="Text 27"/>
          <p:cNvSpPr/>
          <p:nvPr/>
        </p:nvSpPr>
        <p:spPr>
          <a:xfrm>
            <a:off x="6309360" y="3840480"/>
            <a:ext cx="2377440" cy="384048"/>
          </a:xfrm>
          <a:prstGeom prst="rect">
            <a:avLst/>
          </a:prstGeom>
          <a:noFill/>
          <a:ln/>
        </p:spPr>
        <p:txBody>
          <a:bodyPr wrap="square" lIns="0" tIns="0" rIns="0" bIns="0" rtlCol="0" anchor="ctr"/>
          <a:lstStyle/>
          <a:p>
            <a:pPr marL="0" indent="0">
              <a:buNone/>
            </a:pPr>
            <a:r>
              <a:rPr lang="en-US" sz="1150" i="1" dirty="0">
                <a:solidFill>
                  <a:srgbClr val="FF00FF"/>
                </a:solidFill>
                <a:latin typeface="Calibri" pitchFamily="34" charset="0"/>
                <a:ea typeface="Calibri" pitchFamily="34" charset="-122"/>
                <a:cs typeface="Calibri" pitchFamily="34" charset="-120"/>
              </a:rPr>
              <a:t>      ...</a:t>
            </a:r>
            <a:endParaRPr lang="en-US" sz="1150" dirty="0"/>
          </a:p>
        </p:txBody>
      </p:sp>
      <p:sp>
        <p:nvSpPr>
          <p:cNvPr id="30" name="Text 28"/>
          <p:cNvSpPr/>
          <p:nvPr/>
        </p:nvSpPr>
        <p:spPr>
          <a:xfrm>
            <a:off x="320040" y="4873752"/>
            <a:ext cx="8503920" cy="201168"/>
          </a:xfrm>
          <a:prstGeom prst="rect">
            <a:avLst/>
          </a:prstGeom>
          <a:noFill/>
          <a:ln/>
        </p:spPr>
        <p:txBody>
          <a:bodyPr wrap="square" lIns="0" tIns="0" rIns="0" bIns="0" rtlCol="0" anchor="ctr"/>
          <a:lstStyle/>
          <a:p>
            <a:pPr marL="0" indent="0" algn="ctr">
              <a:buNone/>
            </a:pPr>
            <a:r>
              <a:rPr lang="en-US" sz="800" dirty="0">
                <a:solidFill>
                  <a:srgbClr val="A48A7B"/>
                </a:solidFill>
                <a:latin typeface="Calibri" pitchFamily="34" charset="0"/>
                <a:ea typeface="Calibri" pitchFamily="34" charset="-122"/>
                <a:cs typeface="Calibri" pitchFamily="34" charset="-120"/>
              </a:rPr>
              <a:t>Erstellt und bearbeitet von Claudia Heil, 17.3.2026, mit KI Claude</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F9B233"/>
          </a:solidFill>
          <a:ln w="12700">
            <a:solidFill>
              <a:srgbClr val="F9B233"/>
            </a:solidFill>
            <a:prstDash val="solid"/>
          </a:ln>
        </p:spPr>
        <p:txBody>
          <a:bodyPr/>
          <a:lstStyle/>
          <a:p>
            <a:endParaRPr lang="de-DE"/>
          </a:p>
        </p:txBody>
      </p:sp>
      <p:sp>
        <p:nvSpPr>
          <p:cNvPr id="3" name="Text 1"/>
          <p:cNvSpPr/>
          <p:nvPr/>
        </p:nvSpPr>
        <p:spPr>
          <a:xfrm>
            <a:off x="320040" y="256032"/>
            <a:ext cx="8503920" cy="502920"/>
          </a:xfrm>
          <a:prstGeom prst="rect">
            <a:avLst/>
          </a:prstGeom>
          <a:noFill/>
          <a:ln/>
        </p:spPr>
        <p:txBody>
          <a:bodyPr wrap="square" lIns="0" tIns="0" rIns="0" bIns="0" rtlCol="0" anchor="ctr"/>
          <a:lstStyle/>
          <a:p>
            <a:pPr marL="0" indent="0">
              <a:buNone/>
            </a:pPr>
            <a:r>
              <a:rPr lang="en-US" sz="2600" b="1" dirty="0">
                <a:solidFill>
                  <a:srgbClr val="3D2B1F"/>
                </a:solidFill>
                <a:latin typeface="Georgia" pitchFamily="34" charset="0"/>
                <a:ea typeface="Georgia" pitchFamily="34" charset="-122"/>
                <a:cs typeface="Georgia" pitchFamily="34" charset="-120"/>
              </a:rPr>
              <a:t>So gehst du vor</a:t>
            </a:r>
            <a:endParaRPr lang="en-US" sz="2600" dirty="0"/>
          </a:p>
        </p:txBody>
      </p:sp>
      <p:sp>
        <p:nvSpPr>
          <p:cNvPr id="4" name="Shape 2"/>
          <p:cNvSpPr/>
          <p:nvPr/>
        </p:nvSpPr>
        <p:spPr>
          <a:xfrm>
            <a:off x="320040" y="960120"/>
            <a:ext cx="594360" cy="594360"/>
          </a:xfrm>
          <a:prstGeom prst="ellipse">
            <a:avLst/>
          </a:prstGeom>
          <a:solidFill>
            <a:srgbClr val="F9B233"/>
          </a:solidFill>
          <a:ln w="12700">
            <a:solidFill>
              <a:srgbClr val="F9B233"/>
            </a:solidFill>
            <a:prstDash val="solid"/>
          </a:ln>
        </p:spPr>
        <p:txBody>
          <a:bodyPr/>
          <a:lstStyle/>
          <a:p>
            <a:endParaRPr lang="de-DE"/>
          </a:p>
        </p:txBody>
      </p:sp>
      <p:sp>
        <p:nvSpPr>
          <p:cNvPr id="5" name="Text 3"/>
          <p:cNvSpPr/>
          <p:nvPr/>
        </p:nvSpPr>
        <p:spPr>
          <a:xfrm>
            <a:off x="320040" y="987552"/>
            <a:ext cx="594360" cy="548640"/>
          </a:xfrm>
          <a:prstGeom prst="rect">
            <a:avLst/>
          </a:prstGeom>
          <a:noFill/>
          <a:ln/>
        </p:spPr>
        <p:txBody>
          <a:bodyPr wrap="square" lIns="0" tIns="0" rIns="0" bIns="0" rtlCol="0" anchor="ctr"/>
          <a:lstStyle/>
          <a:p>
            <a:pPr marL="0" indent="0" algn="ctr">
              <a:buNone/>
            </a:pPr>
            <a:r>
              <a:rPr lang="en-US" sz="1700" b="1" dirty="0">
                <a:solidFill>
                  <a:srgbClr val="FFFFFF"/>
                </a:solidFill>
                <a:latin typeface="Georgia" pitchFamily="34" charset="0"/>
                <a:ea typeface="Georgia" pitchFamily="34" charset="-122"/>
                <a:cs typeface="Georgia" pitchFamily="34" charset="-120"/>
              </a:rPr>
              <a:t>1</a:t>
            </a:r>
            <a:endParaRPr lang="en-US" sz="1700" dirty="0"/>
          </a:p>
        </p:txBody>
      </p:sp>
      <p:sp>
        <p:nvSpPr>
          <p:cNvPr id="6" name="Text 4"/>
          <p:cNvSpPr/>
          <p:nvPr/>
        </p:nvSpPr>
        <p:spPr>
          <a:xfrm>
            <a:off x="1097280" y="960120"/>
            <a:ext cx="7680960" cy="347472"/>
          </a:xfrm>
          <a:prstGeom prst="rect">
            <a:avLst/>
          </a:prstGeom>
          <a:noFill/>
          <a:ln/>
        </p:spPr>
        <p:txBody>
          <a:bodyPr wrap="square" lIns="0" tIns="0" rIns="0" bIns="0" rtlCol="0" anchor="ctr"/>
          <a:lstStyle/>
          <a:p>
            <a:pPr marL="0" indent="0">
              <a:buNone/>
            </a:pPr>
            <a:r>
              <a:rPr lang="en-US" sz="1500" b="1" dirty="0">
                <a:solidFill>
                  <a:srgbClr val="3D2B1F"/>
                </a:solidFill>
                <a:latin typeface="Calibri" pitchFamily="34" charset="0"/>
                <a:ea typeface="Calibri" pitchFamily="34" charset="-122"/>
                <a:cs typeface="Calibri" pitchFamily="34" charset="-120"/>
              </a:rPr>
              <a:t>Deinen Text wählen</a:t>
            </a:r>
            <a:endParaRPr lang="en-US" sz="1500" dirty="0"/>
          </a:p>
        </p:txBody>
      </p:sp>
      <p:sp>
        <p:nvSpPr>
          <p:cNvPr id="7" name="Text 5"/>
          <p:cNvSpPr/>
          <p:nvPr/>
        </p:nvSpPr>
        <p:spPr>
          <a:xfrm>
            <a:off x="1097280" y="1307592"/>
            <a:ext cx="7680960" cy="502920"/>
          </a:xfrm>
          <a:prstGeom prst="rect">
            <a:avLst/>
          </a:prstGeom>
          <a:noFill/>
          <a:ln/>
        </p:spPr>
        <p:txBody>
          <a:bodyPr wrap="square" lIns="0" tIns="0" rIns="0" bIns="0" rtlCol="0" anchor="ctr"/>
          <a:lstStyle/>
          <a:p>
            <a:pPr marL="0" indent="0">
              <a:buNone/>
            </a:pPr>
            <a:r>
              <a:rPr lang="en-US" sz="1250" dirty="0">
                <a:solidFill>
                  <a:srgbClr val="5C3D2E"/>
                </a:solidFill>
                <a:latin typeface="Calibri" pitchFamily="34" charset="0"/>
                <a:ea typeface="Calibri" pitchFamily="34" charset="-122"/>
                <a:cs typeface="Calibri" pitchFamily="34" charset="-120"/>
              </a:rPr>
              <a:t>Such dir einen Absatz aus – z. B. aus deiner Website, einem Newsletter oder einer Angebotsseite. 3–6 Sätze reichen vollkommen.</a:t>
            </a:r>
            <a:endParaRPr lang="en-US" sz="1250" dirty="0"/>
          </a:p>
        </p:txBody>
      </p:sp>
      <p:sp>
        <p:nvSpPr>
          <p:cNvPr id="8" name="Shape 6"/>
          <p:cNvSpPr/>
          <p:nvPr/>
        </p:nvSpPr>
        <p:spPr>
          <a:xfrm>
            <a:off x="320040" y="1965960"/>
            <a:ext cx="594360" cy="594360"/>
          </a:xfrm>
          <a:prstGeom prst="ellipse">
            <a:avLst/>
          </a:prstGeom>
          <a:solidFill>
            <a:srgbClr val="F9B233"/>
          </a:solidFill>
          <a:ln w="12700">
            <a:solidFill>
              <a:srgbClr val="F9B233"/>
            </a:solidFill>
            <a:prstDash val="solid"/>
          </a:ln>
        </p:spPr>
        <p:txBody>
          <a:bodyPr/>
          <a:lstStyle/>
          <a:p>
            <a:endParaRPr lang="de-DE"/>
          </a:p>
        </p:txBody>
      </p:sp>
      <p:sp>
        <p:nvSpPr>
          <p:cNvPr id="9" name="Text 7"/>
          <p:cNvSpPr/>
          <p:nvPr/>
        </p:nvSpPr>
        <p:spPr>
          <a:xfrm>
            <a:off x="320040" y="1993392"/>
            <a:ext cx="594360" cy="548640"/>
          </a:xfrm>
          <a:prstGeom prst="rect">
            <a:avLst/>
          </a:prstGeom>
          <a:noFill/>
          <a:ln/>
        </p:spPr>
        <p:txBody>
          <a:bodyPr wrap="square" lIns="0" tIns="0" rIns="0" bIns="0" rtlCol="0" anchor="ctr"/>
          <a:lstStyle/>
          <a:p>
            <a:pPr marL="0" indent="0" algn="ctr">
              <a:buNone/>
            </a:pPr>
            <a:r>
              <a:rPr lang="en-US" sz="1700" b="1" dirty="0">
                <a:solidFill>
                  <a:srgbClr val="FFFFFF"/>
                </a:solidFill>
                <a:latin typeface="Georgia" pitchFamily="34" charset="0"/>
                <a:ea typeface="Georgia" pitchFamily="34" charset="-122"/>
                <a:cs typeface="Georgia" pitchFamily="34" charset="-120"/>
              </a:rPr>
              <a:t>2</a:t>
            </a:r>
            <a:endParaRPr lang="en-US" sz="1700" dirty="0"/>
          </a:p>
        </p:txBody>
      </p:sp>
      <p:sp>
        <p:nvSpPr>
          <p:cNvPr id="10" name="Text 8"/>
          <p:cNvSpPr/>
          <p:nvPr/>
        </p:nvSpPr>
        <p:spPr>
          <a:xfrm>
            <a:off x="1097280" y="1965960"/>
            <a:ext cx="7680960" cy="347472"/>
          </a:xfrm>
          <a:prstGeom prst="rect">
            <a:avLst/>
          </a:prstGeom>
          <a:noFill/>
          <a:ln/>
        </p:spPr>
        <p:txBody>
          <a:bodyPr wrap="square" lIns="0" tIns="0" rIns="0" bIns="0" rtlCol="0" anchor="ctr"/>
          <a:lstStyle/>
          <a:p>
            <a:pPr marL="0" indent="0">
              <a:buNone/>
            </a:pPr>
            <a:r>
              <a:rPr lang="en-US" sz="1500" b="1" dirty="0">
                <a:solidFill>
                  <a:srgbClr val="3D2B1F"/>
                </a:solidFill>
                <a:latin typeface="Calibri" pitchFamily="34" charset="0"/>
                <a:ea typeface="Calibri" pitchFamily="34" charset="-122"/>
                <a:cs typeface="Calibri" pitchFamily="34" charset="-120"/>
              </a:rPr>
              <a:t>Prompt kopieren &amp; befüllen</a:t>
            </a:r>
            <a:endParaRPr lang="en-US" sz="1500" dirty="0"/>
          </a:p>
        </p:txBody>
      </p:sp>
      <p:sp>
        <p:nvSpPr>
          <p:cNvPr id="11" name="Text 9"/>
          <p:cNvSpPr/>
          <p:nvPr/>
        </p:nvSpPr>
        <p:spPr>
          <a:xfrm>
            <a:off x="1097280" y="2313432"/>
            <a:ext cx="7680960" cy="502920"/>
          </a:xfrm>
          <a:prstGeom prst="rect">
            <a:avLst/>
          </a:prstGeom>
          <a:noFill/>
          <a:ln/>
        </p:spPr>
        <p:txBody>
          <a:bodyPr wrap="square" lIns="0" tIns="0" rIns="0" bIns="0" rtlCol="0" anchor="ctr"/>
          <a:lstStyle/>
          <a:p>
            <a:pPr marL="0" indent="0">
              <a:buNone/>
            </a:pPr>
            <a:r>
              <a:rPr lang="en-US" sz="1250" dirty="0">
                <a:solidFill>
                  <a:srgbClr val="5C3D2E"/>
                </a:solidFill>
                <a:latin typeface="Calibri" pitchFamily="34" charset="0"/>
                <a:ea typeface="Calibri" pitchFamily="34" charset="-122"/>
                <a:cs typeface="Calibri" pitchFamily="34" charset="-120"/>
              </a:rPr>
              <a:t>Kopiere den Prompt von der vorherigen Folie. Ersetze die gelb markierten Platzhalter durch deine zwei Texte.</a:t>
            </a:r>
            <a:endParaRPr lang="en-US" sz="1250" dirty="0"/>
          </a:p>
        </p:txBody>
      </p:sp>
      <p:sp>
        <p:nvSpPr>
          <p:cNvPr id="12" name="Shape 10"/>
          <p:cNvSpPr/>
          <p:nvPr/>
        </p:nvSpPr>
        <p:spPr>
          <a:xfrm>
            <a:off x="320040" y="2971800"/>
            <a:ext cx="594360" cy="594360"/>
          </a:xfrm>
          <a:prstGeom prst="ellipse">
            <a:avLst/>
          </a:prstGeom>
          <a:solidFill>
            <a:srgbClr val="F9B233"/>
          </a:solidFill>
          <a:ln w="12700">
            <a:solidFill>
              <a:srgbClr val="F9B233"/>
            </a:solidFill>
            <a:prstDash val="solid"/>
          </a:ln>
        </p:spPr>
        <p:txBody>
          <a:bodyPr/>
          <a:lstStyle/>
          <a:p>
            <a:endParaRPr lang="de-DE"/>
          </a:p>
        </p:txBody>
      </p:sp>
      <p:sp>
        <p:nvSpPr>
          <p:cNvPr id="13" name="Text 11"/>
          <p:cNvSpPr/>
          <p:nvPr/>
        </p:nvSpPr>
        <p:spPr>
          <a:xfrm>
            <a:off x="320040" y="2999232"/>
            <a:ext cx="594360" cy="548640"/>
          </a:xfrm>
          <a:prstGeom prst="rect">
            <a:avLst/>
          </a:prstGeom>
          <a:noFill/>
          <a:ln/>
        </p:spPr>
        <p:txBody>
          <a:bodyPr wrap="square" lIns="0" tIns="0" rIns="0" bIns="0" rtlCol="0" anchor="ctr"/>
          <a:lstStyle/>
          <a:p>
            <a:pPr marL="0" indent="0" algn="ctr">
              <a:buNone/>
            </a:pPr>
            <a:r>
              <a:rPr lang="en-US" sz="1700" b="1" dirty="0">
                <a:solidFill>
                  <a:srgbClr val="FFFFFF"/>
                </a:solidFill>
                <a:latin typeface="Georgia" pitchFamily="34" charset="0"/>
                <a:ea typeface="Georgia" pitchFamily="34" charset="-122"/>
                <a:cs typeface="Georgia" pitchFamily="34" charset="-120"/>
              </a:rPr>
              <a:t>3</a:t>
            </a:r>
            <a:endParaRPr lang="en-US" sz="1700" dirty="0"/>
          </a:p>
        </p:txBody>
      </p:sp>
      <p:sp>
        <p:nvSpPr>
          <p:cNvPr id="14" name="Text 12"/>
          <p:cNvSpPr/>
          <p:nvPr/>
        </p:nvSpPr>
        <p:spPr>
          <a:xfrm>
            <a:off x="1097280" y="2971800"/>
            <a:ext cx="7680960" cy="347472"/>
          </a:xfrm>
          <a:prstGeom prst="rect">
            <a:avLst/>
          </a:prstGeom>
          <a:noFill/>
          <a:ln/>
        </p:spPr>
        <p:txBody>
          <a:bodyPr wrap="square" lIns="0" tIns="0" rIns="0" bIns="0" rtlCol="0" anchor="ctr"/>
          <a:lstStyle/>
          <a:p>
            <a:pPr marL="0" indent="0">
              <a:buNone/>
            </a:pPr>
            <a:r>
              <a:rPr lang="en-US" sz="1500" b="1" dirty="0">
                <a:solidFill>
                  <a:srgbClr val="3D2B1F"/>
                </a:solidFill>
                <a:latin typeface="Calibri" pitchFamily="34" charset="0"/>
                <a:ea typeface="Calibri" pitchFamily="34" charset="-122"/>
                <a:cs typeface="Calibri" pitchFamily="34" charset="-120"/>
              </a:rPr>
              <a:t>An Claude übergeben</a:t>
            </a:r>
            <a:endParaRPr lang="en-US" sz="1500" dirty="0"/>
          </a:p>
        </p:txBody>
      </p:sp>
      <p:sp>
        <p:nvSpPr>
          <p:cNvPr id="15" name="Text 13"/>
          <p:cNvSpPr/>
          <p:nvPr/>
        </p:nvSpPr>
        <p:spPr>
          <a:xfrm>
            <a:off x="1097280" y="3319272"/>
            <a:ext cx="7680960" cy="502920"/>
          </a:xfrm>
          <a:prstGeom prst="rect">
            <a:avLst/>
          </a:prstGeom>
          <a:noFill/>
          <a:ln/>
        </p:spPr>
        <p:txBody>
          <a:bodyPr wrap="square" lIns="0" tIns="0" rIns="0" bIns="0" rtlCol="0" anchor="ctr"/>
          <a:lstStyle/>
          <a:p>
            <a:pPr marL="0" indent="0">
              <a:buNone/>
            </a:pPr>
            <a:r>
              <a:rPr lang="en-US" sz="1250" dirty="0">
                <a:solidFill>
                  <a:srgbClr val="5C3D2E"/>
                </a:solidFill>
                <a:latin typeface="Calibri" pitchFamily="34" charset="0"/>
                <a:ea typeface="Calibri" pitchFamily="34" charset="-122"/>
                <a:cs typeface="Calibri" pitchFamily="34" charset="-120"/>
              </a:rPr>
              <a:t>Füge den kompletten Prompt in Claude ein und sende ihn ab. Claude erstellt dir die fertige HTML-Datei.</a:t>
            </a:r>
            <a:endParaRPr lang="en-US" sz="1250" dirty="0"/>
          </a:p>
        </p:txBody>
      </p:sp>
      <p:sp>
        <p:nvSpPr>
          <p:cNvPr id="16" name="Shape 14"/>
          <p:cNvSpPr/>
          <p:nvPr/>
        </p:nvSpPr>
        <p:spPr>
          <a:xfrm>
            <a:off x="320040" y="3977640"/>
            <a:ext cx="594360" cy="594360"/>
          </a:xfrm>
          <a:prstGeom prst="ellipse">
            <a:avLst/>
          </a:prstGeom>
          <a:solidFill>
            <a:srgbClr val="F9B233"/>
          </a:solidFill>
          <a:ln w="12700">
            <a:solidFill>
              <a:srgbClr val="F9B233"/>
            </a:solidFill>
            <a:prstDash val="solid"/>
          </a:ln>
        </p:spPr>
        <p:txBody>
          <a:bodyPr/>
          <a:lstStyle/>
          <a:p>
            <a:endParaRPr lang="de-DE"/>
          </a:p>
        </p:txBody>
      </p:sp>
      <p:sp>
        <p:nvSpPr>
          <p:cNvPr id="17" name="Text 15"/>
          <p:cNvSpPr/>
          <p:nvPr/>
        </p:nvSpPr>
        <p:spPr>
          <a:xfrm>
            <a:off x="320040" y="4005072"/>
            <a:ext cx="594360" cy="548640"/>
          </a:xfrm>
          <a:prstGeom prst="rect">
            <a:avLst/>
          </a:prstGeom>
          <a:noFill/>
          <a:ln/>
        </p:spPr>
        <p:txBody>
          <a:bodyPr wrap="square" lIns="0" tIns="0" rIns="0" bIns="0" rtlCol="0" anchor="ctr"/>
          <a:lstStyle/>
          <a:p>
            <a:pPr marL="0" indent="0" algn="ctr">
              <a:buNone/>
            </a:pPr>
            <a:r>
              <a:rPr lang="en-US" sz="1700" b="1" dirty="0">
                <a:solidFill>
                  <a:srgbClr val="FFFFFF"/>
                </a:solidFill>
                <a:latin typeface="Georgia" pitchFamily="34" charset="0"/>
                <a:ea typeface="Georgia" pitchFamily="34" charset="-122"/>
                <a:cs typeface="Georgia" pitchFamily="34" charset="-120"/>
              </a:rPr>
              <a:t>4</a:t>
            </a:r>
            <a:endParaRPr lang="en-US" sz="1700" dirty="0"/>
          </a:p>
        </p:txBody>
      </p:sp>
      <p:sp>
        <p:nvSpPr>
          <p:cNvPr id="18" name="Text 16"/>
          <p:cNvSpPr/>
          <p:nvPr/>
        </p:nvSpPr>
        <p:spPr>
          <a:xfrm>
            <a:off x="1097280" y="3977640"/>
            <a:ext cx="7680960" cy="347472"/>
          </a:xfrm>
          <a:prstGeom prst="rect">
            <a:avLst/>
          </a:prstGeom>
          <a:noFill/>
          <a:ln/>
        </p:spPr>
        <p:txBody>
          <a:bodyPr wrap="square" lIns="0" tIns="0" rIns="0" bIns="0" rtlCol="0" anchor="ctr"/>
          <a:lstStyle/>
          <a:p>
            <a:pPr marL="0" indent="0">
              <a:buNone/>
            </a:pPr>
            <a:r>
              <a:rPr lang="en-US" sz="1500" b="1" dirty="0">
                <a:solidFill>
                  <a:srgbClr val="3D2B1F"/>
                </a:solidFill>
                <a:latin typeface="Calibri" pitchFamily="34" charset="0"/>
                <a:ea typeface="Calibri" pitchFamily="34" charset="-122"/>
                <a:cs typeface="Calibri" pitchFamily="34" charset="-120"/>
              </a:rPr>
              <a:t>Datei im Browser öffnen</a:t>
            </a:r>
            <a:endParaRPr lang="en-US" sz="1500" dirty="0"/>
          </a:p>
        </p:txBody>
      </p:sp>
      <p:sp>
        <p:nvSpPr>
          <p:cNvPr id="19" name="Text 17"/>
          <p:cNvSpPr/>
          <p:nvPr/>
        </p:nvSpPr>
        <p:spPr>
          <a:xfrm>
            <a:off x="1097280" y="4325112"/>
            <a:ext cx="7680960" cy="502920"/>
          </a:xfrm>
          <a:prstGeom prst="rect">
            <a:avLst/>
          </a:prstGeom>
          <a:noFill/>
          <a:ln/>
        </p:spPr>
        <p:txBody>
          <a:bodyPr wrap="square" lIns="0" tIns="0" rIns="0" bIns="0" rtlCol="0" anchor="ctr"/>
          <a:lstStyle/>
          <a:p>
            <a:pPr marL="0" indent="0">
              <a:buNone/>
            </a:pPr>
            <a:r>
              <a:rPr lang="en-US" sz="1250" dirty="0">
                <a:solidFill>
                  <a:srgbClr val="5C3D2E"/>
                </a:solidFill>
                <a:latin typeface="Calibri" pitchFamily="34" charset="0"/>
                <a:ea typeface="Calibri" pitchFamily="34" charset="-122"/>
                <a:cs typeface="Calibri" pitchFamily="34" charset="-120"/>
              </a:rPr>
              <a:t>Lade die HTML-Datei herunter und </a:t>
            </a:r>
            <a:r>
              <a:rPr lang="en-US" sz="1250" dirty="0" err="1">
                <a:solidFill>
                  <a:srgbClr val="5C3D2E"/>
                </a:solidFill>
                <a:latin typeface="Calibri" pitchFamily="34" charset="0"/>
                <a:ea typeface="Calibri" pitchFamily="34" charset="-122"/>
                <a:cs typeface="Calibri" pitchFamily="34" charset="-120"/>
              </a:rPr>
              <a:t>öffne</a:t>
            </a:r>
            <a:r>
              <a:rPr lang="en-US" sz="1250" dirty="0">
                <a:solidFill>
                  <a:srgbClr val="5C3D2E"/>
                </a:solidFill>
                <a:latin typeface="Calibri" pitchFamily="34" charset="0"/>
                <a:ea typeface="Calibri" pitchFamily="34" charset="-122"/>
                <a:cs typeface="Calibri" pitchFamily="34" charset="-120"/>
              </a:rPr>
              <a:t> </a:t>
            </a:r>
            <a:r>
              <a:rPr lang="en-US" sz="1250" dirty="0" err="1">
                <a:solidFill>
                  <a:srgbClr val="5C3D2E"/>
                </a:solidFill>
                <a:latin typeface="Calibri" pitchFamily="34" charset="0"/>
                <a:ea typeface="Calibri" pitchFamily="34" charset="-122"/>
                <a:cs typeface="Calibri" pitchFamily="34" charset="-120"/>
              </a:rPr>
              <a:t>diese</a:t>
            </a:r>
            <a:r>
              <a:rPr lang="en-US" sz="1250" dirty="0">
                <a:solidFill>
                  <a:srgbClr val="5C3D2E"/>
                </a:solidFill>
                <a:latin typeface="Calibri" pitchFamily="34" charset="0"/>
                <a:ea typeface="Calibri" pitchFamily="34" charset="-122"/>
                <a:cs typeface="Calibri" pitchFamily="34" charset="-120"/>
              </a:rPr>
              <a:t> in Claude. Klick dich durch alle Stile. </a:t>
            </a:r>
            <a:endParaRPr lang="en-US" sz="1250" dirty="0"/>
          </a:p>
        </p:txBody>
      </p:sp>
      <p:sp>
        <p:nvSpPr>
          <p:cNvPr id="20" name="Text 18"/>
          <p:cNvSpPr/>
          <p:nvPr/>
        </p:nvSpPr>
        <p:spPr>
          <a:xfrm>
            <a:off x="320040" y="4873752"/>
            <a:ext cx="8503920" cy="201168"/>
          </a:xfrm>
          <a:prstGeom prst="rect">
            <a:avLst/>
          </a:prstGeom>
          <a:noFill/>
          <a:ln/>
        </p:spPr>
        <p:txBody>
          <a:bodyPr wrap="square" lIns="0" tIns="0" rIns="0" bIns="0" rtlCol="0" anchor="ctr"/>
          <a:lstStyle/>
          <a:p>
            <a:pPr marL="0" indent="0" algn="ctr">
              <a:buNone/>
            </a:pPr>
            <a:r>
              <a:rPr lang="en-US" sz="800" dirty="0">
                <a:solidFill>
                  <a:srgbClr val="A48A7B"/>
                </a:solidFill>
                <a:latin typeface="Calibri" pitchFamily="34" charset="0"/>
                <a:ea typeface="Calibri" pitchFamily="34" charset="-122"/>
                <a:cs typeface="Calibri" pitchFamily="34" charset="-120"/>
              </a:rPr>
              <a:t>Erstellt und bearbeitet von Claudia Heil, 17.3.2026, mit KI Claude</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3D2B1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9B233"/>
          </a:solidFill>
          <a:ln w="12700">
            <a:solidFill>
              <a:srgbClr val="F9B233"/>
            </a:solidFill>
            <a:prstDash val="solid"/>
          </a:ln>
        </p:spPr>
        <p:txBody>
          <a:bodyPr/>
          <a:lstStyle/>
          <a:p>
            <a:endParaRPr lang="de-DE"/>
          </a:p>
        </p:txBody>
      </p:sp>
      <p:sp>
        <p:nvSpPr>
          <p:cNvPr id="3" name="Text 1"/>
          <p:cNvSpPr/>
          <p:nvPr/>
        </p:nvSpPr>
        <p:spPr>
          <a:xfrm>
            <a:off x="3840480" y="640080"/>
            <a:ext cx="1463040" cy="822960"/>
          </a:xfrm>
          <a:prstGeom prst="rect">
            <a:avLst/>
          </a:prstGeom>
          <a:noFill/>
          <a:ln/>
        </p:spPr>
        <p:txBody>
          <a:bodyPr wrap="square" rtlCol="0" anchor="ctr"/>
          <a:lstStyle/>
          <a:p>
            <a:pPr marL="0" indent="0" algn="ctr">
              <a:buNone/>
            </a:pPr>
            <a:r>
              <a:rPr lang="en-US" sz="4000" dirty="0">
                <a:solidFill>
                  <a:srgbClr val="000000"/>
                </a:solidFill>
              </a:rPr>
              <a:t>💡</a:t>
            </a:r>
            <a:endParaRPr lang="en-US" sz="4000" dirty="0"/>
          </a:p>
        </p:txBody>
      </p:sp>
      <p:sp>
        <p:nvSpPr>
          <p:cNvPr id="4" name="Text 2"/>
          <p:cNvSpPr/>
          <p:nvPr/>
        </p:nvSpPr>
        <p:spPr>
          <a:xfrm>
            <a:off x="914400" y="1508760"/>
            <a:ext cx="7315200" cy="640080"/>
          </a:xfrm>
          <a:prstGeom prst="rect">
            <a:avLst/>
          </a:prstGeom>
          <a:noFill/>
          <a:ln/>
        </p:spPr>
        <p:txBody>
          <a:bodyPr wrap="square" lIns="0" tIns="0" rIns="0" bIns="0" rtlCol="0" anchor="ctr"/>
          <a:lstStyle/>
          <a:p>
            <a:pPr marL="0" indent="0" algn="ctr">
              <a:buNone/>
            </a:pPr>
            <a:r>
              <a:rPr lang="en-US" sz="2800" b="1" dirty="0">
                <a:solidFill>
                  <a:srgbClr val="F1E8D6"/>
                </a:solidFill>
                <a:latin typeface="Georgia" pitchFamily="34" charset="0"/>
                <a:ea typeface="Georgia" pitchFamily="34" charset="-122"/>
                <a:cs typeface="Georgia" pitchFamily="34" charset="-120"/>
              </a:rPr>
              <a:t>Tipp</a:t>
            </a:r>
            <a:endParaRPr lang="en-US" sz="2800" dirty="0"/>
          </a:p>
        </p:txBody>
      </p:sp>
      <p:sp>
        <p:nvSpPr>
          <p:cNvPr id="5" name="Shape 3"/>
          <p:cNvSpPr/>
          <p:nvPr/>
        </p:nvSpPr>
        <p:spPr>
          <a:xfrm>
            <a:off x="822960" y="2286000"/>
            <a:ext cx="7498080" cy="2194560"/>
          </a:xfrm>
          <a:prstGeom prst="rect">
            <a:avLst/>
          </a:prstGeom>
          <a:solidFill>
            <a:srgbClr val="5C3D2E"/>
          </a:solidFill>
          <a:ln/>
          <a:effectLst>
            <a:outerShdw blurRad="127000" dist="38100" dir="8100000" algn="bl" rotWithShape="0">
              <a:srgbClr val="000000">
                <a:alpha val="20000"/>
              </a:srgbClr>
            </a:outerShdw>
          </a:effectLst>
        </p:spPr>
        <p:txBody>
          <a:bodyPr/>
          <a:lstStyle/>
          <a:p>
            <a:endParaRPr lang="de-DE"/>
          </a:p>
        </p:txBody>
      </p:sp>
      <p:sp>
        <p:nvSpPr>
          <p:cNvPr id="6" name="Shape 4"/>
          <p:cNvSpPr/>
          <p:nvPr/>
        </p:nvSpPr>
        <p:spPr>
          <a:xfrm>
            <a:off x="822960" y="2286000"/>
            <a:ext cx="64008" cy="2194560"/>
          </a:xfrm>
          <a:prstGeom prst="rect">
            <a:avLst/>
          </a:prstGeom>
          <a:solidFill>
            <a:srgbClr val="F9B233"/>
          </a:solidFill>
          <a:ln w="12700">
            <a:solidFill>
              <a:srgbClr val="F9B233"/>
            </a:solidFill>
            <a:prstDash val="solid"/>
          </a:ln>
        </p:spPr>
        <p:txBody>
          <a:bodyPr/>
          <a:lstStyle/>
          <a:p>
            <a:endParaRPr lang="de-DE"/>
          </a:p>
        </p:txBody>
      </p:sp>
      <p:sp>
        <p:nvSpPr>
          <p:cNvPr id="7" name="Text 5"/>
          <p:cNvSpPr/>
          <p:nvPr/>
        </p:nvSpPr>
        <p:spPr>
          <a:xfrm>
            <a:off x="1051560" y="2377440"/>
            <a:ext cx="7040880" cy="2011680"/>
          </a:xfrm>
          <a:prstGeom prst="rect">
            <a:avLst/>
          </a:prstGeom>
          <a:noFill/>
          <a:ln/>
        </p:spPr>
        <p:txBody>
          <a:bodyPr wrap="square" lIns="0" tIns="0" rIns="0" bIns="0" rtlCol="0" anchor="ctr"/>
          <a:lstStyle/>
          <a:p>
            <a:pPr marL="0" indent="0">
              <a:buNone/>
            </a:pPr>
            <a:r>
              <a:rPr lang="en-US" sz="1450" dirty="0">
                <a:solidFill>
                  <a:srgbClr val="F1E8D6"/>
                </a:solidFill>
                <a:latin typeface="Calibri" pitchFamily="34" charset="0"/>
                <a:ea typeface="Calibri" pitchFamily="34" charset="-122"/>
                <a:cs typeface="Calibri" pitchFamily="34" charset="-120"/>
              </a:rPr>
              <a:t>Nimm einen eigenen Text – zum Beispiel einen Absatz aus deiner Website, einem Newsletter oder einer Angebotsseite.</a:t>
            </a:r>
            <a:endParaRPr lang="en-US" sz="1450" dirty="0"/>
          </a:p>
          <a:p>
            <a:pPr marL="0" indent="0">
              <a:buNone/>
            </a:pPr>
            <a:endParaRPr lang="en-US" sz="1450" dirty="0"/>
          </a:p>
          <a:p>
            <a:pPr marL="0" indent="0">
              <a:buNone/>
            </a:pPr>
            <a:r>
              <a:rPr lang="en-US" sz="1450" dirty="0">
                <a:solidFill>
                  <a:srgbClr val="F1E8D6"/>
                </a:solidFill>
                <a:latin typeface="Calibri" pitchFamily="34" charset="0"/>
                <a:ea typeface="Calibri" pitchFamily="34" charset="-122"/>
                <a:cs typeface="Calibri" pitchFamily="34" charset="-120"/>
              </a:rPr>
              <a:t>Dieser wird dann in alle Stile übertragen – so siehst du sofort, was sich verändert und welcher Stil am besten zu dir passt.</a:t>
            </a:r>
            <a:endParaRPr lang="en-US" sz="1450" dirty="0"/>
          </a:p>
        </p:txBody>
      </p:sp>
      <p:sp>
        <p:nvSpPr>
          <p:cNvPr id="8" name="Text 6"/>
          <p:cNvSpPr/>
          <p:nvPr/>
        </p:nvSpPr>
        <p:spPr>
          <a:xfrm>
            <a:off x="320040" y="4873752"/>
            <a:ext cx="8503920" cy="201168"/>
          </a:xfrm>
          <a:prstGeom prst="rect">
            <a:avLst/>
          </a:prstGeom>
          <a:noFill/>
          <a:ln/>
        </p:spPr>
        <p:txBody>
          <a:bodyPr wrap="square" lIns="0" tIns="0" rIns="0" bIns="0" rtlCol="0" anchor="ctr"/>
          <a:lstStyle/>
          <a:p>
            <a:pPr marL="0" indent="0" algn="ctr">
              <a:buNone/>
            </a:pPr>
            <a:r>
              <a:rPr lang="en-US" sz="800" dirty="0">
                <a:solidFill>
                  <a:srgbClr val="A48A7B"/>
                </a:solidFill>
                <a:latin typeface="Calibri" pitchFamily="34" charset="0"/>
                <a:ea typeface="Calibri" pitchFamily="34" charset="-122"/>
                <a:cs typeface="Calibri" pitchFamily="34" charset="-120"/>
              </a:rPr>
              <a:t>Erstellt und bearbeitet von Claudia Heil, 17.3.2026, mit KI Claude</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837</Words>
  <Application>Microsoft Macintosh PowerPoint</Application>
  <PresentationFormat>Bildschirmpräsentation (16:9)</PresentationFormat>
  <Paragraphs>81</Paragraphs>
  <Slides>6</Slides>
  <Notes>6</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6</vt:i4>
      </vt:variant>
    </vt:vector>
  </HeadingPairs>
  <TitlesOfParts>
    <vt:vector size="10" baseType="lpstr">
      <vt:lpstr>Arial</vt:lpstr>
      <vt:lpstr>Calibri</vt:lpstr>
      <vt:lpstr>Georgia</vt:lpstr>
      <vt:lpstr>Office Theme</vt:lpstr>
      <vt:lpstr>PowerPoint-Präsentation</vt:lpstr>
      <vt:lpstr>PowerPoint-Präsentation</vt:lpstr>
      <vt:lpstr>PowerPoint-Präsentation</vt:lpstr>
      <vt:lpstr>PowerPoint-Präsentation</vt:lpstr>
      <vt:lpstr>PowerPoint-Präsentation</vt:lpstr>
      <vt:lpstr>PowerPoint-Präsentation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Schreibstile – Workshop Prompt</dc:title>
  <dc:subject>PptxGenJS Presentation</dc:subject>
  <dc:creator>PptxGenJS</dc:creator>
  <cp:lastModifiedBy>Heil Claudia</cp:lastModifiedBy>
  <cp:revision>2</cp:revision>
  <dcterms:created xsi:type="dcterms:W3CDTF">2026-03-18T17:21:53Z</dcterms:created>
  <dcterms:modified xsi:type="dcterms:W3CDTF">2026-03-18T20:03:23Z</dcterms:modified>
</cp:coreProperties>
</file>