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0" d="100"/>
          <a:sy n="120" d="100"/>
        </p:scale>
        <p:origin x="886" y="3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210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7132320" y="-1097280"/>
            <a:ext cx="3200400" cy="3200400"/>
          </a:xfrm>
          <a:prstGeom prst="ellipse">
            <a:avLst/>
          </a:prstGeom>
          <a:solidFill>
            <a:srgbClr val="5B7FFF">
              <a:alpha val="12000"/>
            </a:srgbClr>
          </a:solidFill>
          <a:ln w="12700">
            <a:solidFill>
              <a:srgbClr val="5B7FF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7680960" y="-457200"/>
            <a:ext cx="1828800" cy="1828800"/>
          </a:xfrm>
          <a:prstGeom prst="ellipse">
            <a:avLst/>
          </a:prstGeom>
          <a:solidFill>
            <a:srgbClr val="00C9A7">
              <a:alpha val="18000"/>
            </a:srgbClr>
          </a:solidFill>
          <a:ln w="12700">
            <a:solidFill>
              <a:srgbClr val="00C9A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02920" y="411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00C9A7"/>
                </a:solidFill>
              </a:rPr>
              <a:t>Claude Architektur · Erklärung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0058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</a:t>
            </a:r>
            <a:r>
              <a:rPr lang="en-US" sz="5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&amp;  </a:t>
            </a:r>
            <a:r>
              <a:rPr lang="en-US" sz="52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System-Prompts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Claude weiß, was es wann tun soll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02920" y="2880360"/>
            <a:ext cx="3657600" cy="36576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502920" y="30175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sind System-Prompts?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sind Skills?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ergänzen sich beide?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kann ich damit tun?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8046720" y="201168"/>
            <a:ext cx="548640" cy="548640"/>
          </a:xfrm>
          <a:prstGeom prst="ellipse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365760" y="10515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fundament: immer aktiv, überall gültig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8412480" cy="100584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365760" y="1600200"/>
            <a:ext cx="109728" cy="10058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94360" y="160020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Metapher: Der System-Prompt ist wie die Stellenbeschreibung eines Mitarbeiters — er definiert Rolle, Tonalität, Grenzen und Kontext, bevor überhaupt ein Gespräch beginnt.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2788920"/>
            <a:ext cx="26517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65760" y="2788920"/>
            <a:ext cx="2651760" cy="64008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02920" y="28529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 aktiv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" y="327355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Gilt ab der ersten Nachricht — ohne Ausnahme.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0" y="2788920"/>
            <a:ext cx="26517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3200400" y="2788920"/>
            <a:ext cx="2651760" cy="6400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3337560" y="28529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gültig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337560" y="327355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Steuert Persönlichkeit, Sprache, Grenzen und Kontext für die gesamte Session.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035040" y="2788920"/>
            <a:ext cx="26517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6035040" y="2788920"/>
            <a:ext cx="2651760" cy="64008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6172200" y="28529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Unsichtbar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172200" y="3273552"/>
            <a:ext cx="2377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User sieht ihn nicht — er wirkt im Hintergrund.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setzt ihn?  →  Anthropic (Basisverhalten) · Operator (Produkt/API) · du (eigene Projects)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8046720" y="201168"/>
            <a:ext cx="548640" cy="548640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365760" y="10515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 · aufgabenspezifisch · just-in-time aktiviert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8412480" cy="1005840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365760" y="1600200"/>
            <a:ext cx="109728" cy="1005840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94360" y="1600200"/>
            <a:ext cx="8046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Metapher: Ein Skill ist wie ein Handbuch, das ein Experte genau dann aufschlägt, wenn eine spezifische Aufgabe ansteht — z.B. das Kochbuch beim Kochen, nicht beim Telefonieren.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65760" y="2788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Skill besteht aus: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3154680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475488" y="320954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Anweisungen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5488" y="350215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Practices, Reihenfolge, Fallstricke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3154680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773168" y="320954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🛠  Scripts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73168" y="350215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Ausführbare Hilfsskripte (z.B. Python, JS)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4023360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475488" y="407822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📁  Dateien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" y="43708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Templates, Beispieldokumente, Referenzen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63440" y="4023360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773168" y="407822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Trigger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773168" y="43708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Beschreibung, wann der Skill ausgelöst wird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vs. Skill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77724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Ebenen, die zusammen Claudes Verhalten formen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" y="1188720"/>
            <a:ext cx="3977640" cy="3474720"/>
          </a:xfrm>
          <a:prstGeom prst="rect">
            <a:avLst/>
          </a:prstGeom>
          <a:solidFill>
            <a:srgbClr val="1E2761"/>
          </a:solidFill>
          <a:ln w="19050">
            <a:solidFill>
              <a:srgbClr val="5B7F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3977640" cy="502920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411480" y="11887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181051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Aktivierung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874520" y="181051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Immer, ab Gesprächsstart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203704"/>
            <a:ext cx="3657600" cy="0"/>
          </a:xfrm>
          <a:prstGeom prst="line">
            <a:avLst/>
          </a:prstGeom>
          <a:noFill/>
          <a:ln w="6350">
            <a:solidFill>
              <a:srgbClr val="2D3A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457200" y="2304288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setzt ihn?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874520" y="230428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/ Operator / du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697480"/>
            <a:ext cx="3657600" cy="0"/>
          </a:xfrm>
          <a:prstGeom prst="line">
            <a:avLst/>
          </a:prstGeom>
          <a:noFill/>
          <a:ln w="6350">
            <a:solidFill>
              <a:srgbClr val="2D3A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57200" y="2798064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Inhalt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74520" y="2798064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Rolle, Ton, Grenzen, Kontext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191256"/>
            <a:ext cx="3657600" cy="0"/>
          </a:xfrm>
          <a:prstGeom prst="line">
            <a:avLst/>
          </a:prstGeom>
          <a:noFill/>
          <a:ln w="6350">
            <a:solidFill>
              <a:srgbClr val="2D3A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457200" y="329184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Granularität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874520" y="32918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für die Session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685032"/>
            <a:ext cx="3657600" cy="0"/>
          </a:xfrm>
          <a:prstGeom prst="line">
            <a:avLst/>
          </a:prstGeom>
          <a:noFill/>
          <a:ln w="6350">
            <a:solidFill>
              <a:srgbClr val="2D3A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57200" y="3785616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Erweiterbar?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74520" y="378561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 — fix gesetzt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178808"/>
            <a:ext cx="3657600" cy="0"/>
          </a:xfrm>
          <a:prstGeom prst="line">
            <a:avLst/>
          </a:prstGeom>
          <a:noFill/>
          <a:ln w="6350">
            <a:solidFill>
              <a:srgbClr val="2D3A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457200" y="427939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Analogie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874520" y="427939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Stellenbeschreibung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46320" y="1188720"/>
            <a:ext cx="3977640" cy="3474720"/>
          </a:xfrm>
          <a:prstGeom prst="rect">
            <a:avLst/>
          </a:prstGeom>
          <a:solidFill>
            <a:srgbClr val="0F2A2A"/>
          </a:solidFill>
          <a:ln w="19050">
            <a:solidFill>
              <a:srgbClr val="00C9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4846320" y="1188720"/>
            <a:ext cx="3977640" cy="50292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4937760" y="11887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4983480" y="181051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Aktivierung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0" y="181051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On-demand, bei Bedarf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983480" y="2203704"/>
            <a:ext cx="3657600" cy="0"/>
          </a:xfrm>
          <a:prstGeom prst="line">
            <a:avLst/>
          </a:prstGeom>
          <a:noFill/>
          <a:ln w="635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4983480" y="2304288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setzt ihn?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00800" y="230428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/ du (User-Skills)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983480" y="2697480"/>
            <a:ext cx="3657600" cy="0"/>
          </a:xfrm>
          <a:prstGeom prst="line">
            <a:avLst/>
          </a:prstGeom>
          <a:noFill/>
          <a:ln w="635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31"/>
          <p:cNvSpPr/>
          <p:nvPr/>
        </p:nvSpPr>
        <p:spPr>
          <a:xfrm>
            <a:off x="4983480" y="2798064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Inhalt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400800" y="2798064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Workflow, Scripts, Templates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983480" y="3191256"/>
            <a:ext cx="3657600" cy="0"/>
          </a:xfrm>
          <a:prstGeom prst="line">
            <a:avLst/>
          </a:prstGeom>
          <a:noFill/>
          <a:ln w="635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4983480" y="329184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Granularität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400800" y="32918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Spezifisch pro Aufgabe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983480" y="3685032"/>
            <a:ext cx="3657600" cy="0"/>
          </a:xfrm>
          <a:prstGeom prst="line">
            <a:avLst/>
          </a:prstGeom>
          <a:noFill/>
          <a:ln w="635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7"/>
          <p:cNvSpPr/>
          <p:nvPr/>
        </p:nvSpPr>
        <p:spPr>
          <a:xfrm>
            <a:off x="4983480" y="3785616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Erweiterbar?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400800" y="378561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— eigene Skills ladbar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983480" y="4178808"/>
            <a:ext cx="3657600" cy="0"/>
          </a:xfrm>
          <a:prstGeom prst="line">
            <a:avLst/>
          </a:prstGeom>
          <a:noFill/>
          <a:ln w="635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Text 40"/>
          <p:cNvSpPr/>
          <p:nvPr/>
        </p:nvSpPr>
        <p:spPr>
          <a:xfrm>
            <a:off x="4983480" y="427939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7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Analogie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400800" y="427939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Fachhandbuch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4224528" y="2423160"/>
            <a:ext cx="685800" cy="685800"/>
          </a:xfrm>
          <a:prstGeom prst="ellipse">
            <a:avLst/>
          </a:prstGeom>
          <a:solidFill>
            <a:srgbClr val="1A1F36"/>
          </a:solidFill>
          <a:ln w="19050">
            <a:solidFill>
              <a:srgbClr val="A8B2D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Text 43"/>
          <p:cNvSpPr/>
          <p:nvPr/>
        </p:nvSpPr>
        <p:spPr>
          <a:xfrm>
            <a:off x="4224528" y="2423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Beide zusammen formen Claudes Verhalten: der System-Prompt setzt den Rahmen, Skills liefern die Expertise.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Schichtenmodell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102412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System-Prompt und Skills zusammenwirken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8046720" cy="658368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713232" y="154533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System-Prompt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13232" y="184708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bin ich? Was darf ich? Wie spreche ich?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143000" y="2313432"/>
            <a:ext cx="6858000" cy="658368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1307592" y="235000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Skills (Public)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07592" y="2651760"/>
            <a:ext cx="6583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 · DOCX · PDF · XLSX · Frontend Design …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737360" y="3118104"/>
            <a:ext cx="5669280" cy="6583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1901952" y="315468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Skills (User)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901952" y="3456432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Workflows · Firmenwissen · Vorlagen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331720" y="3922776"/>
            <a:ext cx="4480560" cy="658368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2496312" y="395935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Konversation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496312" y="4261104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Deine Anfrage — hier trifft alles zusammen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732520" y="2167128"/>
            <a:ext cx="109728" cy="146304"/>
          </a:xfrm>
          <a:prstGeom prst="rect">
            <a:avLst/>
          </a:prstGeom>
          <a:solidFill>
            <a:srgbClr val="8892B0"/>
          </a:solidFill>
          <a:ln w="12700">
            <a:solidFill>
              <a:srgbClr val="8892B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8732520" y="2971800"/>
            <a:ext cx="109728" cy="146304"/>
          </a:xfrm>
          <a:prstGeom prst="rect">
            <a:avLst/>
          </a:prstGeom>
          <a:solidFill>
            <a:srgbClr val="8892B0"/>
          </a:solidFill>
          <a:ln w="12700">
            <a:solidFill>
              <a:srgbClr val="8892B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8732520" y="3776472"/>
            <a:ext cx="109728" cy="146304"/>
          </a:xfrm>
          <a:prstGeom prst="rect">
            <a:avLst/>
          </a:prstGeom>
          <a:solidFill>
            <a:srgbClr val="8892B0"/>
          </a:solidFill>
          <a:ln w="12700">
            <a:solidFill>
              <a:srgbClr val="8892B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8732520" y="4581144"/>
            <a:ext cx="109728" cy="146304"/>
          </a:xfrm>
          <a:prstGeom prst="rect">
            <a:avLst/>
          </a:prstGeom>
          <a:solidFill>
            <a:srgbClr val="8892B0"/>
          </a:solidFill>
          <a:ln w="12700">
            <a:solidFill>
              <a:srgbClr val="8892B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502920" y="46634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tiefer die Schicht, desto spezifischer und situativer — je höher, desto fundamentaler und dauerhafter.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Skills gibt es?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2788920" cy="457200"/>
          </a:xfrm>
          <a:prstGeom prst="rect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411480" y="105156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Skills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150876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429768" y="160020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DOCX – Word-Dokumente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29768" y="2002536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29768" y="209397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PPTX – PowerPoint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9768" y="2496312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429768" y="2587752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XLSX – Excel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768" y="2990088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29768" y="3081528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📕  PDF – erstellen &amp; bearbeiten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29768" y="3483864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429768" y="3575304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Frontend Design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29768" y="3977640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429768" y="406908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Product Knowledge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246120" y="1051560"/>
            <a:ext cx="2788920" cy="4572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3337560" y="105156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Skills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246120" y="150876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3355848" y="160020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🖼  Canvas Design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355848" y="2002536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3355848" y="209397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Skill Creator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355848" y="2496312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3355848" y="2587752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Web Artifacts Builder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355848" y="2990088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3355848" y="3081528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Doc Co-Authoring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355848" y="3483864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3355848" y="3575304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MCP Builder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355848" y="3977640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 29"/>
          <p:cNvSpPr/>
          <p:nvPr/>
        </p:nvSpPr>
        <p:spPr>
          <a:xfrm>
            <a:off x="3355848" y="406908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Internal Comms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172200" y="1051560"/>
            <a:ext cx="2788920" cy="457200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31"/>
          <p:cNvSpPr/>
          <p:nvPr/>
        </p:nvSpPr>
        <p:spPr>
          <a:xfrm>
            <a:off x="6263640" y="105156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Deine eigenen Skills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6172200" y="1508760"/>
            <a:ext cx="2788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5" name="Text 33"/>
          <p:cNvSpPr/>
          <p:nvPr/>
        </p:nvSpPr>
        <p:spPr>
          <a:xfrm>
            <a:off x="6281928" y="160020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Eigene SKILL.md hochladen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6281928" y="2002536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Text 35"/>
          <p:cNvSpPr/>
          <p:nvPr/>
        </p:nvSpPr>
        <p:spPr>
          <a:xfrm>
            <a:off x="6281928" y="209397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Firmenspezifische Workflows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6281928" y="2496312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7"/>
          <p:cNvSpPr/>
          <p:nvPr/>
        </p:nvSpPr>
        <p:spPr>
          <a:xfrm>
            <a:off x="6281928" y="2587752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Eigene Templates &amp; Vorlagen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281928" y="2990088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6281928" y="3081528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Wiederholbare Prozesse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281928" y="3483864"/>
            <a:ext cx="2578608" cy="0"/>
          </a:xfrm>
          <a:prstGeom prst="line">
            <a:avLst/>
          </a:prstGeom>
          <a:noFill/>
          <a:ln w="6350">
            <a:solidFill>
              <a:srgbClr val="E8EC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Text 41"/>
          <p:cNvSpPr/>
          <p:nvPr/>
        </p:nvSpPr>
        <p:spPr>
          <a:xfrm>
            <a:off x="6281928" y="3575304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Branchenspezifisches Wissen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320040" y="4846320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User-Skills werden unter /mnt/skills/user/ als SKILL.md abgelegt und sind in allen deinen Conversations verfügbar.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nutzt du das optimal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4160520" cy="1691640"/>
          </a:xfrm>
          <a:prstGeom prst="rect">
            <a:avLst/>
          </a:prstGeom>
          <a:solidFill>
            <a:srgbClr val="1E2761"/>
          </a:solidFill>
          <a:ln w="19050">
            <a:solidFill>
              <a:srgbClr val="5B7F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594360" y="1124712"/>
            <a:ext cx="475488" cy="475488"/>
          </a:xfrm>
          <a:prstGeom prst="ellipse">
            <a:avLst/>
          </a:prstGeom>
          <a:solidFill>
            <a:srgbClr val="5B7FFF"/>
          </a:solidFill>
          <a:ln w="1270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594360" y="112471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207008" y="110642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für dauerhaften Kontext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21792" y="1554480"/>
            <a:ext cx="3886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Definiere Sprache, Tonalität, deine Rolle und Firmenwissen einmalig im System-Prompt. Das gilt immer.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60120"/>
            <a:ext cx="4160520" cy="1691640"/>
          </a:xfrm>
          <a:prstGeom prst="rect">
            <a:avLst/>
          </a:prstGeom>
          <a:solidFill>
            <a:srgbClr val="1E2761"/>
          </a:solidFill>
          <a:ln w="19050">
            <a:solidFill>
              <a:srgbClr val="00C9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4983480" y="1124712"/>
            <a:ext cx="475488" cy="475488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4983480" y="112471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596128" y="110642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für wiederkehrende Aufgaben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10912" y="1554480"/>
            <a:ext cx="3886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Nutze vorhandene Skills für PPTX, DOCX, PDF. Sie greifen automatisch — du musst nichts aktivieren.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880360"/>
            <a:ext cx="4160520" cy="1691640"/>
          </a:xfrm>
          <a:prstGeom prst="rect">
            <a:avLst/>
          </a:prstGeom>
          <a:solidFill>
            <a:srgbClr val="1E2761"/>
          </a:solidFill>
          <a:ln w="19050">
            <a:solidFill>
              <a:srgbClr val="FFD70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594360" y="3044952"/>
            <a:ext cx="475488" cy="475488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94360" y="30449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07008" y="302666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Skills erstellen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1792" y="3474720"/>
            <a:ext cx="3886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 du einen Workflow, den du immer wieder nutzt? Erstelle eine SKILL.md und lade sie als User-Skill hoch.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846320" y="2880360"/>
            <a:ext cx="4160520" cy="1691640"/>
          </a:xfrm>
          <a:prstGeom prst="rect">
            <a:avLst/>
          </a:prstGeom>
          <a:solidFill>
            <a:srgbClr val="1E2761"/>
          </a:solidFill>
          <a:ln w="19050">
            <a:solidFill>
              <a:srgbClr val="FF6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4983480" y="3044952"/>
            <a:ext cx="475488" cy="475488"/>
          </a:xfrm>
          <a:prstGeom prst="ellipse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4983480" y="30449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96128" y="302666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Kombination ist das Mächtigste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010912" y="3474720"/>
            <a:ext cx="3886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setzt den Rahmen → Skills liefern die Expertise → du bekommst konsistente, hochwertige Ergebnisse.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5B7FFF">
              <a:alpha val="10000"/>
            </a:srgbClr>
          </a:solidFill>
          <a:ln w="12700">
            <a:solidFill>
              <a:srgbClr val="5B7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858000" y="2926080"/>
            <a:ext cx="3200400" cy="3200400"/>
          </a:xfrm>
          <a:prstGeom prst="ellipse">
            <a:avLst/>
          </a:prstGeom>
          <a:solidFill>
            <a:srgbClr val="00C9A7">
              <a:alpha val="10000"/>
            </a:srgbClr>
          </a:solidFill>
          <a:ln w="12700">
            <a:solidFill>
              <a:srgbClr val="00C9A7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4864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20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Zusammenfassung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046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System-Prompt + Skill = Claude auf Hochleistung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4572000" cy="0"/>
          </a:xfrm>
          <a:prstGeom prst="line">
            <a:avLst/>
          </a:prstGeom>
          <a:noFill/>
          <a:ln w="19050">
            <a:solidFill>
              <a:srgbClr val="5B7FF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48640" y="18745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System-Prompt = fundamentales Verhalten, immer aktiv, global gültig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2532888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Skill = spezialisiertes Wissen, on-demand, aufgabenspezifisch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191256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8B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Beide sind komplementär — nicht konkurrierend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849624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✨  Eigene Skills machen Claude zu deinem persönlichen Experten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2D3561"/>
          </a:solidFill>
          <a:ln w="12700">
            <a:solidFill>
              <a:srgbClr val="2D35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365760" y="4800600"/>
            <a:ext cx="841248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92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· Skills &amp; System-Prompts · 2025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651</Words>
  <Application>Microsoft Office PowerPoint</Application>
  <PresentationFormat>Bildschirmpräsentation (16:9)</PresentationFormat>
  <Paragraphs>120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Skills &amp; System-Prompts</dc:title>
  <dc:subject>PptxGenJS Presentation</dc:subject>
  <dc:creator>PptxGenJS</dc:creator>
  <cp:lastModifiedBy>Bernhard Siegfried Laukamp</cp:lastModifiedBy>
  <cp:revision>1</cp:revision>
  <dcterms:created xsi:type="dcterms:W3CDTF">2026-03-10T08:52:31Z</dcterms:created>
  <dcterms:modified xsi:type="dcterms:W3CDTF">2026-03-10T08:56:14Z</dcterms:modified>
</cp:coreProperties>
</file>