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67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00" autoAdjust="0"/>
    <p:restoredTop sz="94610"/>
  </p:normalViewPr>
  <p:slideViewPr>
    <p:cSldViewPr snapToGrid="0" snapToObjects="1">
      <p:cViewPr varScale="1">
        <p:scale>
          <a:sx n="120" d="100"/>
          <a:sy n="120" d="100"/>
        </p:scale>
        <p:origin x="440" y="3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3840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6583680" y="731520"/>
            <a:ext cx="2468880" cy="3840480"/>
          </a:xfrm>
          <a:prstGeom prst="rect">
            <a:avLst/>
          </a:prstGeom>
          <a:solidFill>
            <a:srgbClr val="162231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" name="Shape 2"/>
          <p:cNvSpPr/>
          <p:nvPr/>
        </p:nvSpPr>
        <p:spPr>
          <a:xfrm>
            <a:off x="6583680" y="731520"/>
            <a:ext cx="91440" cy="384048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6720840" y="1005840"/>
            <a:ext cx="219456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kern="0" spc="30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SUCHE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kern="0" spc="30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vs.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kern="0" spc="30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TIEFEN-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kern="0" spc="30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SUCHE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5943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als Recherche-Tool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457200" y="1874520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Suche &amp; Tiefensuche im Vergleich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457200" y="2606040"/>
            <a:ext cx="1463040" cy="292608"/>
          </a:xfrm>
          <a:prstGeom prst="rect">
            <a:avLst/>
          </a:prstGeom>
          <a:solidFill>
            <a:srgbClr val="2196C4"/>
          </a:solidFill>
          <a:ln w="12700">
            <a:solidFill>
              <a:srgbClr val="2196C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457200" y="2606040"/>
            <a:ext cx="1463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Einfache Suche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057400" y="2606040"/>
            <a:ext cx="1463040" cy="292608"/>
          </a:xfrm>
          <a:prstGeom prst="rect">
            <a:avLst/>
          </a:prstGeom>
          <a:solidFill>
            <a:srgbClr val="1A7A5E"/>
          </a:solidFill>
          <a:ln w="12700">
            <a:solidFill>
              <a:srgbClr val="1A7A5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Text 9"/>
          <p:cNvSpPr/>
          <p:nvPr/>
        </p:nvSpPr>
        <p:spPr>
          <a:xfrm>
            <a:off x="2057400" y="2606040"/>
            <a:ext cx="1463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Tiefensuche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3200400"/>
            <a:ext cx="5943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FA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Online-Workshop . Einsteiger . 12 Folien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7200" y="489204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FA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KI-WORKSPACE . Claude Suche &amp; Tiefensuche</a:t>
            </a:r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E2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6858000" y="731520"/>
            <a:ext cx="2194560" cy="4114800"/>
          </a:xfrm>
          <a:prstGeom prst="rect">
            <a:avLst/>
          </a:prstGeom>
          <a:solidFill>
            <a:srgbClr val="162231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" name="Text 2"/>
          <p:cNvSpPr/>
          <p:nvPr/>
        </p:nvSpPr>
        <p:spPr>
          <a:xfrm>
            <a:off x="6858000" y="1097280"/>
            <a:ext cx="219456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kern="0" spc="40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TAKE-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b="1" kern="0" spc="40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AWAYS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Zusammenfassung &amp; Take-aways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713232"/>
            <a:ext cx="8229600" cy="2286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" name="Text 5"/>
          <p:cNvSpPr/>
          <p:nvPr/>
        </p:nvSpPr>
        <p:spPr>
          <a:xfrm>
            <a:off x="411480" y="987552"/>
            <a:ext cx="411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⚡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914400" y="1005840"/>
            <a:ext cx="5669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Suche für schnelle, aktuelle Faktenantworten - in Sekunden.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11480" y="1700784"/>
            <a:ext cx="411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📄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914400" y="1719072"/>
            <a:ext cx="5669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Tiefensuche (Recherche) für fundierte, strukturierte Berichte - in Minuten.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11480" y="2414016"/>
            <a:ext cx="411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🤝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914400" y="2432304"/>
            <a:ext cx="5669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Beide Funktionen ergänzen sich und ersetzen sich nicht.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11480" y="3127248"/>
            <a:ext cx="411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🔗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914400" y="3145536"/>
            <a:ext cx="5669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Quellen immer mitdenken - bei Zahlen und Zitaten im Original prüfen.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11480" y="3840480"/>
            <a:ext cx="411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🧠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914400" y="3858768"/>
            <a:ext cx="5669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ist kein Ersatz für kritisches Denken - aber ein starker Assistent.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65760" y="4617720"/>
            <a:ext cx="8412480" cy="320040"/>
          </a:xfrm>
          <a:prstGeom prst="rect">
            <a:avLst/>
          </a:prstGeom>
          <a:solidFill>
            <a:srgbClr val="2A2200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" name="Text 16"/>
          <p:cNvSpPr/>
          <p:nvPr/>
        </p:nvSpPr>
        <p:spPr>
          <a:xfrm>
            <a:off x="502920" y="463600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Wer beide Funktionen gezielt einsetzt, arbeitet deutlich effizienter - und fundierter.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57200" y="493517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FA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KI-WORKSPACE . Claude Suche &amp; Tiefensuche</a:t>
            </a:r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Wozu überhaupt suchen?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713232"/>
            <a:ext cx="8229600" cy="2286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grpSp>
        <p:nvGrpSpPr>
          <p:cNvPr id="25" name="Gruppieren 24">
            <a:extLst>
              <a:ext uri="{FF2B5EF4-FFF2-40B4-BE49-F238E27FC236}">
                <a16:creationId xmlns:a16="http://schemas.microsoft.com/office/drawing/2014/main" id="{D6011A38-A7A4-DEE2-0C2C-9D4B9F8B93B6}"/>
              </a:ext>
            </a:extLst>
          </p:cNvPr>
          <p:cNvGrpSpPr/>
          <p:nvPr/>
        </p:nvGrpSpPr>
        <p:grpSpPr>
          <a:xfrm>
            <a:off x="365760" y="868680"/>
            <a:ext cx="2651760" cy="3455280"/>
            <a:chOff x="365760" y="868680"/>
            <a:chExt cx="2651760" cy="3455280"/>
          </a:xfrm>
        </p:grpSpPr>
        <p:sp>
          <p:nvSpPr>
            <p:cNvPr id="6" name="Shape 4"/>
            <p:cNvSpPr/>
            <p:nvPr/>
          </p:nvSpPr>
          <p:spPr>
            <a:xfrm>
              <a:off x="365760" y="868680"/>
              <a:ext cx="2651760" cy="64008"/>
            </a:xfrm>
            <a:prstGeom prst="rect">
              <a:avLst/>
            </a:prstGeom>
            <a:solidFill>
              <a:srgbClr val="1E2761"/>
            </a:solidFill>
            <a:ln w="12700">
              <a:solidFill>
                <a:srgbClr val="1E2761"/>
              </a:solidFill>
              <a:prstDash val="solid"/>
            </a:ln>
          </p:spPr>
          <p:txBody>
            <a:bodyPr/>
            <a:lstStyle/>
            <a:p>
              <a:endParaRPr lang="de-DE"/>
            </a:p>
          </p:txBody>
        </p:sp>
        <p:grpSp>
          <p:nvGrpSpPr>
            <p:cNvPr id="22" name="Gruppieren 21">
              <a:extLst>
                <a:ext uri="{FF2B5EF4-FFF2-40B4-BE49-F238E27FC236}">
                  <a16:creationId xmlns:a16="http://schemas.microsoft.com/office/drawing/2014/main" id="{D14E1035-EBFF-4746-538D-862FD1C2A2EC}"/>
                </a:ext>
              </a:extLst>
            </p:cNvPr>
            <p:cNvGrpSpPr/>
            <p:nvPr/>
          </p:nvGrpSpPr>
          <p:grpSpPr>
            <a:xfrm>
              <a:off x="365760" y="940680"/>
              <a:ext cx="2651760" cy="3383280"/>
              <a:chOff x="365760" y="868680"/>
              <a:chExt cx="2651760" cy="3383280"/>
            </a:xfrm>
          </p:grpSpPr>
          <p:sp>
            <p:nvSpPr>
              <p:cNvPr id="5" name="Shape 3"/>
              <p:cNvSpPr/>
              <p:nvPr/>
            </p:nvSpPr>
            <p:spPr>
              <a:xfrm>
                <a:off x="365760" y="868680"/>
                <a:ext cx="2651760" cy="338328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D0DCE8"/>
                </a:solidFill>
                <a:prstDash val="solid"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7" name="Text 5"/>
              <p:cNvSpPr/>
              <p:nvPr/>
            </p:nvSpPr>
            <p:spPr>
              <a:xfrm>
                <a:off x="502920" y="1005840"/>
                <a:ext cx="502920" cy="50292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:pPr marL="0" indent="0">
                  <a:buNone/>
                </a:pPr>
                <a:r>
                  <a:rPr lang="en-US" sz="2200" dirty="0">
                    <a:solidFill>
                      <a:srgbClr val="000000"/>
                    </a:solidFill>
                  </a:rPr>
                  <a:t>📅</a:t>
                </a:r>
                <a:endParaRPr lang="en-US" sz="2200" dirty="0"/>
              </a:p>
            </p:txBody>
          </p:sp>
          <p:sp>
            <p:nvSpPr>
              <p:cNvPr id="8" name="Text 6"/>
              <p:cNvSpPr/>
              <p:nvPr/>
            </p:nvSpPr>
            <p:spPr>
              <a:xfrm>
                <a:off x="502920" y="1554480"/>
                <a:ext cx="2377440" cy="27432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:pPr marL="0" indent="0">
                  <a:buNone/>
                </a:pPr>
                <a:r>
                  <a:rPr lang="en-US" sz="900" b="1" kern="0" spc="100" dirty="0">
                    <a:solidFill>
                      <a:srgbClr val="1E2761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KNOWLEDGE CUTOFF</a:t>
                </a:r>
                <a:endParaRPr lang="en-US" sz="900" dirty="0"/>
              </a:p>
            </p:txBody>
          </p:sp>
          <p:sp>
            <p:nvSpPr>
              <p:cNvPr id="9" name="Text 7"/>
              <p:cNvSpPr/>
              <p:nvPr/>
            </p:nvSpPr>
            <p:spPr>
              <a:xfrm>
                <a:off x="502920" y="1874520"/>
                <a:ext cx="2377440" cy="146304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/>
              <a:lstStyle/>
              <a:p>
                <a:pPr marL="0" indent="0">
                  <a:buNone/>
                </a:pPr>
                <a:r>
                  <a:rPr lang="en-US" sz="1250" dirty="0">
                    <a:solidFill>
                      <a:srgbClr val="1E2A3A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Claudes Wissen endet bei August 2025 - danach ist ohne Websuche keine zuverlässige Antwort möglich.</a:t>
                </a:r>
                <a:endParaRPr lang="en-US" sz="1250" dirty="0"/>
              </a:p>
            </p:txBody>
          </p:sp>
        </p:grpSp>
      </p:grpSp>
      <p:grpSp>
        <p:nvGrpSpPr>
          <p:cNvPr id="26" name="Gruppieren 25">
            <a:extLst>
              <a:ext uri="{FF2B5EF4-FFF2-40B4-BE49-F238E27FC236}">
                <a16:creationId xmlns:a16="http://schemas.microsoft.com/office/drawing/2014/main" id="{DA7B2776-6D79-AE19-E505-4E825AC144EE}"/>
              </a:ext>
            </a:extLst>
          </p:cNvPr>
          <p:cNvGrpSpPr/>
          <p:nvPr/>
        </p:nvGrpSpPr>
        <p:grpSpPr>
          <a:xfrm>
            <a:off x="3200400" y="868680"/>
            <a:ext cx="2651760" cy="3455280"/>
            <a:chOff x="3200400" y="868680"/>
            <a:chExt cx="2651760" cy="3455280"/>
          </a:xfrm>
        </p:grpSpPr>
        <p:sp>
          <p:nvSpPr>
            <p:cNvPr id="11" name="Shape 9"/>
            <p:cNvSpPr/>
            <p:nvPr/>
          </p:nvSpPr>
          <p:spPr>
            <a:xfrm>
              <a:off x="3200400" y="868680"/>
              <a:ext cx="2651760" cy="64008"/>
            </a:xfrm>
            <a:prstGeom prst="rect">
              <a:avLst/>
            </a:prstGeom>
            <a:solidFill>
              <a:srgbClr val="2196C4"/>
            </a:solidFill>
            <a:ln w="12700">
              <a:solidFill>
                <a:srgbClr val="2196C4"/>
              </a:solidFill>
              <a:prstDash val="solid"/>
            </a:ln>
          </p:spPr>
          <p:txBody>
            <a:bodyPr/>
            <a:lstStyle/>
            <a:p>
              <a:endParaRPr lang="de-DE"/>
            </a:p>
          </p:txBody>
        </p:sp>
        <p:grpSp>
          <p:nvGrpSpPr>
            <p:cNvPr id="23" name="Gruppieren 22">
              <a:extLst>
                <a:ext uri="{FF2B5EF4-FFF2-40B4-BE49-F238E27FC236}">
                  <a16:creationId xmlns:a16="http://schemas.microsoft.com/office/drawing/2014/main" id="{FC38BE83-93A2-DB0A-3803-C09BE8534808}"/>
                </a:ext>
              </a:extLst>
            </p:cNvPr>
            <p:cNvGrpSpPr/>
            <p:nvPr/>
          </p:nvGrpSpPr>
          <p:grpSpPr>
            <a:xfrm>
              <a:off x="3200400" y="940680"/>
              <a:ext cx="2651760" cy="3383280"/>
              <a:chOff x="3200400" y="868680"/>
              <a:chExt cx="2651760" cy="3383280"/>
            </a:xfrm>
          </p:grpSpPr>
          <p:sp>
            <p:nvSpPr>
              <p:cNvPr id="10" name="Shape 8"/>
              <p:cNvSpPr/>
              <p:nvPr/>
            </p:nvSpPr>
            <p:spPr>
              <a:xfrm>
                <a:off x="3200400" y="868680"/>
                <a:ext cx="2651760" cy="338328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D0DCE8"/>
                </a:solidFill>
                <a:prstDash val="solid"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2" name="Text 10"/>
              <p:cNvSpPr/>
              <p:nvPr/>
            </p:nvSpPr>
            <p:spPr>
              <a:xfrm>
                <a:off x="3337560" y="1005840"/>
                <a:ext cx="502920" cy="50292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:pPr marL="0" indent="0">
                  <a:buNone/>
                </a:pPr>
                <a:r>
                  <a:rPr lang="en-US" sz="2200" dirty="0">
                    <a:solidFill>
                      <a:srgbClr val="000000"/>
                    </a:solidFill>
                  </a:rPr>
                  <a:t>🌐</a:t>
                </a:r>
                <a:endParaRPr lang="en-US" sz="2200" dirty="0"/>
              </a:p>
            </p:txBody>
          </p:sp>
          <p:sp>
            <p:nvSpPr>
              <p:cNvPr id="13" name="Text 11"/>
              <p:cNvSpPr/>
              <p:nvPr/>
            </p:nvSpPr>
            <p:spPr>
              <a:xfrm>
                <a:off x="3337560" y="1554480"/>
                <a:ext cx="2377440" cy="27432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:pPr marL="0" indent="0">
                  <a:buNone/>
                </a:pPr>
                <a:r>
                  <a:rPr lang="en-US" sz="900" b="1" kern="0" spc="100" dirty="0">
                    <a:solidFill>
                      <a:srgbClr val="2196C4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AKTUELLE INFOS</a:t>
                </a:r>
                <a:endParaRPr lang="en-US" sz="900" dirty="0"/>
              </a:p>
            </p:txBody>
          </p:sp>
          <p:sp>
            <p:nvSpPr>
              <p:cNvPr id="14" name="Text 12"/>
              <p:cNvSpPr/>
              <p:nvPr/>
            </p:nvSpPr>
            <p:spPr>
              <a:xfrm>
                <a:off x="3337560" y="1874520"/>
                <a:ext cx="2377440" cy="146304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/>
              <a:lstStyle/>
              <a:p>
                <a:pPr marL="0" indent="0">
                  <a:buNone/>
                </a:pPr>
                <a:r>
                  <a:rPr lang="en-US" sz="1250" dirty="0">
                    <a:solidFill>
                      <a:srgbClr val="1E2A3A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Aktuelle Fakten, News, Preise und Personen kommen nur per Websuche in die Antwort.</a:t>
                </a:r>
                <a:endParaRPr lang="en-US" sz="1250" dirty="0"/>
              </a:p>
            </p:txBody>
          </p:sp>
        </p:grpSp>
      </p:grpSp>
      <p:grpSp>
        <p:nvGrpSpPr>
          <p:cNvPr id="27" name="Gruppieren 26">
            <a:extLst>
              <a:ext uri="{FF2B5EF4-FFF2-40B4-BE49-F238E27FC236}">
                <a16:creationId xmlns:a16="http://schemas.microsoft.com/office/drawing/2014/main" id="{4FEF5732-CF2B-31AC-49D5-2CA9D78FBA0D}"/>
              </a:ext>
            </a:extLst>
          </p:cNvPr>
          <p:cNvGrpSpPr/>
          <p:nvPr/>
        </p:nvGrpSpPr>
        <p:grpSpPr>
          <a:xfrm>
            <a:off x="6035040" y="868680"/>
            <a:ext cx="2651760" cy="3455280"/>
            <a:chOff x="6035040" y="868680"/>
            <a:chExt cx="2651760" cy="3455280"/>
          </a:xfrm>
        </p:grpSpPr>
        <p:sp>
          <p:nvSpPr>
            <p:cNvPr id="16" name="Shape 14"/>
            <p:cNvSpPr/>
            <p:nvPr/>
          </p:nvSpPr>
          <p:spPr>
            <a:xfrm>
              <a:off x="6035040" y="868680"/>
              <a:ext cx="2651760" cy="64008"/>
            </a:xfrm>
            <a:prstGeom prst="rect">
              <a:avLst/>
            </a:prstGeom>
            <a:solidFill>
              <a:srgbClr val="1A7A5E"/>
            </a:solidFill>
            <a:ln w="12700">
              <a:solidFill>
                <a:srgbClr val="1A7A5E"/>
              </a:solidFill>
              <a:prstDash val="solid"/>
            </a:ln>
          </p:spPr>
          <p:txBody>
            <a:bodyPr/>
            <a:lstStyle/>
            <a:p>
              <a:endParaRPr lang="de-DE"/>
            </a:p>
          </p:txBody>
        </p:sp>
        <p:grpSp>
          <p:nvGrpSpPr>
            <p:cNvPr id="24" name="Gruppieren 23">
              <a:extLst>
                <a:ext uri="{FF2B5EF4-FFF2-40B4-BE49-F238E27FC236}">
                  <a16:creationId xmlns:a16="http://schemas.microsoft.com/office/drawing/2014/main" id="{78D17F87-CF50-42ED-9079-11EDD433E554}"/>
                </a:ext>
              </a:extLst>
            </p:cNvPr>
            <p:cNvGrpSpPr/>
            <p:nvPr/>
          </p:nvGrpSpPr>
          <p:grpSpPr>
            <a:xfrm>
              <a:off x="6035040" y="940680"/>
              <a:ext cx="2651760" cy="3383280"/>
              <a:chOff x="6035040" y="868680"/>
              <a:chExt cx="2651760" cy="3383280"/>
            </a:xfrm>
          </p:grpSpPr>
          <p:sp>
            <p:nvSpPr>
              <p:cNvPr id="15" name="Shape 13"/>
              <p:cNvSpPr/>
              <p:nvPr/>
            </p:nvSpPr>
            <p:spPr>
              <a:xfrm>
                <a:off x="6035040" y="868680"/>
                <a:ext cx="2651760" cy="338328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D0DCE8"/>
                </a:solidFill>
                <a:prstDash val="solid"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7" name="Text 15"/>
              <p:cNvSpPr/>
              <p:nvPr/>
            </p:nvSpPr>
            <p:spPr>
              <a:xfrm>
                <a:off x="6172200" y="1005840"/>
                <a:ext cx="502920" cy="50292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:pPr marL="0" indent="0">
                  <a:buNone/>
                </a:pPr>
                <a:r>
                  <a:rPr lang="en-US" sz="2200" dirty="0">
                    <a:solidFill>
                      <a:srgbClr val="000000"/>
                    </a:solidFill>
                  </a:rPr>
                  <a:t>⚡</a:t>
                </a:r>
                <a:endParaRPr lang="en-US" sz="2200" dirty="0"/>
              </a:p>
            </p:txBody>
          </p:sp>
          <p:sp>
            <p:nvSpPr>
              <p:cNvPr id="18" name="Text 16"/>
              <p:cNvSpPr/>
              <p:nvPr/>
            </p:nvSpPr>
            <p:spPr>
              <a:xfrm>
                <a:off x="6172200" y="1554480"/>
                <a:ext cx="2377440" cy="27432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:pPr marL="0" indent="0">
                  <a:buNone/>
                </a:pPr>
                <a:r>
                  <a:rPr lang="en-US" sz="900" b="1" kern="0" spc="100" dirty="0">
                    <a:solidFill>
                      <a:srgbClr val="1A7A5E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ZWEI MODI</a:t>
                </a:r>
                <a:endParaRPr lang="en-US" sz="900" dirty="0"/>
              </a:p>
            </p:txBody>
          </p:sp>
          <p:sp>
            <p:nvSpPr>
              <p:cNvPr id="19" name="Text 17"/>
              <p:cNvSpPr/>
              <p:nvPr/>
            </p:nvSpPr>
            <p:spPr>
              <a:xfrm>
                <a:off x="6172200" y="1874520"/>
                <a:ext cx="2377440" cy="146304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/>
              <a:lstStyle/>
              <a:p>
                <a:pPr marL="0" indent="0">
                  <a:buNone/>
                </a:pPr>
                <a:r>
                  <a:rPr lang="en-US" sz="1250" dirty="0">
                    <a:solidFill>
                      <a:srgbClr val="1E2A3A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Schnelle Suche für Fakten - gründliche Tiefensuche für Analysen. Beide ergänzen sich perfekt.</a:t>
                </a:r>
                <a:endParaRPr lang="en-US" sz="1250" dirty="0"/>
              </a:p>
            </p:txBody>
          </p:sp>
        </p:grpSp>
      </p:grpSp>
      <p:sp>
        <p:nvSpPr>
          <p:cNvPr id="20" name="!!Shape 18"/>
          <p:cNvSpPr/>
          <p:nvPr/>
        </p:nvSpPr>
        <p:spPr>
          <a:xfrm>
            <a:off x="365760" y="4414032"/>
            <a:ext cx="8412480" cy="566928"/>
          </a:xfrm>
          <a:prstGeom prst="rect">
            <a:avLst/>
          </a:prstGeom>
          <a:solidFill>
            <a:srgbClr val="EEF4F9"/>
          </a:solidFill>
          <a:ln w="12700">
            <a:solidFill>
              <a:srgbClr val="2196C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" name="Text 19"/>
          <p:cNvSpPr/>
          <p:nvPr/>
        </p:nvSpPr>
        <p:spPr>
          <a:xfrm>
            <a:off x="502920" y="4416552"/>
            <a:ext cx="8138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A5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Info: Claude sucht nicht automatisch bei jeder Frage - nur wenn aktuelle Daten erkannt werden. Die Suche lässt sich auch manuell ein- und ausschalten.</a:t>
            </a:r>
            <a:endParaRPr lang="en-US" sz="105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E2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2196C4"/>
          </a:solidFill>
          <a:ln w="12700">
            <a:solidFill>
              <a:srgbClr val="2196C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" name="Text 2"/>
          <p:cNvSpPr/>
          <p:nvPr/>
        </p:nvSpPr>
        <p:spPr>
          <a:xfrm>
            <a:off x="45720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Einfache Suche - Was passiert da?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457200" y="713232"/>
            <a:ext cx="8229600" cy="22860"/>
          </a:xfrm>
          <a:prstGeom prst="rect">
            <a:avLst/>
          </a:prstGeom>
          <a:solidFill>
            <a:srgbClr val="2196C4"/>
          </a:solidFill>
          <a:ln w="12700">
            <a:solidFill>
              <a:srgbClr val="2196C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" name="Shape 4"/>
          <p:cNvSpPr/>
          <p:nvPr/>
        </p:nvSpPr>
        <p:spPr>
          <a:xfrm>
            <a:off x="7772400" y="137160"/>
            <a:ext cx="1188720" cy="274320"/>
          </a:xfrm>
          <a:prstGeom prst="rect">
            <a:avLst/>
          </a:prstGeom>
          <a:solidFill>
            <a:srgbClr val="2196C4"/>
          </a:solidFill>
          <a:ln w="12700">
            <a:solidFill>
              <a:srgbClr val="2196C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" name="Text 5"/>
          <p:cNvSpPr/>
          <p:nvPr/>
        </p:nvSpPr>
        <p:spPr>
          <a:xfrm>
            <a:off x="7772400" y="13716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SUCHE</a:t>
            </a:r>
            <a:endParaRPr lang="en-US" sz="900" dirty="0"/>
          </a:p>
        </p:txBody>
      </p:sp>
      <p:sp>
        <p:nvSpPr>
          <p:cNvPr id="8" name="!!Shape 18"/>
          <p:cNvSpPr/>
          <p:nvPr/>
        </p:nvSpPr>
        <p:spPr>
          <a:xfrm>
            <a:off x="411480" y="960120"/>
            <a:ext cx="457200" cy="457200"/>
          </a:xfrm>
          <a:prstGeom prst="rect">
            <a:avLst/>
          </a:prstGeom>
          <a:solidFill>
            <a:srgbClr val="2196C4"/>
          </a:solidFill>
          <a:ln w="12700">
            <a:solidFill>
              <a:srgbClr val="2196C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411480" y="9601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978408"/>
            <a:ext cx="7589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Anfrage erkennen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05840" y="1234440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erkennt, dass aktuelle Informationen nötig sind.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612648" y="1417320"/>
            <a:ext cx="22860" cy="640080"/>
          </a:xfrm>
          <a:prstGeom prst="rect">
            <a:avLst/>
          </a:prstGeom>
          <a:solidFill>
            <a:srgbClr val="8FAFC4"/>
          </a:solidFill>
          <a:ln w="12700">
            <a:solidFill>
              <a:srgbClr val="8FAFC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Shape 11"/>
          <p:cNvSpPr/>
          <p:nvPr/>
        </p:nvSpPr>
        <p:spPr>
          <a:xfrm>
            <a:off x="411480" y="2057400"/>
            <a:ext cx="457200" cy="457200"/>
          </a:xfrm>
          <a:prstGeom prst="rect">
            <a:avLst/>
          </a:prstGeom>
          <a:solidFill>
            <a:srgbClr val="2196C4"/>
          </a:solidFill>
          <a:ln w="12700">
            <a:solidFill>
              <a:srgbClr val="2196C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" name="Text 12"/>
          <p:cNvSpPr/>
          <p:nvPr/>
        </p:nvSpPr>
        <p:spPr>
          <a:xfrm>
            <a:off x="411480" y="20574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005840" y="2075688"/>
            <a:ext cx="7589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 durchsuchen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005840" y="2331720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Gezielte Suche - typischerweise 1-5 Quellen, Schwerpunkt auf aktuellen Seiten.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612648" y="2514600"/>
            <a:ext cx="22860" cy="640080"/>
          </a:xfrm>
          <a:prstGeom prst="rect">
            <a:avLst/>
          </a:prstGeom>
          <a:solidFill>
            <a:srgbClr val="8FAFC4"/>
          </a:solidFill>
          <a:ln w="12700">
            <a:solidFill>
              <a:srgbClr val="8FAFC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" name="Shape 16"/>
          <p:cNvSpPr/>
          <p:nvPr/>
        </p:nvSpPr>
        <p:spPr>
          <a:xfrm>
            <a:off x="411480" y="3154680"/>
            <a:ext cx="457200" cy="457200"/>
          </a:xfrm>
          <a:prstGeom prst="rect">
            <a:avLst/>
          </a:prstGeom>
          <a:solidFill>
            <a:srgbClr val="2196C4"/>
          </a:solidFill>
          <a:ln w="12700">
            <a:solidFill>
              <a:srgbClr val="2196C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" name="Text 17"/>
          <p:cNvSpPr/>
          <p:nvPr/>
        </p:nvSpPr>
        <p:spPr>
          <a:xfrm>
            <a:off x="411480" y="31546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005840" y="3172968"/>
            <a:ext cx="7589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Antwort zusammenfassen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005840" y="3429000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fasst die Ergebnisse zusammen und zeigt Quellen direkt in der Antwort.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411480" y="4206240"/>
            <a:ext cx="8321040" cy="658368"/>
          </a:xfrm>
          <a:prstGeom prst="rect">
            <a:avLst/>
          </a:prstGeom>
          <a:solidFill>
            <a:srgbClr val="162231"/>
          </a:solidFill>
          <a:ln w="12700">
            <a:solidFill>
              <a:srgbClr val="2196C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3" name="Text 21"/>
          <p:cNvSpPr/>
          <p:nvPr/>
        </p:nvSpPr>
        <p:spPr>
          <a:xfrm>
            <a:off x="548640" y="4251960"/>
            <a:ext cx="80467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8FA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Geeignet fuer: Aktuelle Fakten, Preise, Personen, News, Schnelle Faktenpruefung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8FA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Practice: Konkret fragen - z.B. 'Wer ist aktuell CEO von OpenAI?' statt 'Was gibt es Neues bei OpenAI?'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457200" y="489204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FA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KI-WORKSPACE . Claude Suche &amp; Tiefensuche</a:t>
            </a:r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E2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2196C4"/>
          </a:solidFill>
          <a:ln w="12700">
            <a:solidFill>
              <a:srgbClr val="2196C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" name="Text 2"/>
          <p:cNvSpPr/>
          <p:nvPr/>
        </p:nvSpPr>
        <p:spPr>
          <a:xfrm>
            <a:off x="45720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Live-Demo / Beispiel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457200" y="713232"/>
            <a:ext cx="8229600" cy="22860"/>
          </a:xfrm>
          <a:prstGeom prst="rect">
            <a:avLst/>
          </a:prstGeom>
          <a:solidFill>
            <a:srgbClr val="2196C4"/>
          </a:solidFill>
          <a:ln w="12700">
            <a:solidFill>
              <a:srgbClr val="2196C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" name="Shape 4"/>
          <p:cNvSpPr/>
          <p:nvPr/>
        </p:nvSpPr>
        <p:spPr>
          <a:xfrm>
            <a:off x="7772400" y="137160"/>
            <a:ext cx="1188720" cy="274320"/>
          </a:xfrm>
          <a:prstGeom prst="rect">
            <a:avLst/>
          </a:prstGeom>
          <a:solidFill>
            <a:srgbClr val="2196C4"/>
          </a:solidFill>
          <a:ln w="12700">
            <a:solidFill>
              <a:srgbClr val="2196C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" name="Text 5"/>
          <p:cNvSpPr/>
          <p:nvPr/>
        </p:nvSpPr>
        <p:spPr>
          <a:xfrm>
            <a:off x="7772400" y="13716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SUCHE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457200" y="96012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kern="0" spc="20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BEISPIELANFRAGE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457200" y="1234440"/>
            <a:ext cx="8229600" cy="731520"/>
          </a:xfrm>
          <a:prstGeom prst="rect">
            <a:avLst/>
          </a:prstGeom>
          <a:solidFill>
            <a:srgbClr val="2A2200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" name="Text 8"/>
          <p:cNvSpPr/>
          <p:nvPr/>
        </p:nvSpPr>
        <p:spPr>
          <a:xfrm>
            <a:off x="594360" y="1261872"/>
            <a:ext cx="79552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 sind Claude Skills und wie nutze ich sie als Anfänger?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57200" y="212140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kern="0" spc="200" dirty="0">
                <a:solidFill>
                  <a:srgbClr val="8FA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 CLAUDE DABEI MACHT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457200" y="2423160"/>
            <a:ext cx="256032" cy="256032"/>
          </a:xfrm>
          <a:prstGeom prst="rect">
            <a:avLst/>
          </a:prstGeom>
          <a:solidFill>
            <a:srgbClr val="2196C4"/>
          </a:solidFill>
          <a:ln w="12700">
            <a:solidFill>
              <a:srgbClr val="2196C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Text 11"/>
          <p:cNvSpPr/>
          <p:nvPr/>
        </p:nvSpPr>
        <p:spPr>
          <a:xfrm>
            <a:off x="457200" y="242316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804672" y="245059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Sucht im Web nach aktuellen Infos zu Claude Skills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57200" y="2898648"/>
            <a:ext cx="256032" cy="256032"/>
          </a:xfrm>
          <a:prstGeom prst="rect">
            <a:avLst/>
          </a:prstGeom>
          <a:solidFill>
            <a:srgbClr val="2196C4"/>
          </a:solidFill>
          <a:ln w="12700">
            <a:solidFill>
              <a:srgbClr val="2196C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" name="Text 14"/>
          <p:cNvSpPr/>
          <p:nvPr/>
        </p:nvSpPr>
        <p:spPr>
          <a:xfrm>
            <a:off x="457200" y="2898648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04672" y="292608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Fasst die Ergebnisse verständlich zusammen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457200" y="3374136"/>
            <a:ext cx="256032" cy="256032"/>
          </a:xfrm>
          <a:prstGeom prst="rect">
            <a:avLst/>
          </a:prstGeom>
          <a:solidFill>
            <a:srgbClr val="2196C4"/>
          </a:solidFill>
          <a:ln w="12700">
            <a:solidFill>
              <a:srgbClr val="2196C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" name="Text 17"/>
          <p:cNvSpPr/>
          <p:nvPr/>
        </p:nvSpPr>
        <p:spPr>
          <a:xfrm>
            <a:off x="457200" y="337413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804672" y="340156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Zeigt Quellenlinks direkt in der Antwort an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457200" y="4160520"/>
            <a:ext cx="8229600" cy="658368"/>
          </a:xfrm>
          <a:prstGeom prst="rect">
            <a:avLst/>
          </a:prstGeom>
          <a:solidFill>
            <a:srgbClr val="162231"/>
          </a:solidFill>
          <a:ln w="12700">
            <a:solidFill>
              <a:srgbClr val="2196C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" name="Text 20"/>
          <p:cNvSpPr/>
          <p:nvPr/>
        </p:nvSpPr>
        <p:spPr>
          <a:xfrm>
            <a:off x="594360" y="4206240"/>
            <a:ext cx="7955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8FA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Demo-Tipp: Zeige denselben Prompt einmal mit und einmal ohne aktivierte Suche - der Unterschied macht den Mehrwert sofort sichtbar.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457200" y="489204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FA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KI-WORKSPACE . Claude Suche &amp; Tiefensuche</a:t>
            </a:r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E2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A7A5E"/>
          </a:solidFill>
          <a:ln w="12700">
            <a:solidFill>
              <a:srgbClr val="1A7A5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" name="Shape 2"/>
          <p:cNvSpPr/>
          <p:nvPr/>
        </p:nvSpPr>
        <p:spPr>
          <a:xfrm>
            <a:off x="7589520" y="137160"/>
            <a:ext cx="1371600" cy="274320"/>
          </a:xfrm>
          <a:prstGeom prst="rect">
            <a:avLst/>
          </a:prstGeom>
          <a:solidFill>
            <a:srgbClr val="1A7A5E"/>
          </a:solidFill>
          <a:ln w="12700">
            <a:solidFill>
              <a:srgbClr val="1A7A5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7589520" y="1371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RECHERCHE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Tiefensuche (Recherche) - Was ist das?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457200" y="713232"/>
            <a:ext cx="8229600" cy="22860"/>
          </a:xfrm>
          <a:prstGeom prst="rect">
            <a:avLst/>
          </a:prstGeom>
          <a:solidFill>
            <a:srgbClr val="1A7A5E"/>
          </a:solidFill>
          <a:ln w="12700">
            <a:solidFill>
              <a:srgbClr val="1A7A5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" name="Shape 6"/>
          <p:cNvSpPr/>
          <p:nvPr/>
        </p:nvSpPr>
        <p:spPr>
          <a:xfrm>
            <a:off x="365760" y="960120"/>
            <a:ext cx="1920240" cy="1325880"/>
          </a:xfrm>
          <a:prstGeom prst="rect">
            <a:avLst/>
          </a:prstGeom>
          <a:solidFill>
            <a:srgbClr val="162231"/>
          </a:solidFill>
          <a:ln w="12700">
            <a:solidFill>
              <a:srgbClr val="1A7A5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457200" y="1005840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🔍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457200" y="1417320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8FA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Quellen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457200" y="164592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10-20+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2487168" y="960120"/>
            <a:ext cx="1920240" cy="1325880"/>
          </a:xfrm>
          <a:prstGeom prst="rect">
            <a:avLst/>
          </a:prstGeom>
          <a:solidFill>
            <a:srgbClr val="162231"/>
          </a:solidFill>
          <a:ln w="12700">
            <a:solidFill>
              <a:srgbClr val="1A7A5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Text 11"/>
          <p:cNvSpPr/>
          <p:nvPr/>
        </p:nvSpPr>
        <p:spPr>
          <a:xfrm>
            <a:off x="2578608" y="1005840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⏱️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2578608" y="1417320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8FA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Dauer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2578608" y="164592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2-5 Min.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608576" y="960120"/>
            <a:ext cx="1920240" cy="1325880"/>
          </a:xfrm>
          <a:prstGeom prst="rect">
            <a:avLst/>
          </a:prstGeom>
          <a:solidFill>
            <a:srgbClr val="162231"/>
          </a:solidFill>
          <a:ln w="12700">
            <a:solidFill>
              <a:srgbClr val="1A7A5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" name="Text 15"/>
          <p:cNvSpPr/>
          <p:nvPr/>
        </p:nvSpPr>
        <p:spPr>
          <a:xfrm>
            <a:off x="4700016" y="1005840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📄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4700016" y="1417320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8FA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Ausgabe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700016" y="164592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Strukturierter Bericht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729984" y="960120"/>
            <a:ext cx="1920240" cy="1325880"/>
          </a:xfrm>
          <a:prstGeom prst="rect">
            <a:avLst/>
          </a:prstGeom>
          <a:solidFill>
            <a:srgbClr val="162231"/>
          </a:solidFill>
          <a:ln w="12700">
            <a:solidFill>
              <a:srgbClr val="1A7A5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" name="Text 19"/>
          <p:cNvSpPr/>
          <p:nvPr/>
        </p:nvSpPr>
        <p:spPr>
          <a:xfrm>
            <a:off x="6821424" y="1005840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🤖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6821424" y="1417320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8FA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Steuerung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6821424" y="164592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plant selbst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57200" y="2450592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Wie funktioniert die Tiefensuche?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57200" y="2779776"/>
            <a:ext cx="8229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stellt selbst mehrere gezielte Suchanfragen - ohne weiteres Zutun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Quellen werden bewertet, verglichen und zu einem strukturierten Bericht zusammengefasst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 fertige Bericht enthält Quellenangaben und kann exportiert werden</a:t>
            </a:r>
            <a:endParaRPr lang="en-US" sz="1250" dirty="0"/>
          </a:p>
        </p:txBody>
      </p:sp>
      <p:sp>
        <p:nvSpPr>
          <p:cNvPr id="26" name="Shape 24"/>
          <p:cNvSpPr/>
          <p:nvPr/>
        </p:nvSpPr>
        <p:spPr>
          <a:xfrm>
            <a:off x="365760" y="4160520"/>
            <a:ext cx="8412480" cy="658368"/>
          </a:xfrm>
          <a:prstGeom prst="rect">
            <a:avLst/>
          </a:prstGeom>
          <a:solidFill>
            <a:srgbClr val="162231"/>
          </a:solidFill>
          <a:ln w="12700">
            <a:solidFill>
              <a:srgbClr val="1A7A5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7" name="Text 25"/>
          <p:cNvSpPr/>
          <p:nvPr/>
        </p:nvSpPr>
        <p:spPr>
          <a:xfrm>
            <a:off x="502920" y="4206240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8FA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Info: Claude arbeitet dabei ähnlich wie ein Junior-Researcher - selbstständig, strukturiert und mit Quellennachweis.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457200" y="489204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FA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KI-WORKSPACE . Claude Suche &amp; Tiefensuche</a:t>
            </a:r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E2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A7A5E"/>
          </a:solidFill>
          <a:ln w="12700">
            <a:solidFill>
              <a:srgbClr val="1A7A5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" name="Shape 2"/>
          <p:cNvSpPr/>
          <p:nvPr/>
        </p:nvSpPr>
        <p:spPr>
          <a:xfrm>
            <a:off x="7589520" y="137160"/>
            <a:ext cx="1371600" cy="274320"/>
          </a:xfrm>
          <a:prstGeom prst="rect">
            <a:avLst/>
          </a:prstGeom>
          <a:solidFill>
            <a:srgbClr val="1A7A5E"/>
          </a:solidFill>
          <a:ln w="12700">
            <a:solidFill>
              <a:srgbClr val="1A7A5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7589520" y="1371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RECHERCHE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720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Tiefensuche - Wann ist sie sinnvoll?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457200" y="713232"/>
            <a:ext cx="8229600" cy="22860"/>
          </a:xfrm>
          <a:prstGeom prst="rect">
            <a:avLst/>
          </a:prstGeom>
          <a:solidFill>
            <a:srgbClr val="1A7A5E"/>
          </a:solidFill>
          <a:ln w="12700">
            <a:solidFill>
              <a:srgbClr val="1A7A5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" name="Shape 6"/>
          <p:cNvSpPr/>
          <p:nvPr/>
        </p:nvSpPr>
        <p:spPr>
          <a:xfrm>
            <a:off x="365760" y="914400"/>
            <a:ext cx="2651760" cy="2560320"/>
          </a:xfrm>
          <a:prstGeom prst="rect">
            <a:avLst/>
          </a:prstGeom>
          <a:solidFill>
            <a:srgbClr val="162231"/>
          </a:solidFill>
          <a:ln w="12700">
            <a:solidFill>
              <a:srgbClr val="1A7A5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457200" y="987552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</a:rPr>
              <a:t>🔬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457200" y="1481328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Komplexe Themen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457200" y="1847088"/>
            <a:ext cx="24688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Wenn ein Thema viele Facetten hat und eine einfache Suchantwort nicht ausreicht.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200400" y="914400"/>
            <a:ext cx="2651760" cy="2560320"/>
          </a:xfrm>
          <a:prstGeom prst="rect">
            <a:avLst/>
          </a:prstGeom>
          <a:solidFill>
            <a:srgbClr val="162231"/>
          </a:solidFill>
          <a:ln w="12700">
            <a:solidFill>
              <a:srgbClr val="1A7A5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Text 11"/>
          <p:cNvSpPr/>
          <p:nvPr/>
        </p:nvSpPr>
        <p:spPr>
          <a:xfrm>
            <a:off x="3291840" y="987552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</a:rPr>
              <a:t>📊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3291840" y="1481328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Vergleiche &amp; Analysen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3291840" y="1847088"/>
            <a:ext cx="24688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Marktanalysen, Produktvergleiche, wissenschaftliche Überblicke, Trendauswertungen.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035040" y="914400"/>
            <a:ext cx="2651760" cy="2560320"/>
          </a:xfrm>
          <a:prstGeom prst="rect">
            <a:avLst/>
          </a:prstGeom>
          <a:solidFill>
            <a:srgbClr val="162231"/>
          </a:solidFill>
          <a:ln w="12700">
            <a:solidFill>
              <a:srgbClr val="1A7A5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" name="Text 15"/>
          <p:cNvSpPr/>
          <p:nvPr/>
        </p:nvSpPr>
        <p:spPr>
          <a:xfrm>
            <a:off x="6126480" y="987552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</a:rPr>
              <a:t>🎓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6126480" y="1481328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Seminar-Vorbereitung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6126480" y="1847088"/>
            <a:ext cx="24688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Wenn man einen umfassenden Überblick zu einem Thema für Workshops oder Trainings braucht.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365760" y="3611880"/>
            <a:ext cx="8412480" cy="1234440"/>
          </a:xfrm>
          <a:prstGeom prst="rect">
            <a:avLst/>
          </a:prstGeom>
          <a:solidFill>
            <a:srgbClr val="162231"/>
          </a:solidFill>
          <a:ln w="12700">
            <a:solidFill>
              <a:srgbClr val="1A7A5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" name="Text 19"/>
          <p:cNvSpPr/>
          <p:nvPr/>
        </p:nvSpPr>
        <p:spPr>
          <a:xfrm>
            <a:off x="548640" y="365760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A7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Best Practice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548640" y="393192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8FA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 präziser der Auftrag, desto besser der Bericht. Statt "KI-Tools" lieber: "Vergleich von KI-Tools für Trainer im deutschsprachigen Raum, Stand 2025". Zielgruppe und gewünschtes Format ruhig mitnennen.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457200" y="489204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FA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KI-WORKSPACE . Claude Suche &amp; Tiefensuche</a:t>
            </a:r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4" grpId="0" animBg="1"/>
      <p:bldP spid="15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Wie aktiviere ich was?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713232"/>
            <a:ext cx="8229600" cy="2286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Shape 3"/>
          <p:cNvSpPr/>
          <p:nvPr/>
        </p:nvSpPr>
        <p:spPr>
          <a:xfrm>
            <a:off x="365760" y="896112"/>
            <a:ext cx="3977640" cy="3429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" name="Shape 4"/>
          <p:cNvSpPr/>
          <p:nvPr/>
        </p:nvSpPr>
        <p:spPr>
          <a:xfrm>
            <a:off x="365760" y="896112"/>
            <a:ext cx="3977640" cy="64008"/>
          </a:xfrm>
          <a:prstGeom prst="rect">
            <a:avLst/>
          </a:prstGeom>
          <a:solidFill>
            <a:srgbClr val="2196C4"/>
          </a:solidFill>
          <a:ln w="12700">
            <a:solidFill>
              <a:srgbClr val="2196C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" name="Text 5"/>
          <p:cNvSpPr/>
          <p:nvPr/>
        </p:nvSpPr>
        <p:spPr>
          <a:xfrm>
            <a:off x="502920" y="987552"/>
            <a:ext cx="3703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00" dirty="0">
                <a:solidFill>
                  <a:srgbClr val="2196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🌐  EINFACHE SUCHE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02920" y="1353312"/>
            <a:ext cx="3703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Wird automatisch aktiviert, wenn Claude aktuelle Infos erkennt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Lässt sich über das Globus-Symbol manuell ein- und ausschalten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 separater Button nötig - läuft im Hintergrund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02920" y="2907792"/>
            <a:ext cx="3703320" cy="1097280"/>
          </a:xfrm>
          <a:prstGeom prst="rect">
            <a:avLst/>
          </a:prstGeom>
          <a:solidFill>
            <a:srgbClr val="EEF4F9"/>
          </a:solidFill>
          <a:ln w="12700">
            <a:solidFill>
              <a:srgbClr val="2196C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" name="Text 8"/>
          <p:cNvSpPr/>
          <p:nvPr/>
        </p:nvSpPr>
        <p:spPr>
          <a:xfrm>
            <a:off x="594360" y="2944368"/>
            <a:ext cx="3520440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A5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Tipp: Das Globus-Symbol erscheint links neben dem Eingabefeld. Ausschalten ist sinnvoll, wenn man gezielt nur auf Claudes Trainingswissen zugreifen möchte.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800600" y="896112"/>
            <a:ext cx="3977640" cy="3429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" name="Shape 10"/>
          <p:cNvSpPr/>
          <p:nvPr/>
        </p:nvSpPr>
        <p:spPr>
          <a:xfrm>
            <a:off x="4800600" y="896112"/>
            <a:ext cx="3977640" cy="64008"/>
          </a:xfrm>
          <a:prstGeom prst="rect">
            <a:avLst/>
          </a:prstGeom>
          <a:solidFill>
            <a:srgbClr val="1A7A5E"/>
          </a:solidFill>
          <a:ln w="12700">
            <a:solidFill>
              <a:srgbClr val="1A7A5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Text 11"/>
          <p:cNvSpPr/>
          <p:nvPr/>
        </p:nvSpPr>
        <p:spPr>
          <a:xfrm>
            <a:off x="4937760" y="987552"/>
            <a:ext cx="3703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00" dirty="0">
                <a:solidFill>
                  <a:srgbClr val="1A7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🔍  TIEFENSUCHE (RECHERCHE)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937760" y="1353312"/>
            <a:ext cx="3703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Button "Recherche" links neben dem Eingabefeld anklicken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Verfügbar ab Claude Pro / Team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zeigt den Fortschritt der Recherche live an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937760" y="2907792"/>
            <a:ext cx="3703320" cy="1097280"/>
          </a:xfrm>
          <a:prstGeom prst="rect">
            <a:avLst/>
          </a:prstGeom>
          <a:solidFill>
            <a:srgbClr val="EEF4F9"/>
          </a:solidFill>
          <a:ln w="12700">
            <a:solidFill>
              <a:srgbClr val="1A7A5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" name="Text 14"/>
          <p:cNvSpPr/>
          <p:nvPr/>
        </p:nvSpPr>
        <p:spPr>
          <a:xfrm>
            <a:off x="5029200" y="2944368"/>
            <a:ext cx="3520440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5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Tipp: Auch nach dem Start können Teilfragen an Claude gestellt werden, um den Bericht zu verfeinern oder zu erweitern.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7200" y="489204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9A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KI-WORKSPACE . Claude Suche &amp; Tiefensuche</a:t>
            </a:r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Qualität der Ergebnisse - Was beachten?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713232"/>
            <a:ext cx="8229600" cy="2286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Shape 3"/>
          <p:cNvSpPr/>
          <p:nvPr/>
        </p:nvSpPr>
        <p:spPr>
          <a:xfrm>
            <a:off x="365760" y="896112"/>
            <a:ext cx="406908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" name="Shape 4"/>
          <p:cNvSpPr/>
          <p:nvPr/>
        </p:nvSpPr>
        <p:spPr>
          <a:xfrm>
            <a:off x="365760" y="896112"/>
            <a:ext cx="64008" cy="1508760"/>
          </a:xfrm>
          <a:prstGeom prst="rect">
            <a:avLst/>
          </a:prstGeom>
          <a:solidFill>
            <a:srgbClr val="C04A20"/>
          </a:solidFill>
          <a:ln w="12700">
            <a:solidFill>
              <a:srgbClr val="C04A2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" name="Text 5"/>
          <p:cNvSpPr/>
          <p:nvPr/>
        </p:nvSpPr>
        <p:spPr>
          <a:xfrm>
            <a:off x="502920" y="1005840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🔗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051560" y="1024128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C04A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Quellen immer prüfen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502920" y="1463040"/>
            <a:ext cx="3794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zitiert Quellen, interpretiert sie aber auch - Originalseite kurz gegenchecken.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617720" y="896112"/>
            <a:ext cx="406908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Shape 9"/>
          <p:cNvSpPr/>
          <p:nvPr/>
        </p:nvSpPr>
        <p:spPr>
          <a:xfrm>
            <a:off x="4617720" y="896112"/>
            <a:ext cx="64008" cy="1508760"/>
          </a:xfrm>
          <a:prstGeom prst="rect">
            <a:avLst/>
          </a:prstGeom>
          <a:solidFill>
            <a:srgbClr val="A0741A"/>
          </a:solidFill>
          <a:ln w="12700">
            <a:solidFill>
              <a:srgbClr val="A0741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" name="Text 10"/>
          <p:cNvSpPr/>
          <p:nvPr/>
        </p:nvSpPr>
        <p:spPr>
          <a:xfrm>
            <a:off x="4754880" y="1005840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📅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5303520" y="1024128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A074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Aktualität beachten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4754880" y="1463040"/>
            <a:ext cx="3794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Auch mit Websuche können veraltete Seiten zitiert werden. Datum der Quelle prüfen.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65760" y="2542032"/>
            <a:ext cx="406908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" name="Shape 14"/>
          <p:cNvSpPr/>
          <p:nvPr/>
        </p:nvSpPr>
        <p:spPr>
          <a:xfrm>
            <a:off x="365760" y="2542032"/>
            <a:ext cx="64008" cy="15087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" name="Text 15"/>
          <p:cNvSpPr/>
          <p:nvPr/>
        </p:nvSpPr>
        <p:spPr>
          <a:xfrm>
            <a:off x="502920" y="2651760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🎯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1051560" y="2670048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Allwissenheit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502920" y="3108960"/>
            <a:ext cx="3794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Quellenqualität im Web variiert stark. Claude filtert, aber nicht perfekt.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617720" y="2542032"/>
            <a:ext cx="406908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" name="Shape 19"/>
          <p:cNvSpPr/>
          <p:nvPr/>
        </p:nvSpPr>
        <p:spPr>
          <a:xfrm>
            <a:off x="4617720" y="2542032"/>
            <a:ext cx="64008" cy="1508760"/>
          </a:xfrm>
          <a:prstGeom prst="rect">
            <a:avLst/>
          </a:prstGeom>
          <a:solidFill>
            <a:srgbClr val="1A7A5E"/>
          </a:solidFill>
          <a:ln w="12700">
            <a:solidFill>
              <a:srgbClr val="1A7A5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" name="Text 20"/>
          <p:cNvSpPr/>
          <p:nvPr/>
        </p:nvSpPr>
        <p:spPr>
          <a:xfrm>
            <a:off x="4754880" y="2651760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🧠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5303520" y="2670048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7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Eigenes Urteil behalten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4754880" y="3108960"/>
            <a:ext cx="3794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liefert Recherche-Ergebnisse - die inhaltliche Bewertung liegt beim Menschen.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365760" y="4114800"/>
            <a:ext cx="8412480" cy="731520"/>
          </a:xfrm>
          <a:prstGeom prst="rect">
            <a:avLst/>
          </a:prstGeom>
          <a:solidFill>
            <a:srgbClr val="EEF4F9"/>
          </a:solidFill>
          <a:ln w="12700">
            <a:solidFill>
              <a:srgbClr val="2196C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6" name="Text 24"/>
          <p:cNvSpPr/>
          <p:nvPr/>
        </p:nvSpPr>
        <p:spPr>
          <a:xfrm>
            <a:off x="502920" y="4169664"/>
            <a:ext cx="82296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A5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Best Practice: Besonders bei Zahlen, Statistiken und direkten Zitaten immer die Originalquelle aufrufen und gegenchecken.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57200" y="489204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9A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KI-WORKSPACE . Claude Suche &amp; Tiefensuche</a:t>
            </a:r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3" grpId="0" animBg="1"/>
      <p:bldP spid="14" grpId="0" animBg="1"/>
      <p:bldP spid="18" grpId="0" animBg="1"/>
      <p:bldP spid="19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Vergleich auf einen Blick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713232"/>
            <a:ext cx="8229600" cy="2286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Shape 3"/>
          <p:cNvSpPr/>
          <p:nvPr/>
        </p:nvSpPr>
        <p:spPr>
          <a:xfrm>
            <a:off x="365760" y="868680"/>
            <a:ext cx="2743200" cy="384048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" name="Text 4"/>
          <p:cNvSpPr/>
          <p:nvPr/>
        </p:nvSpPr>
        <p:spPr>
          <a:xfrm>
            <a:off x="365760" y="868680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Merkmal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3154680" y="868680"/>
            <a:ext cx="2697480" cy="384048"/>
          </a:xfrm>
          <a:prstGeom prst="rect">
            <a:avLst/>
          </a:prstGeom>
          <a:solidFill>
            <a:srgbClr val="2196C4"/>
          </a:solidFill>
          <a:ln w="12700">
            <a:solidFill>
              <a:srgbClr val="2196C4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" name="Text 6"/>
          <p:cNvSpPr/>
          <p:nvPr/>
        </p:nvSpPr>
        <p:spPr>
          <a:xfrm>
            <a:off x="3154680" y="868680"/>
            <a:ext cx="2697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Einfache Suche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5897880" y="868680"/>
            <a:ext cx="2880360" cy="384048"/>
          </a:xfrm>
          <a:prstGeom prst="rect">
            <a:avLst/>
          </a:prstGeom>
          <a:solidFill>
            <a:srgbClr val="1A7A5E"/>
          </a:solidFill>
          <a:ln w="12700">
            <a:solidFill>
              <a:srgbClr val="1A7A5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" name="Text 8"/>
          <p:cNvSpPr/>
          <p:nvPr/>
        </p:nvSpPr>
        <p:spPr>
          <a:xfrm>
            <a:off x="5897880" y="868680"/>
            <a:ext cx="2880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Tiefensuche (Recherche)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65760" y="1298448"/>
            <a:ext cx="2743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" name="Text 10"/>
          <p:cNvSpPr/>
          <p:nvPr/>
        </p:nvSpPr>
        <p:spPr>
          <a:xfrm>
            <a:off x="502920" y="1298448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Quellen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154680" y="1298448"/>
            <a:ext cx="269748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" name="Text 12"/>
          <p:cNvSpPr/>
          <p:nvPr/>
        </p:nvSpPr>
        <p:spPr>
          <a:xfrm>
            <a:off x="3246120" y="1298448"/>
            <a:ext cx="2514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196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1-5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897880" y="1298448"/>
            <a:ext cx="288036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" name="Text 14"/>
          <p:cNvSpPr/>
          <p:nvPr/>
        </p:nvSpPr>
        <p:spPr>
          <a:xfrm>
            <a:off x="5989320" y="1298448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A7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10-20+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365760" y="1801368"/>
            <a:ext cx="2743200" cy="457200"/>
          </a:xfrm>
          <a:prstGeom prst="rect">
            <a:avLst/>
          </a:prstGeom>
          <a:solidFill>
            <a:srgbClr val="E8EFF5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" name="Text 16"/>
          <p:cNvSpPr/>
          <p:nvPr/>
        </p:nvSpPr>
        <p:spPr>
          <a:xfrm>
            <a:off x="502920" y="1801368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Dauer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154680" y="1801368"/>
            <a:ext cx="2697480" cy="457200"/>
          </a:xfrm>
          <a:prstGeom prst="rect">
            <a:avLst/>
          </a:prstGeom>
          <a:solidFill>
            <a:srgbClr val="E8EFF5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" name="Text 18"/>
          <p:cNvSpPr/>
          <p:nvPr/>
        </p:nvSpPr>
        <p:spPr>
          <a:xfrm>
            <a:off x="3246120" y="1801368"/>
            <a:ext cx="2514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196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Sekunden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5897880" y="1801368"/>
            <a:ext cx="2880360" cy="457200"/>
          </a:xfrm>
          <a:prstGeom prst="rect">
            <a:avLst/>
          </a:prstGeom>
          <a:solidFill>
            <a:srgbClr val="E8EFF5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" name="Text 20"/>
          <p:cNvSpPr/>
          <p:nvPr/>
        </p:nvSpPr>
        <p:spPr>
          <a:xfrm>
            <a:off x="5989320" y="1801368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A7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2-5 Minuten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365760" y="2304288"/>
            <a:ext cx="2743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4" name="Text 22"/>
          <p:cNvSpPr/>
          <p:nvPr/>
        </p:nvSpPr>
        <p:spPr>
          <a:xfrm>
            <a:off x="502920" y="2304288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Ausgabe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3154680" y="2304288"/>
            <a:ext cx="269748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6" name="Text 24"/>
          <p:cNvSpPr/>
          <p:nvPr/>
        </p:nvSpPr>
        <p:spPr>
          <a:xfrm>
            <a:off x="3246120" y="2304288"/>
            <a:ext cx="2514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196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Kurze Antwort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5897880" y="2304288"/>
            <a:ext cx="288036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8" name="Text 26"/>
          <p:cNvSpPr/>
          <p:nvPr/>
        </p:nvSpPr>
        <p:spPr>
          <a:xfrm>
            <a:off x="5989320" y="2304288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A7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Strukturierter Bericht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365760" y="2807208"/>
            <a:ext cx="2743200" cy="457200"/>
          </a:xfrm>
          <a:prstGeom prst="rect">
            <a:avLst/>
          </a:prstGeom>
          <a:solidFill>
            <a:srgbClr val="E8EFF5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0" name="Text 28"/>
          <p:cNvSpPr/>
          <p:nvPr/>
        </p:nvSpPr>
        <p:spPr>
          <a:xfrm>
            <a:off x="502920" y="2807208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Steuerung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3154680" y="2807208"/>
            <a:ext cx="2697480" cy="457200"/>
          </a:xfrm>
          <a:prstGeom prst="rect">
            <a:avLst/>
          </a:prstGeom>
          <a:solidFill>
            <a:srgbClr val="E8EFF5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2" name="Text 30"/>
          <p:cNvSpPr/>
          <p:nvPr/>
        </p:nvSpPr>
        <p:spPr>
          <a:xfrm>
            <a:off x="3246120" y="2807208"/>
            <a:ext cx="2514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196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entscheidet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5897880" y="2807208"/>
            <a:ext cx="2880360" cy="457200"/>
          </a:xfrm>
          <a:prstGeom prst="rect">
            <a:avLst/>
          </a:prstGeom>
          <a:solidFill>
            <a:srgbClr val="E8EFF5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4" name="Text 32"/>
          <p:cNvSpPr/>
          <p:nvPr/>
        </p:nvSpPr>
        <p:spPr>
          <a:xfrm>
            <a:off x="5989320" y="2807208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A7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plant selbst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365760" y="3310128"/>
            <a:ext cx="2743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6" name="Text 34"/>
          <p:cNvSpPr/>
          <p:nvPr/>
        </p:nvSpPr>
        <p:spPr>
          <a:xfrm>
            <a:off x="502920" y="3310128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 für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3154680" y="3310128"/>
            <a:ext cx="269748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8" name="Text 36"/>
          <p:cNvSpPr/>
          <p:nvPr/>
        </p:nvSpPr>
        <p:spPr>
          <a:xfrm>
            <a:off x="3246120" y="3310128"/>
            <a:ext cx="2514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196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Fakten &amp; News</a:t>
            </a:r>
            <a:endParaRPr lang="en-US" sz="1200" dirty="0"/>
          </a:p>
        </p:txBody>
      </p:sp>
      <p:sp>
        <p:nvSpPr>
          <p:cNvPr id="39" name="Shape 37"/>
          <p:cNvSpPr/>
          <p:nvPr/>
        </p:nvSpPr>
        <p:spPr>
          <a:xfrm>
            <a:off x="5897880" y="3310128"/>
            <a:ext cx="288036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0" name="Text 38"/>
          <p:cNvSpPr/>
          <p:nvPr/>
        </p:nvSpPr>
        <p:spPr>
          <a:xfrm>
            <a:off x="5989320" y="3310128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A7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Analysen &amp; Überblicke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457200" y="489204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9A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KI-WORKSPACE . Claude Suche &amp; Tiefensuche</a:t>
            </a:r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823</Words>
  <Application>Microsoft Office PowerPoint</Application>
  <PresentationFormat>Bildschirmpräsentation (16:9)</PresentationFormat>
  <Paragraphs>154</Paragraphs>
  <Slides>10</Slides>
  <Notes>10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Suche vs. Tiefensuche in Claude</dc:title>
  <dc:subject>PptxGenJS Presentation</dc:subject>
  <dc:creator>PptxGenJS</dc:creator>
  <cp:lastModifiedBy>Bernhard Siegfried Laukamp</cp:lastModifiedBy>
  <cp:revision>5</cp:revision>
  <dcterms:created xsi:type="dcterms:W3CDTF">2026-03-15T14:08:57Z</dcterms:created>
  <dcterms:modified xsi:type="dcterms:W3CDTF">2026-03-18T15:21:26Z</dcterms:modified>
</cp:coreProperties>
</file>