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1" d="100"/>
          <a:sy n="121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7752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914400"/>
            <a:ext cx="8046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KI Workspace</a:t>
            </a:r>
            <a:endParaRPr lang="en-US" sz="5200" dirty="0"/>
          </a:p>
        </p:txBody>
      </p:sp>
      <p:sp>
        <p:nvSpPr>
          <p:cNvPr id="3" name="Text 1"/>
          <p:cNvSpPr/>
          <p:nvPr/>
        </p:nvSpPr>
        <p:spPr>
          <a:xfrm>
            <a:off x="548640" y="210312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90E0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Mistral Vibe &amp; Claude im Vergleich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8E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Bilder · Bearbeitung · Visualisierung · Video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-365760" y="4023360"/>
            <a:ext cx="1463040" cy="1463040"/>
          </a:xfrm>
          <a:prstGeom prst="ellipse">
            <a:avLst/>
          </a:prstGeom>
          <a:solidFill>
            <a:srgbClr val="00B4D8">
              <a:alpha val="20000"/>
            </a:srgbClr>
          </a:solidFill>
          <a:ln w="12700">
            <a:solidFill>
              <a:srgbClr val="00B4D8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Shape 4"/>
          <p:cNvSpPr/>
          <p:nvPr/>
        </p:nvSpPr>
        <p:spPr>
          <a:xfrm>
            <a:off x="8138160" y="91440"/>
            <a:ext cx="1280160" cy="1280160"/>
          </a:xfrm>
          <a:prstGeom prst="ellipse">
            <a:avLst/>
          </a:prstGeom>
          <a:solidFill>
            <a:srgbClr val="F4A261">
              <a:alpha val="20000"/>
            </a:srgbClr>
          </a:solidFill>
          <a:ln w="12700">
            <a:solidFill>
              <a:srgbClr val="F4A261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0" y="4828032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von Claudia Heil mit Claude &amp; Mistral Vibe  ·  10. Juni 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7C3AE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Mistral Vibe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8E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Stärken &amp; Schwächen im Überblick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65760" y="1170432"/>
            <a:ext cx="3931920" cy="3383280"/>
          </a:xfrm>
          <a:prstGeom prst="roundRect">
            <a:avLst>
              <a:gd name="adj" fmla="val 3243"/>
            </a:avLst>
          </a:prstGeom>
          <a:solidFill>
            <a:srgbClr val="E8F8F5"/>
          </a:solidFill>
          <a:ln/>
          <a:effectLst>
            <a:outerShdw blurRad="101600" dist="381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548640" y="1298448"/>
            <a:ext cx="3566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EC4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Stärken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4360" y="1737360"/>
            <a:ext cx="356616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Bilder erstellen (EN &amp; DE Prompts)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Bildvariationen &amp; Bearbeitungen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Avatar-Bilder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Bilder korrigieren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Bilder ändern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846320" y="1170432"/>
            <a:ext cx="3931920" cy="3383280"/>
          </a:xfrm>
          <a:prstGeom prst="roundRect">
            <a:avLst>
              <a:gd name="adj" fmla="val 3243"/>
            </a:avLst>
          </a:prstGeom>
          <a:solidFill>
            <a:srgbClr val="FDECEA"/>
          </a:solidFill>
          <a:ln/>
          <a:effectLst>
            <a:outerShdw blurRad="101600" dist="381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8" name="Text 6"/>
          <p:cNvSpPr/>
          <p:nvPr/>
        </p:nvSpPr>
        <p:spPr>
          <a:xfrm>
            <a:off x="5029200" y="1298448"/>
            <a:ext cx="3566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4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Schwächen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029200" y="1737360"/>
            <a:ext cx="356616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Texte fehlerhaft, kaum korrigierbar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Flowcharts &amp; Diagramme schwach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Visualisierungen unzuverlässig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Bilder animieren – nicht möglich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Videos aus Bildern – nicht möglich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0" y="4828032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von Claudia Heil mit Claude &amp; Mistral Vibe  ·  10. Juni 2026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0B4D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Claude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0E0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Stärken im KI Workspace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65760" y="1234440"/>
            <a:ext cx="2651760" cy="1508760"/>
          </a:xfrm>
          <a:prstGeom prst="roundRect">
            <a:avLst>
              <a:gd name="adj" fmla="val 6061"/>
            </a:avLst>
          </a:prstGeom>
          <a:solidFill>
            <a:srgbClr val="1A3550"/>
          </a:solidFill>
          <a:ln/>
          <a:effectLst>
            <a:outerShdw blurRad="101600" dist="381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502920" y="1344168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Flowcharts &amp; Diagramme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02920" y="1764792"/>
            <a:ext cx="2377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D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Hochwertige Visualisierungen, DE &amp; EN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246120" y="1234440"/>
            <a:ext cx="2651760" cy="1508760"/>
          </a:xfrm>
          <a:prstGeom prst="roundRect">
            <a:avLst>
              <a:gd name="adj" fmla="val 6061"/>
            </a:avLst>
          </a:prstGeom>
          <a:solidFill>
            <a:srgbClr val="1A3550"/>
          </a:solidFill>
          <a:ln/>
          <a:effectLst>
            <a:outerShdw blurRad="101600" dist="381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8" name="Text 6"/>
          <p:cNvSpPr/>
          <p:nvPr/>
        </p:nvSpPr>
        <p:spPr>
          <a:xfrm>
            <a:off x="3383280" y="1344168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✍️  Texte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383280" y="1764792"/>
            <a:ext cx="2377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D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Präzise, korrekt, leicht anpassbar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126480" y="1234440"/>
            <a:ext cx="2651760" cy="1508760"/>
          </a:xfrm>
          <a:prstGeom prst="roundRect">
            <a:avLst>
              <a:gd name="adj" fmla="val 6061"/>
            </a:avLst>
          </a:prstGeom>
          <a:solidFill>
            <a:srgbClr val="1A3550"/>
          </a:solidFill>
          <a:ln/>
          <a:effectLst>
            <a:outerShdw blurRad="101600" dist="381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6263640" y="1344168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🎨  Design anpassen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263640" y="1764792"/>
            <a:ext cx="2377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D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Farben, Hintergründe, Layout – alles flexibel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65760" y="2926080"/>
            <a:ext cx="2651760" cy="1508760"/>
          </a:xfrm>
          <a:prstGeom prst="roundRect">
            <a:avLst>
              <a:gd name="adj" fmla="val 6061"/>
            </a:avLst>
          </a:prstGeom>
          <a:solidFill>
            <a:srgbClr val="1A3550"/>
          </a:solidFill>
          <a:ln/>
          <a:effectLst>
            <a:outerShdw blurRad="101600" dist="381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502920" y="3035808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🖼️  Grafiken animieren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02920" y="3456432"/>
            <a:ext cx="2377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D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Einfache, schöne Animationen aus Bildern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246120" y="2926080"/>
            <a:ext cx="2651760" cy="1508760"/>
          </a:xfrm>
          <a:prstGeom prst="roundRect">
            <a:avLst>
              <a:gd name="adj" fmla="val 6061"/>
            </a:avLst>
          </a:prstGeom>
          <a:solidFill>
            <a:srgbClr val="1A3550"/>
          </a:solidFill>
          <a:ln/>
          <a:effectLst>
            <a:outerShdw blurRad="101600" dist="381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7" name="Text 15"/>
          <p:cNvSpPr/>
          <p:nvPr/>
        </p:nvSpPr>
        <p:spPr>
          <a:xfrm>
            <a:off x="3383280" y="3035808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📈  Charts &amp; Visualisierungen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383280" y="3456432"/>
            <a:ext cx="2377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D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Sehr gut – komplex &amp; anpassbar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126480" y="2926080"/>
            <a:ext cx="2651760" cy="1508760"/>
          </a:xfrm>
          <a:prstGeom prst="roundRect">
            <a:avLst>
              <a:gd name="adj" fmla="val 6061"/>
            </a:avLst>
          </a:prstGeom>
          <a:solidFill>
            <a:srgbClr val="1A3550"/>
          </a:solidFill>
          <a:ln/>
          <a:effectLst>
            <a:outerShdw blurRad="101600" dist="381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0" name="Text 18"/>
          <p:cNvSpPr/>
          <p:nvPr/>
        </p:nvSpPr>
        <p:spPr>
          <a:xfrm>
            <a:off x="6263640" y="3035808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🎬  Video-Wege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263640" y="3456432"/>
            <a:ext cx="2377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D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Klare Empfehlungen &amp; Prompts für externe Tools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0" y="4828032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von Claudia Heil mit Claude &amp; Mistral Vibe  ·  10. Juni 2026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64592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D1B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Mistral Vibe  vs.  Claude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365760" y="713232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8E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Auf einen Blick – Wer kann was?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74320" y="1078992"/>
            <a:ext cx="3200400" cy="420624"/>
          </a:xfrm>
          <a:prstGeom prst="roundRect">
            <a:avLst>
              <a:gd name="adj" fmla="val 13043"/>
            </a:avLst>
          </a:prstGeom>
          <a:solidFill>
            <a:srgbClr val="0D1B2A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274320" y="1078992"/>
            <a:ext cx="32004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Aufgabe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566160" y="1078992"/>
            <a:ext cx="2468880" cy="420624"/>
          </a:xfrm>
          <a:prstGeom prst="roundRect">
            <a:avLst>
              <a:gd name="adj" fmla="val 13043"/>
            </a:avLst>
          </a:prstGeom>
          <a:solidFill>
            <a:srgbClr val="7C3AED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3566160" y="1078992"/>
            <a:ext cx="24688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Mistral Vibe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126480" y="1078992"/>
            <a:ext cx="2651760" cy="420624"/>
          </a:xfrm>
          <a:prstGeom prst="roundRect">
            <a:avLst>
              <a:gd name="adj" fmla="val 13043"/>
            </a:avLst>
          </a:prstGeom>
          <a:solidFill>
            <a:srgbClr val="0077A8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6126480" y="1078992"/>
            <a:ext cx="26517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274320" y="1600200"/>
            <a:ext cx="8503920" cy="374904"/>
          </a:xfrm>
          <a:prstGeom prst="roundRect">
            <a:avLst>
              <a:gd name="adj" fmla="val 12195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347472" y="1600200"/>
            <a:ext cx="3127248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🖼️  Bilder erstellen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566160" y="1600200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6B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Sehr gut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800600" y="1600200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E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Fotos, Cartoons, Avatare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126480" y="1600200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6B5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➖ Nicht direkt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360920" y="1600200"/>
            <a:ext cx="141732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E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 via Prompts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74320" y="2002536"/>
            <a:ext cx="8503920" cy="374904"/>
          </a:xfrm>
          <a:prstGeom prst="roundRect">
            <a:avLst>
              <a:gd name="adj" fmla="val 12195"/>
            </a:avLst>
          </a:prstGeom>
          <a:solidFill>
            <a:srgbClr val="EEF4F8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7" name="Text 15"/>
          <p:cNvSpPr/>
          <p:nvPr/>
        </p:nvSpPr>
        <p:spPr>
          <a:xfrm>
            <a:off x="347472" y="2002536"/>
            <a:ext cx="3127248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✏️  Bilder bearbeiten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566160" y="2002536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6B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Sehr gut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800600" y="2002536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E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Korrigieren &amp; Ändern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126480" y="2002536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6B5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➖ Eingeschränkt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360920" y="2002536"/>
            <a:ext cx="141732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E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Beschreibungsbasiert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274320" y="2404872"/>
            <a:ext cx="8503920" cy="374904"/>
          </a:xfrm>
          <a:prstGeom prst="roundRect">
            <a:avLst>
              <a:gd name="adj" fmla="val 12195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3" name="Text 21"/>
          <p:cNvSpPr/>
          <p:nvPr/>
        </p:nvSpPr>
        <p:spPr>
          <a:xfrm>
            <a:off x="347472" y="2404872"/>
            <a:ext cx="3127248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🎭  Bildvariationen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566160" y="2404872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6B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Sehr gut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00600" y="2404872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E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Variationen &amp; Stilwechsel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6126480" y="2404872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6B5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➖ Nicht direkt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7360920" y="2404872"/>
            <a:ext cx="141732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E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274320" y="2807208"/>
            <a:ext cx="8503920" cy="374904"/>
          </a:xfrm>
          <a:prstGeom prst="roundRect">
            <a:avLst>
              <a:gd name="adj" fmla="val 12195"/>
            </a:avLst>
          </a:prstGeom>
          <a:solidFill>
            <a:srgbClr val="EEF4F8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9" name="Text 27"/>
          <p:cNvSpPr/>
          <p:nvPr/>
        </p:nvSpPr>
        <p:spPr>
          <a:xfrm>
            <a:off x="347472" y="2807208"/>
            <a:ext cx="3127248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🔀  Flowcharts &amp; Diagramme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566160" y="2807208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9B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Schwach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800600" y="2807208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E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Unzuverlässig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126480" y="2807208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6B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Sehr gut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7360920" y="2807208"/>
            <a:ext cx="141732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E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&amp; EN, komplex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274320" y="3209544"/>
            <a:ext cx="8503920" cy="374904"/>
          </a:xfrm>
          <a:prstGeom prst="roundRect">
            <a:avLst>
              <a:gd name="adj" fmla="val 12195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5" name="Text 33"/>
          <p:cNvSpPr/>
          <p:nvPr/>
        </p:nvSpPr>
        <p:spPr>
          <a:xfrm>
            <a:off x="347472" y="3209544"/>
            <a:ext cx="3127248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📈  Visualisierungen &amp; Charts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3566160" y="3209544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9B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Schwach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800600" y="3209544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E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Unzuverlässig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6126480" y="3209544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6B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Sehr gut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7360920" y="3209544"/>
            <a:ext cx="141732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E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Anpassbar &amp; präzise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274320" y="3611880"/>
            <a:ext cx="8503920" cy="374904"/>
          </a:xfrm>
          <a:prstGeom prst="roundRect">
            <a:avLst>
              <a:gd name="adj" fmla="val 12195"/>
            </a:avLst>
          </a:prstGeom>
          <a:solidFill>
            <a:srgbClr val="EEF4F8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41" name="Text 39"/>
          <p:cNvSpPr/>
          <p:nvPr/>
        </p:nvSpPr>
        <p:spPr>
          <a:xfrm>
            <a:off x="347472" y="3611880"/>
            <a:ext cx="3127248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✍️  Texte erstellen/korrigieren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3566160" y="3611880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9B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Fehleranfällig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4800600" y="3611880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E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Kaum korrigierbar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6126480" y="3611880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6B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Sehr gut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7360920" y="3611880"/>
            <a:ext cx="141732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E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&amp; EN, präzise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274320" y="4014216"/>
            <a:ext cx="8503920" cy="374904"/>
          </a:xfrm>
          <a:prstGeom prst="roundRect">
            <a:avLst>
              <a:gd name="adj" fmla="val 12195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47" name="Text 45"/>
          <p:cNvSpPr/>
          <p:nvPr/>
        </p:nvSpPr>
        <p:spPr>
          <a:xfrm>
            <a:off x="347472" y="4014216"/>
            <a:ext cx="3127248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🎬  Bilder animieren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3566160" y="4014216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9B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Nicht möglich</a:t>
            </a:r>
            <a:endParaRPr lang="en-US" sz="1100" dirty="0"/>
          </a:p>
        </p:txBody>
      </p:sp>
      <p:sp>
        <p:nvSpPr>
          <p:cNvPr id="49" name="Text 47"/>
          <p:cNvSpPr/>
          <p:nvPr/>
        </p:nvSpPr>
        <p:spPr>
          <a:xfrm>
            <a:off x="4800600" y="4014216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E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Verweist auf ext. Tools</a:t>
            </a:r>
            <a:endParaRPr lang="en-US" sz="900" dirty="0"/>
          </a:p>
        </p:txBody>
      </p:sp>
      <p:sp>
        <p:nvSpPr>
          <p:cNvPr id="50" name="Text 48"/>
          <p:cNvSpPr/>
          <p:nvPr/>
        </p:nvSpPr>
        <p:spPr>
          <a:xfrm>
            <a:off x="6126480" y="4014216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6B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Möglich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7360920" y="4014216"/>
            <a:ext cx="141732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E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Einfach &amp; schön</a:t>
            </a:r>
            <a:endParaRPr lang="en-US" sz="900" dirty="0"/>
          </a:p>
        </p:txBody>
      </p:sp>
      <p:sp>
        <p:nvSpPr>
          <p:cNvPr id="52" name="Shape 50"/>
          <p:cNvSpPr/>
          <p:nvPr/>
        </p:nvSpPr>
        <p:spPr>
          <a:xfrm>
            <a:off x="274320" y="4416552"/>
            <a:ext cx="8503920" cy="374904"/>
          </a:xfrm>
          <a:prstGeom prst="roundRect">
            <a:avLst>
              <a:gd name="adj" fmla="val 12195"/>
            </a:avLst>
          </a:prstGeom>
          <a:solidFill>
            <a:srgbClr val="EEF4F8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53" name="Text 51"/>
          <p:cNvSpPr/>
          <p:nvPr/>
        </p:nvSpPr>
        <p:spPr>
          <a:xfrm>
            <a:off x="347472" y="4416552"/>
            <a:ext cx="3127248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🎥  Videos aus Bildern</a:t>
            </a:r>
            <a:endParaRPr lang="en-US" sz="1100" dirty="0"/>
          </a:p>
        </p:txBody>
      </p:sp>
      <p:sp>
        <p:nvSpPr>
          <p:cNvPr id="54" name="Text 52"/>
          <p:cNvSpPr/>
          <p:nvPr/>
        </p:nvSpPr>
        <p:spPr>
          <a:xfrm>
            <a:off x="3566160" y="4416552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9B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Nicht möglich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4800600" y="4416552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E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Verweist auf ext. Tools</a:t>
            </a:r>
            <a:endParaRPr lang="en-US" sz="900" dirty="0"/>
          </a:p>
        </p:txBody>
      </p:sp>
      <p:sp>
        <p:nvSpPr>
          <p:cNvPr id="56" name="Text 54"/>
          <p:cNvSpPr/>
          <p:nvPr/>
        </p:nvSpPr>
        <p:spPr>
          <a:xfrm>
            <a:off x="6126480" y="4416552"/>
            <a:ext cx="123444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6B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Empfehlungen</a:t>
            </a:r>
            <a:endParaRPr lang="en-US" sz="1100" dirty="0"/>
          </a:p>
        </p:txBody>
      </p:sp>
      <p:sp>
        <p:nvSpPr>
          <p:cNvPr id="57" name="Text 55"/>
          <p:cNvSpPr/>
          <p:nvPr/>
        </p:nvSpPr>
        <p:spPr>
          <a:xfrm>
            <a:off x="7360920" y="4416552"/>
            <a:ext cx="141732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E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Runway, Pika, D-ID …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0" y="4828032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von Claudia Heil mit Claude &amp; Mistral Vibe  ·  10. Juni 2026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KI-Video-Tools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90E0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Empfehlungen für Animation &amp; Video aus Bildern  ·  Stand Juni 2026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274320" y="1170432"/>
            <a:ext cx="2743200" cy="1572768"/>
          </a:xfrm>
          <a:prstGeom prst="roundRect">
            <a:avLst>
              <a:gd name="adj" fmla="val 5814"/>
            </a:avLst>
          </a:prstGeom>
          <a:solidFill>
            <a:srgbClr val="1A3550"/>
          </a:solidFill>
          <a:ln/>
          <a:effectLst>
            <a:outerShdw blurRad="101600" dist="381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411480" y="1261872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Runway ML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11480" y="1627632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0E0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Kostenlos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901952"/>
            <a:ext cx="2468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BB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Motion Brush, Image-to-Video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2404872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 $15/Mo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00400" y="1170432"/>
            <a:ext cx="2743200" cy="1572768"/>
          </a:xfrm>
          <a:prstGeom prst="roundRect">
            <a:avLst>
              <a:gd name="adj" fmla="val 5814"/>
            </a:avLst>
          </a:prstGeom>
          <a:solidFill>
            <a:srgbClr val="1A4A6A"/>
          </a:solidFill>
          <a:ln/>
          <a:effectLst>
            <a:outerShdw blurRad="101600" dist="381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3337560" y="1261872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Pika Labs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337560" y="1627632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0E0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Kostenlos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337560" y="1901952"/>
            <a:ext cx="2468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BB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5–10 Videos/Tag, bis 4 Sek.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337560" y="2404872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 $10/Mo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126480" y="1170432"/>
            <a:ext cx="2743200" cy="1572768"/>
          </a:xfrm>
          <a:prstGeom prst="roundRect">
            <a:avLst>
              <a:gd name="adj" fmla="val 5814"/>
            </a:avLst>
          </a:prstGeom>
          <a:solidFill>
            <a:srgbClr val="1A3550"/>
          </a:solidFill>
          <a:ln/>
          <a:effectLst>
            <a:outerShdw blurRad="101600" dist="381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5" name="Text 13"/>
          <p:cNvSpPr/>
          <p:nvPr/>
        </p:nvSpPr>
        <p:spPr>
          <a:xfrm>
            <a:off x="6263640" y="1261872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D-ID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263640" y="1627632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0E0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Testversion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263640" y="1901952"/>
            <a:ext cx="2468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BB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Realistische Gesichtsanim.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263640" y="2404872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 $9.99/Mo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74320" y="2907792"/>
            <a:ext cx="2743200" cy="1572768"/>
          </a:xfrm>
          <a:prstGeom prst="roundRect">
            <a:avLst>
              <a:gd name="adj" fmla="val 5814"/>
            </a:avLst>
          </a:prstGeom>
          <a:solidFill>
            <a:srgbClr val="1A4A6A"/>
          </a:solidFill>
          <a:ln/>
          <a:effectLst>
            <a:outerShdw blurRad="101600" dist="381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0" name="Text 18"/>
          <p:cNvSpPr/>
          <p:nvPr/>
        </p:nvSpPr>
        <p:spPr>
          <a:xfrm>
            <a:off x="411480" y="2999232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Leonardo.AI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11480" y="3364992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0E0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Kostenlos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11480" y="3639312"/>
            <a:ext cx="2468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BB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150 Tokens/Tag, Motion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11480" y="4142232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 $10/Mo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200400" y="2907792"/>
            <a:ext cx="2743200" cy="1572768"/>
          </a:xfrm>
          <a:prstGeom prst="roundRect">
            <a:avLst>
              <a:gd name="adj" fmla="val 5814"/>
            </a:avLst>
          </a:prstGeom>
          <a:solidFill>
            <a:srgbClr val="1A3550"/>
          </a:solidFill>
          <a:ln/>
          <a:effectLst>
            <a:outerShdw blurRad="101600" dist="381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5" name="Text 23"/>
          <p:cNvSpPr/>
          <p:nvPr/>
        </p:nvSpPr>
        <p:spPr>
          <a:xfrm>
            <a:off x="3337560" y="2999232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CapCut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3337560" y="3364992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0E0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Komplett gratis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337560" y="3639312"/>
            <a:ext cx="2468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BB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Manuell, kein Wasserzeichen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3337560" y="4142232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Kostenlos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126480" y="2907792"/>
            <a:ext cx="2743200" cy="1572768"/>
          </a:xfrm>
          <a:prstGeom prst="roundRect">
            <a:avLst>
              <a:gd name="adj" fmla="val 5814"/>
            </a:avLst>
          </a:prstGeom>
          <a:solidFill>
            <a:srgbClr val="1A3550"/>
          </a:solidFill>
          <a:ln/>
          <a:effectLst>
            <a:outerShdw blurRad="101600" dist="381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30" name="Text 28"/>
          <p:cNvSpPr/>
          <p:nvPr/>
        </p:nvSpPr>
        <p:spPr>
          <a:xfrm>
            <a:off x="6263640" y="2999232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Effects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6263640" y="3364992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0E0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Kostenpflichtig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263640" y="3639312"/>
            <a:ext cx="2468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BB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Tage Testversion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63640" y="4142232"/>
            <a:ext cx="2468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 $20.99/Mo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0" y="4828032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von Claudia Heil mit Claude &amp; Mistral Vibe  ·  10. Juni 2026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7C3AE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Mistral Vibe &amp; DSGVO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8E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Datenschutzkonforme KI-Nutzung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143000"/>
            <a:ext cx="2926080" cy="3474720"/>
          </a:xfrm>
          <a:prstGeom prst="roundRect">
            <a:avLst>
              <a:gd name="adj" fmla="val 4688"/>
            </a:avLst>
          </a:prstGeom>
          <a:solidFill>
            <a:srgbClr val="EDE9FE"/>
          </a:solidFill>
          <a:ln/>
          <a:effectLst>
            <a:outerShdw blurRad="101600" dist="381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29260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000" dirty="0">
                <a:solidFill>
                  <a:srgbClr val="000000"/>
                </a:solidFill>
              </a:rPr>
              <a:t>✅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457200" y="2286000"/>
            <a:ext cx="29260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7C3AE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DSGVO</a:t>
            </a:r>
            <a:endParaRPr lang="en-US" sz="2200" dirty="0"/>
          </a:p>
          <a:p>
            <a:pPr marL="0" indent="0" algn="ctr">
              <a:buNone/>
            </a:pPr>
            <a:r>
              <a:rPr lang="en-US" sz="2200" b="1" dirty="0">
                <a:solidFill>
                  <a:srgbClr val="7C3AE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konform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3154680"/>
            <a:ext cx="2926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Mistral Vibe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352044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6D4C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EU-Serverstandorte · Französischer Anbieter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457200" y="384048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8EAA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mistral.ai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0" y="1143000"/>
            <a:ext cx="2468880" cy="160020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/>
          <a:effectLst>
            <a:outerShdw blurRad="101600" dist="381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3794760" y="1252728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🇪🇺  EU-Anbieter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94760" y="1645920"/>
            <a:ext cx="21945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Mistral AI mit Sitz in Paris, Frankreich – unterliegt europäischem Recht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309360" y="1143000"/>
            <a:ext cx="2468880" cy="160020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/>
          <a:effectLst>
            <a:outerShdw blurRad="101600" dist="381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6446520" y="1252728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🔒  Datenspeicherung in der EU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446520" y="1645920"/>
            <a:ext cx="21945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in Europa – keine Datenweitergabe in Drittländer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0" y="2926080"/>
            <a:ext cx="2468880" cy="160020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/>
          <a:effectLst>
            <a:outerShdw blurRad="101600" dist="381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7" name="Text 15"/>
          <p:cNvSpPr/>
          <p:nvPr/>
        </p:nvSpPr>
        <p:spPr>
          <a:xfrm>
            <a:off x="3794760" y="3035808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DSGVO-konforme Verarbeitung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94760" y="3429000"/>
            <a:ext cx="21945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Einhaltung der EU-Datenschutzgrundverordnung (DSGVO / GDPR)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309360" y="2926080"/>
            <a:ext cx="2468880" cy="160020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/>
          <a:effectLst>
            <a:outerShdw blurRad="101600" dist="381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0" name="Text 18"/>
          <p:cNvSpPr/>
          <p:nvPr/>
        </p:nvSpPr>
        <p:spPr>
          <a:xfrm>
            <a:off x="6446520" y="3035808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🚫  Kein US-Cloud-Act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446520" y="3429000"/>
            <a:ext cx="21945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 Zugriff US-amerikanischer Behörden auf Nutzerdaten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0" y="4828032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von Claudia Heil mit Claude &amp; Mistral Vibe  ·  10. Juni 2026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Fazit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1005840"/>
          </a:xfrm>
          <a:prstGeom prst="roundRect">
            <a:avLst>
              <a:gd name="adj" fmla="val 9091"/>
            </a:avLst>
          </a:prstGeom>
          <a:solidFill>
            <a:srgbClr val="1A3550"/>
          </a:solidFill>
          <a:ln/>
          <a:effectLst>
            <a:outerShdw blurRad="101600" dist="381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4" name="Text 2"/>
          <p:cNvSpPr/>
          <p:nvPr/>
        </p:nvSpPr>
        <p:spPr>
          <a:xfrm>
            <a:off x="777240" y="1170432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7C3AE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Mistral Vibe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77240" y="1554480"/>
            <a:ext cx="7315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Bilder erstellen, bearbeiten &amp; variieren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2286000"/>
            <a:ext cx="8229600" cy="1005840"/>
          </a:xfrm>
          <a:prstGeom prst="roundRect">
            <a:avLst>
              <a:gd name="adj" fmla="val 9091"/>
            </a:avLst>
          </a:prstGeom>
          <a:solidFill>
            <a:srgbClr val="1A3550"/>
          </a:solidFill>
          <a:ln/>
          <a:effectLst>
            <a:outerShdw blurRad="101600" dist="381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777240" y="2359152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B4D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Claude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77240" y="2743200"/>
            <a:ext cx="7315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Texte, Flowcharts &amp; Visualisierungen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3474720"/>
            <a:ext cx="8229600" cy="1005840"/>
          </a:xfrm>
          <a:prstGeom prst="roundRect">
            <a:avLst>
              <a:gd name="adj" fmla="val 9091"/>
            </a:avLst>
          </a:prstGeom>
          <a:solidFill>
            <a:srgbClr val="1A3550"/>
          </a:solidFill>
          <a:ln/>
          <a:effectLst>
            <a:outerShdw blurRad="101600" dist="381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777240" y="3547872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76F5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Externe Tools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77240" y="3931920"/>
            <a:ext cx="7315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Animation &amp; Video (Pika, Runway, D-ID …)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0" y="4617720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i="1" dirty="0">
                <a:solidFill>
                  <a:srgbClr val="90E0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Kombination macht's! 🚀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0" y="4828032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 von Claudia Heil mit Claude &amp; Mistral Vibe  ·  10. Juni 2026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558</Words>
  <Application>Microsoft Office PowerPoint</Application>
  <PresentationFormat>Bildschirmpräsentation (16:9)</PresentationFormat>
  <Paragraphs>140</Paragraphs>
  <Slides>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 Workspace – Mistral Vibe &amp; Claude</dc:title>
  <dc:subject>PptxGenJS Presentation</dc:subject>
  <dc:creator>Claudia Heil</dc:creator>
  <cp:lastModifiedBy>Bernhard Siegfried Laukamp</cp:lastModifiedBy>
  <cp:revision>1</cp:revision>
  <dcterms:created xsi:type="dcterms:W3CDTF">2026-06-10T14:51:54Z</dcterms:created>
  <dcterms:modified xsi:type="dcterms:W3CDTF">2026-06-16T06:58:18Z</dcterms:modified>
</cp:coreProperties>
</file>