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322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62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7744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Herzlich willkommen. Diese Praesentation gibt einen kompakten Ueberblick ueber die wichtigsten rechtlichen Pflichten beim Einsatz KI-generierter Bilder – mit besonderem Fokus auf den EU AI Act Art. 50, der ab 2. August 2026 gilt.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Diese Vorlage ist als Orientierung gedacht und ersetzt keine individuelle Rechtsberatung. Bei sensiblen Veranstaltungen oder bei Verwendung von Fotos in KI-Tools sollte der Text um spezifische Angaben zum KI-Tool und zum Drittlandtransfer ergaenzt werden.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Diese Verbote gelten bereits jetzt auf Basis DSGVO, KUG und allgemeinem Persoenlichkeitsrecht. Ab 2. August 2026 kommen zusaetzlich die EU AI Act-Sanktionen hinzu.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Wichtig: Selbst Temporary Chat ist keine sichere Zone fuer wirklich sensible Daten. Im Business/Enterprise-Bereich gelten andere SLAs und Datenschutzvereinbarungen – diese muessen aber aktiv geprueft werden.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Diese Checkliste dient als Sofortmassnahmen-Fahrplan bis zum 2. August 2026. Bis dahin sollte mindestens der sichtbare Kennzeichnungsprozess etabliert sein.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Diese vier Empfehlungen decken die wichtigsten praktischen Massnahmen fuer Trainer ab. Der Fokus liegt auf Umsetzbarkeit ohne tiefes juristisches Fachwissen.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Wichtiger Hinweis: Diese Praesentation ist eine Zusammenfassung fuer Trainer und ersetzt keine Rechtsberatung. Bei konkreten Faellen immer einen Rechtsanwalt oder Datenschutzbeauftragten hinzuziehen.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CBE63-DA16-C686-C4D1-22E196A9B5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BE99AC-67C8-491C-59E9-CE5A60C8B8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BC430C-9810-DF83-2F06-7C6CD5D960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Wichtiger Hinweis: Diese Praesentation ist eine Zusammenfassung fuer Trainer und ersetzt keine Rechtsberatung. Bei konkreten Faellen immer einen Rechtsanwalt oder Datenschutzbeauftragten hinzuziehen.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E22139-0355-8499-D08B-864E620D14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0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Diese sieben Themenbloecke decken alle wesentlichen rechtlichen Aspekte beim Einsatz KI-generierter Bilder ab.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C2PA ist kein Detektor, sondern eine Signatur. Midjourney und viele Open-Source-Modelle unterstuetzen C2PA aktuell nicht. OpenAI fuegt seit Mai 2026 sowohl C2PA als auch SynthID ein – das ist technisch das aktuell robusteste Verfahren.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Wichtig: Die Frist 02.08.2026 betrifft die Betreiberpflicht (sichtbare Kennzeichnung fuer Menschen). Die Frist 02.12.2026 betrifft die technische Anbieterpflicht (maschinenlesbare Markierung). Trainer als Betreiber muessen ab August 2026 sichtbar kennzeichnen.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Stand: Juni 2026. Wichtig: Ausreichend nur, wenn die Markierung nach Export, Komprimierung und Upload noch maschinenlesbar nachweisbar ist. Immer sichtbares Label zusaetzlich ergaenzen!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Technische Restaurierung ist grundsaetzlich unbedenklicher als inhaltliche Manipulation. Bei erkennbaren Personen immer: Einwilligung, Zweckbindung, DSGVO-Rechtsgrundlage und Recht am eigenen Bild pruefen.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Gesetzliche Grundlage: § 22 KUG (Kunsturhebergesetz) – unveraendert seit 1907, aber weiterhin vollstaendig anwendbar. Das postmortale Persoenlichkeitsrecht (Art. 1, 2 GG) kann ueber die 10-Jahres-Frist hinaus wirken.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Metadaten/Wasserzeichen sind wichtig, ersetzen aber NICHT die sichtbare Kennzeichnung. Nach Art. 50 Abs. 4 muss die Kennzeichnung fuer Menschen sichtbar und erkennbar sein – versteckte HTML-Tags oder Metadaten allein reichen nicht.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Biometrische Daten (Gesichter) fallen unter Art. 9 DSGVO – besondere Kategorien. Fuer externe KI-Dienste: Auftragsverarbeitung, Drittlandtransfer und Loeschfristen pruefen.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6583680" y="548640"/>
            <a:ext cx="3474720" cy="3474720"/>
          </a:xfrm>
          <a:prstGeom prst="ellipse">
            <a:avLst/>
          </a:prstGeom>
          <a:solidFill>
            <a:srgbClr val="028090">
              <a:alpha val="18000"/>
            </a:srgbClr>
          </a:solidFill>
          <a:ln w="12700">
            <a:solidFill>
              <a:srgbClr val="02809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6640" y="1097280"/>
            <a:ext cx="1645920" cy="1645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02920" y="100584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KI-Bilder: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502920" y="1691640"/>
            <a:ext cx="6400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0A89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Recht &amp; Transparenz</a:t>
            </a:r>
            <a:endParaRPr lang="en-US" sz="3600" dirty="0"/>
          </a:p>
        </p:txBody>
      </p:sp>
      <p:sp>
        <p:nvSpPr>
          <p:cNvPr id="7" name="Text 4"/>
          <p:cNvSpPr/>
          <p:nvPr/>
        </p:nvSpPr>
        <p:spPr>
          <a:xfrm>
            <a:off x="502920" y="251460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AACB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Act, Urheberrecht, Datenschutz &amp; Kennzeichnung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502920" y="3840480"/>
            <a:ext cx="3200400" cy="54864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502920" y="397764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7FA8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Stand: Juni 2026  |  Fuer Trainer &amp; Seminaranbieter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Einwilligungserklaerung – Vorlage (DSGVO-konform)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3200400"/>
          </a:xfrm>
          <a:prstGeom prst="roundRect">
            <a:avLst>
              <a:gd name="adj" fmla="val 2857"/>
            </a:avLst>
          </a:prstGeom>
          <a:solidFill>
            <a:srgbClr val="FAFAFA"/>
          </a:solidFill>
          <a:ln w="1016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94360" y="1115568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Ich willige ein, dass [Name Trainer/Veranstalter] meine personenbezogenen Daten (Name, Kontaktdaten, ggf. Fotos) zum Zweck der Vorbereitung, Durchfuehrung und Nachbereitung der Veranstaltung [Titel] am [Datum] verarbeitet.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594360" y="1828800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Daten werden ausschliesslich fuer diese Veranstaltung verwendet und nicht an Dritte weitergegeben, es sei denn, dies ist fuer die Durchfuehrung erforderlich.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594360" y="2542032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Meine Einwilligung ist freiwillig und kann jederzeit ohne Angabe von Gruenden widerrufen werden. Der Widerruf beruehrt nicht die Rechtmaessigkeit der bis dahin erfolgten Verarbeitung.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594360" y="3255264"/>
            <a:ext cx="7955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Kontakt fuer Widerruf/Auskunft: [Name], [E-Mail]. Rechtsgrundlage: Art. 6 Abs. 1 lit. a DSGVO.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94360" y="4160520"/>
            <a:ext cx="7955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Ort, Datum, Unterschrift: ___________________________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4553712"/>
            <a:ext cx="8412480" cy="475488"/>
          </a:xfrm>
          <a:prstGeom prst="roundRect">
            <a:avLst>
              <a:gd name="adj" fmla="val 11538"/>
            </a:avLst>
          </a:prstGeom>
          <a:solidFill>
            <a:srgbClr val="FFF8E1"/>
          </a:solidFill>
          <a:ln w="12700">
            <a:solidFill>
              <a:srgbClr val="F0AD4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548640" y="4608576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D5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⚑  Bei KI-Einsatz explizit ergaenzen: Tool-Name, Zweck, ggf. Drittlandtransfer. Text durch Rechtsanwalt oder DSB pruefen lassen – dies ist keine Rechtsberatung.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Verbote – jetzt und ab 2026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FDECEC"/>
          </a:solidFill>
          <a:ln w="6350">
            <a:solidFill>
              <a:srgbClr val="FFCCC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179576"/>
            <a:ext cx="256032" cy="256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1124712"/>
            <a:ext cx="320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68680" y="1106424"/>
            <a:ext cx="7772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Bilder fuer unterschwellige Manipulation (unter der Wahrnehmungsschwelle, um Verhalten zu beeinflussen)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365760" y="1682496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FFF0F0"/>
          </a:solidFill>
          <a:ln w="6350">
            <a:solidFill>
              <a:srgbClr val="FFCCC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810512"/>
            <a:ext cx="256032" cy="25603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57200" y="1755648"/>
            <a:ext cx="320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868680" y="1737360"/>
            <a:ext cx="7772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Bilder, die Schwachstellen von Personen ausnutzen (z. B. Alter, Behinderung)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365760" y="2313432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FDECEC"/>
          </a:solidFill>
          <a:ln w="6350">
            <a:solidFill>
              <a:srgbClr val="FFCCC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2441448"/>
            <a:ext cx="256032" cy="25603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457200" y="2386584"/>
            <a:ext cx="320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868680" y="2368296"/>
            <a:ext cx="7772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Irrefuehrende Deepfakes ohne klare Kennzeichnung</a:t>
            </a:r>
            <a:endParaRPr lang="en-US" sz="1200" dirty="0"/>
          </a:p>
        </p:txBody>
      </p:sp>
      <p:sp>
        <p:nvSpPr>
          <p:cNvPr id="16" name="Shape 11"/>
          <p:cNvSpPr/>
          <p:nvPr/>
        </p:nvSpPr>
        <p:spPr>
          <a:xfrm>
            <a:off x="365760" y="2944368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FFF0F0"/>
          </a:solidFill>
          <a:ln w="6350">
            <a:solidFill>
              <a:srgbClr val="FFCCC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3072384"/>
            <a:ext cx="256032" cy="25603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457200" y="3017520"/>
            <a:ext cx="320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600" dirty="0"/>
          </a:p>
        </p:txBody>
      </p:sp>
      <p:sp>
        <p:nvSpPr>
          <p:cNvPr id="19" name="Text 13"/>
          <p:cNvSpPr/>
          <p:nvPr/>
        </p:nvSpPr>
        <p:spPr>
          <a:xfrm>
            <a:off x="868680" y="2999232"/>
            <a:ext cx="7772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KI-generierte Bilder, die real wirkende Personen in ehrverletzenden oder rufschaedigenden Situationen zeigen</a:t>
            </a:r>
            <a:endParaRPr lang="en-US" sz="1200" dirty="0"/>
          </a:p>
        </p:txBody>
      </p:sp>
      <p:sp>
        <p:nvSpPr>
          <p:cNvPr id="20" name="Shape 14"/>
          <p:cNvSpPr/>
          <p:nvPr/>
        </p:nvSpPr>
        <p:spPr>
          <a:xfrm>
            <a:off x="365760" y="3575304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FDECEC"/>
          </a:solidFill>
          <a:ln w="6350">
            <a:solidFill>
              <a:srgbClr val="FFCCC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3703320"/>
            <a:ext cx="256032" cy="256032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457200" y="3648456"/>
            <a:ext cx="320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600" dirty="0"/>
          </a:p>
        </p:txBody>
      </p:sp>
      <p:sp>
        <p:nvSpPr>
          <p:cNvPr id="23" name="Text 16"/>
          <p:cNvSpPr/>
          <p:nvPr/>
        </p:nvSpPr>
        <p:spPr>
          <a:xfrm>
            <a:off x="868680" y="3630168"/>
            <a:ext cx="7772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Deepfakes mit sexuellem Inhalt ohne ausdrueckliche Einwilligung</a:t>
            </a:r>
            <a:endParaRPr lang="en-US" sz="1200" dirty="0"/>
          </a:p>
        </p:txBody>
      </p:sp>
      <p:sp>
        <p:nvSpPr>
          <p:cNvPr id="24" name="Shape 17"/>
          <p:cNvSpPr/>
          <p:nvPr/>
        </p:nvSpPr>
        <p:spPr>
          <a:xfrm>
            <a:off x="365760" y="4206240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FFF0F0"/>
          </a:solidFill>
          <a:ln w="6350">
            <a:solidFill>
              <a:srgbClr val="FFCCC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5" name="Image 5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4334256"/>
            <a:ext cx="256032" cy="256032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457200" y="4279392"/>
            <a:ext cx="320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39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600" dirty="0"/>
          </a:p>
        </p:txBody>
      </p:sp>
      <p:sp>
        <p:nvSpPr>
          <p:cNvPr id="27" name="Text 19"/>
          <p:cNvSpPr/>
          <p:nvPr/>
        </p:nvSpPr>
        <p:spPr>
          <a:xfrm>
            <a:off x="868680" y="4261104"/>
            <a:ext cx="77724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Hochladen von Personenfotos ohne geklaerte Auftragsverarbeitung / Drittlandtransfer</a:t>
            </a:r>
            <a:endParaRPr lang="en-US" sz="12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Datensicherheit beim KI-Einsatz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2697480" cy="3474720"/>
          </a:xfrm>
          <a:prstGeom prst="roundRect">
            <a:avLst>
              <a:gd name="adj" fmla="val 2712"/>
            </a:avLst>
          </a:prstGeom>
          <a:solidFill>
            <a:srgbClr val="EBF4F7"/>
          </a:solidFill>
          <a:ln/>
          <a:effectLst>
            <a:outerShdw blurRad="635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115568"/>
            <a:ext cx="347472" cy="3474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32688" y="1097280"/>
            <a:ext cx="19933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ChatGPT Personal / Consumer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30352" y="1691640"/>
            <a:ext cx="2395728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Training-Nutzung ueber Datenkontrolle deaktivieren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Temporary Chat fuer sensible Tests nutzen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Trotzdem: keine Geheimnisse oder unnoetige Personendaten eingeben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3227832" y="1005840"/>
            <a:ext cx="2697480" cy="3474720"/>
          </a:xfrm>
          <a:prstGeom prst="roundRect">
            <a:avLst>
              <a:gd name="adj" fmla="val 2712"/>
            </a:avLst>
          </a:prstGeom>
          <a:solidFill>
            <a:srgbClr val="EEF0F8"/>
          </a:solidFill>
          <a:ln/>
          <a:effectLst>
            <a:outerShdw blurRad="635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4992" y="1115568"/>
            <a:ext cx="347472" cy="34747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794760" y="1097280"/>
            <a:ext cx="19933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Business / Enterprise / Edu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3392424" y="1691640"/>
            <a:ext cx="2395728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Fuer Organisationen bevorzugt Business-Umgebung nutzen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Andere Datenschutz- und Administrationsregeln gelten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Auftragsverarbeitung, Speicherort, Drittlandtransfer klaeren</a:t>
            </a:r>
            <a:endParaRPr lang="en-US" sz="1200" dirty="0"/>
          </a:p>
        </p:txBody>
      </p:sp>
      <p:sp>
        <p:nvSpPr>
          <p:cNvPr id="12" name="Shape 8"/>
          <p:cNvSpPr/>
          <p:nvPr/>
        </p:nvSpPr>
        <p:spPr>
          <a:xfrm>
            <a:off x="6089904" y="1005840"/>
            <a:ext cx="2697480" cy="3474720"/>
          </a:xfrm>
          <a:prstGeom prst="roundRect">
            <a:avLst>
              <a:gd name="adj" fmla="val 2712"/>
            </a:avLst>
          </a:prstGeom>
          <a:solidFill>
            <a:srgbClr val="FDECEC"/>
          </a:solidFill>
          <a:ln/>
          <a:effectLst>
            <a:outerShdw blurRad="635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7064" y="1115568"/>
            <a:ext cx="347472" cy="34747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656832" y="1097280"/>
            <a:ext cx="19933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Keine vertraulichen Daten hochladen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6254496" y="1691640"/>
            <a:ext cx="2395728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Teilnehmerlisten, Kundenfotos, interne Dokumente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wenn Zweck, Rechtsgrundlage und Anbieterstatus geklaert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 Upload: NDA*, Geschaeftsgeheimnisse, Kundenvereinbarungen pruefen</a:t>
            </a:r>
            <a:endParaRPr lang="en-US" sz="12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0E06A1CC-1B80-03B7-1CB2-AF7B60AE3A36}"/>
              </a:ext>
            </a:extLst>
          </p:cNvPr>
          <p:cNvSpPr txBox="1"/>
          <p:nvPr/>
        </p:nvSpPr>
        <p:spPr>
          <a:xfrm>
            <a:off x="4284768" y="4640354"/>
            <a:ext cx="457953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800" b="1" dirty="0"/>
              <a:t>*NDA</a:t>
            </a:r>
            <a:r>
              <a:rPr lang="de-DE" sz="800" dirty="0"/>
              <a:t> steht für </a:t>
            </a:r>
            <a:r>
              <a:rPr lang="de-DE" sz="800" b="1" dirty="0"/>
              <a:t>N</a:t>
            </a:r>
            <a:r>
              <a:rPr lang="de-DE" sz="800" dirty="0"/>
              <a:t>on-</a:t>
            </a:r>
            <a:r>
              <a:rPr lang="de-DE" sz="800" b="1" dirty="0"/>
              <a:t>D</a:t>
            </a:r>
            <a:r>
              <a:rPr lang="de-DE" sz="800" dirty="0"/>
              <a:t>isclosure </a:t>
            </a:r>
            <a:r>
              <a:rPr lang="de-DE" sz="800" b="1" dirty="0"/>
              <a:t>A</a:t>
            </a:r>
            <a:r>
              <a:rPr lang="de-DE" sz="800" dirty="0"/>
              <a:t>greement. Auf Deutsch bedeutet das </a:t>
            </a:r>
            <a:r>
              <a:rPr lang="de-DE" sz="800" b="1" dirty="0"/>
              <a:t>Geheimhaltungsvereinbarung</a:t>
            </a:r>
            <a:r>
              <a:rPr lang="de-DE" sz="800" dirty="0"/>
              <a:t> oder </a:t>
            </a:r>
            <a:r>
              <a:rPr lang="de-DE" sz="800" b="1" dirty="0"/>
              <a:t>Verschwiegenheitserklärung</a:t>
            </a:r>
            <a:r>
              <a:rPr lang="de-DE" sz="8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Checkliste fuer Trainer – Vor dem 2. August 2026</a:t>
            </a:r>
            <a:endParaRPr lang="en-US" sz="22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73152"/>
            <a:ext cx="804672" cy="804672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65760" y="1005840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EBF4F7"/>
          </a:solidFill>
          <a:ln w="6350">
            <a:solidFill>
              <a:srgbClr val="D0E4E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6" name="Shape 3"/>
          <p:cNvSpPr/>
          <p:nvPr/>
        </p:nvSpPr>
        <p:spPr>
          <a:xfrm>
            <a:off x="457200" y="1115568"/>
            <a:ext cx="292608" cy="292608"/>
          </a:xfrm>
          <a:prstGeom prst="roundRect">
            <a:avLst>
              <a:gd name="adj" fmla="val 15625"/>
            </a:avLst>
          </a:prstGeom>
          <a:solidFill>
            <a:srgbClr val="02809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7" name="Text 4"/>
          <p:cNvSpPr/>
          <p:nvPr/>
        </p:nvSpPr>
        <p:spPr>
          <a:xfrm>
            <a:off x="457200" y="11155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868680" y="1051560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KI-Inventar anlegen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337560" y="1051560"/>
            <a:ext cx="5303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 Tools nutze ich? Fuer welche Inhalte? Welche Bilder sind bereits erstellt?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365760" y="1627632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EFF5F7"/>
          </a:solidFill>
          <a:ln w="6350">
            <a:solidFill>
              <a:srgbClr val="D0E4E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Shape 8"/>
          <p:cNvSpPr/>
          <p:nvPr/>
        </p:nvSpPr>
        <p:spPr>
          <a:xfrm>
            <a:off x="457200" y="1737360"/>
            <a:ext cx="292608" cy="292608"/>
          </a:xfrm>
          <a:prstGeom prst="roundRect">
            <a:avLst>
              <a:gd name="adj" fmla="val 15625"/>
            </a:avLst>
          </a:prstGeom>
          <a:solidFill>
            <a:srgbClr val="02809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2" name="Text 9"/>
          <p:cNvSpPr/>
          <p:nvPr/>
        </p:nvSpPr>
        <p:spPr>
          <a:xfrm>
            <a:off x="457200" y="1737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868680" y="1673352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Exportformat pruefen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3337560" y="1673352"/>
            <a:ext cx="5303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Welche Datei (PNG, JPEG, WebP)? C2PA/SynthID vorhanden? Originalexport sichern.</a:t>
            </a:r>
            <a:endParaRPr lang="en-US" sz="1150" dirty="0"/>
          </a:p>
        </p:txBody>
      </p:sp>
      <p:sp>
        <p:nvSpPr>
          <p:cNvPr id="15" name="Shape 12"/>
          <p:cNvSpPr/>
          <p:nvPr/>
        </p:nvSpPr>
        <p:spPr>
          <a:xfrm>
            <a:off x="365760" y="2249424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EBF4F7"/>
          </a:solidFill>
          <a:ln w="6350">
            <a:solidFill>
              <a:srgbClr val="D0E4E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Shape 13"/>
          <p:cNvSpPr/>
          <p:nvPr/>
        </p:nvSpPr>
        <p:spPr>
          <a:xfrm>
            <a:off x="457200" y="2359152"/>
            <a:ext cx="292608" cy="292608"/>
          </a:xfrm>
          <a:prstGeom prst="roundRect">
            <a:avLst>
              <a:gd name="adj" fmla="val 15625"/>
            </a:avLst>
          </a:prstGeom>
          <a:solidFill>
            <a:srgbClr val="02809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7" name="Text 14"/>
          <p:cNvSpPr/>
          <p:nvPr/>
        </p:nvSpPr>
        <p:spPr>
          <a:xfrm>
            <a:off x="457200" y="235915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868680" y="2295144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Sichtbares Label definieren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3337560" y="2295144"/>
            <a:ext cx="5303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Standardformulierung festlegen: 'KI-generiert mit [Tool], [Datum]'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365760" y="2871216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EFF5F7"/>
          </a:solidFill>
          <a:ln w="6350">
            <a:solidFill>
              <a:srgbClr val="D0E4E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Shape 18"/>
          <p:cNvSpPr/>
          <p:nvPr/>
        </p:nvSpPr>
        <p:spPr>
          <a:xfrm>
            <a:off x="457200" y="2980944"/>
            <a:ext cx="292608" cy="292608"/>
          </a:xfrm>
          <a:prstGeom prst="roundRect">
            <a:avLst>
              <a:gd name="adj" fmla="val 15625"/>
            </a:avLst>
          </a:prstGeom>
          <a:solidFill>
            <a:srgbClr val="02809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2" name="Text 19"/>
          <p:cNvSpPr/>
          <p:nvPr/>
        </p:nvSpPr>
        <p:spPr>
          <a:xfrm>
            <a:off x="457200" y="29809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868680" y="2916936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Einwilligungsprozess anpassen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3337560" y="2916936"/>
            <a:ext cx="5303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KI-Einwilligung separat, freiwillig und dokumentiert einholen</a:t>
            </a:r>
            <a:endParaRPr lang="en-US" sz="1150" dirty="0"/>
          </a:p>
        </p:txBody>
      </p:sp>
      <p:sp>
        <p:nvSpPr>
          <p:cNvPr id="25" name="Shape 22"/>
          <p:cNvSpPr/>
          <p:nvPr/>
        </p:nvSpPr>
        <p:spPr>
          <a:xfrm>
            <a:off x="365760" y="3493008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EBF4F7"/>
          </a:solidFill>
          <a:ln w="6350">
            <a:solidFill>
              <a:srgbClr val="D0E4E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Shape 23"/>
          <p:cNvSpPr/>
          <p:nvPr/>
        </p:nvSpPr>
        <p:spPr>
          <a:xfrm>
            <a:off x="457200" y="3602736"/>
            <a:ext cx="292608" cy="292608"/>
          </a:xfrm>
          <a:prstGeom prst="roundRect">
            <a:avLst>
              <a:gd name="adj" fmla="val 15625"/>
            </a:avLst>
          </a:prstGeom>
          <a:solidFill>
            <a:srgbClr val="02809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7" name="Text 24"/>
          <p:cNvSpPr/>
          <p:nvPr/>
        </p:nvSpPr>
        <p:spPr>
          <a:xfrm>
            <a:off x="457200" y="36027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8" name="Text 25"/>
          <p:cNvSpPr/>
          <p:nvPr/>
        </p:nvSpPr>
        <p:spPr>
          <a:xfrm>
            <a:off x="868680" y="3538728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Veroeffentlichungsworkflow</a:t>
            </a:r>
            <a:endParaRPr lang="en-US" sz="1200" dirty="0"/>
          </a:p>
        </p:txBody>
      </p:sp>
      <p:sp>
        <p:nvSpPr>
          <p:cNvPr id="29" name="Text 26"/>
          <p:cNvSpPr/>
          <p:nvPr/>
        </p:nvSpPr>
        <p:spPr>
          <a:xfrm>
            <a:off x="3337560" y="3538728"/>
            <a:ext cx="5303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 prueft vor Upload? Wo wird Label angebracht? Wer zeichnet ab?</a:t>
            </a:r>
            <a:endParaRPr lang="en-US" sz="1150" dirty="0"/>
          </a:p>
        </p:txBody>
      </p:sp>
      <p:sp>
        <p:nvSpPr>
          <p:cNvPr id="30" name="Shape 27"/>
          <p:cNvSpPr/>
          <p:nvPr/>
        </p:nvSpPr>
        <p:spPr>
          <a:xfrm>
            <a:off x="365760" y="4114800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EFF5F7"/>
          </a:solidFill>
          <a:ln w="6350">
            <a:solidFill>
              <a:srgbClr val="D0E4EC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1" name="Shape 28"/>
          <p:cNvSpPr/>
          <p:nvPr/>
        </p:nvSpPr>
        <p:spPr>
          <a:xfrm>
            <a:off x="457200" y="4224528"/>
            <a:ext cx="292608" cy="292608"/>
          </a:xfrm>
          <a:prstGeom prst="roundRect">
            <a:avLst>
              <a:gd name="adj" fmla="val 15625"/>
            </a:avLst>
          </a:prstGeom>
          <a:solidFill>
            <a:srgbClr val="02809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32" name="Text 29"/>
          <p:cNvSpPr/>
          <p:nvPr/>
        </p:nvSpPr>
        <p:spPr>
          <a:xfrm>
            <a:off x="457200" y="422452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3" name="Text 30"/>
          <p:cNvSpPr/>
          <p:nvPr/>
        </p:nvSpPr>
        <p:spPr>
          <a:xfrm>
            <a:off x="868680" y="4160520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Bestehende Bilder pruefen</a:t>
            </a:r>
            <a:endParaRPr lang="en-US" sz="1200" dirty="0"/>
          </a:p>
        </p:txBody>
      </p:sp>
      <p:sp>
        <p:nvSpPr>
          <p:cNvPr id="34" name="Text 31"/>
          <p:cNvSpPr/>
          <p:nvPr/>
        </p:nvSpPr>
        <p:spPr>
          <a:xfrm>
            <a:off x="3337560" y="4160520"/>
            <a:ext cx="5303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Bereits veroeffentlichte KI-Bilder nachkennzeichnen oder ersetzen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Praxis-Empfehlungen fuer Trainer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411480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502920" y="1188720"/>
            <a:ext cx="384048" cy="384048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05840" y="1161288"/>
            <a:ext cx="3337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Alle Workshop-Bilder kennzeichnen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6928" y="1682496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Jedes KI-generierte Bild mit 'Erstellt mit KI [Tool]' beschriften – auch in Praesentationen, Handouts und Social-Media-Posts.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800600" y="1024128"/>
            <a:ext cx="411480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4937760" y="1188720"/>
            <a:ext cx="384048" cy="384048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4937760" y="1188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40680" y="1161288"/>
            <a:ext cx="3337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Keine echten Personendaten in Bildgeneratoren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01768" y="1682496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Fotos von Teilnehmern, Kunden oder Mitarbeitenden in KI-Tools hochladen, sofern Auftragsverarbeitung und Rechtsgrundlage nicht geklaert sind.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944368"/>
            <a:ext cx="411480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502920" y="3108960"/>
            <a:ext cx="384048" cy="384048"/>
          </a:xfrm>
          <a:prstGeom prst="ellipse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502920" y="31089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05840" y="3081528"/>
            <a:ext cx="3337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Fiktive Personen bevorzugen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66928" y="3602736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Fuer Seminare fiktive KI-Personen, gemeinfreie Quellen oder ausdruecklich lizenzierte Stockfotos verwenden – vermeidet Recht-am-eigenen-Bild-Probleme.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4800600" y="2944368"/>
            <a:ext cx="4114800" cy="1719072"/>
          </a:xfrm>
          <a:prstGeom prst="roundRect">
            <a:avLst>
              <a:gd name="adj" fmla="val 5319"/>
            </a:avLst>
          </a:prstGeom>
          <a:solidFill>
            <a:srgbClr val="FFFFFF"/>
          </a:solidFill>
          <a:ln/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0" name="Shape 18"/>
          <p:cNvSpPr/>
          <p:nvPr/>
        </p:nvSpPr>
        <p:spPr>
          <a:xfrm>
            <a:off x="4937760" y="3108960"/>
            <a:ext cx="384048" cy="384048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21" name="Text 19"/>
          <p:cNvSpPr/>
          <p:nvPr/>
        </p:nvSpPr>
        <p:spPr>
          <a:xfrm>
            <a:off x="4937760" y="31089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440680" y="3081528"/>
            <a:ext cx="33375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Tools mit C2PA/SynthID bevorzugen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001768" y="3602736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Adobe Firefly, OpenAI/ChatGPT oder Google Imagen nutzen, wenn maschinenlesbare Kennzeichnung wichtig ist. Originaldatei immer sichern.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92040"/>
            <a:ext cx="9144000" cy="2651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502920" y="22860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Fazit &amp; wichtige Quellen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11480" y="1005840"/>
            <a:ext cx="8321040" cy="502920"/>
          </a:xfrm>
          <a:prstGeom prst="roundRect">
            <a:avLst>
              <a:gd name="adj" fmla="val 10909"/>
            </a:avLst>
          </a:prstGeom>
          <a:solidFill>
            <a:srgbClr val="FFFFFF">
              <a:alpha val="10000"/>
            </a:srgbClr>
          </a:solidFill>
          <a:ln w="1016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A89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1051560"/>
            <a:ext cx="7680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02.08.2026 gilt Art. 50 EU AI Act – KI-Bilder muessen sichtbar und erkennbar gekennzeichnet sein.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11480" y="1618488"/>
            <a:ext cx="8321040" cy="502920"/>
          </a:xfrm>
          <a:prstGeom prst="roundRect">
            <a:avLst>
              <a:gd name="adj" fmla="val 10909"/>
            </a:avLst>
          </a:prstGeom>
          <a:solidFill>
            <a:srgbClr val="FFFFFF">
              <a:alpha val="10000"/>
            </a:srgbClr>
          </a:solidFill>
          <a:ln w="1016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502920" y="1682496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A89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664208"/>
            <a:ext cx="7680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C2PA + SynthID sind die aktuellen Technologiestandards – aber kein Ersatz fuer das sichtbare Label.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11480" y="2231136"/>
            <a:ext cx="8321040" cy="502920"/>
          </a:xfrm>
          <a:prstGeom prst="roundRect">
            <a:avLst>
              <a:gd name="adj" fmla="val 10909"/>
            </a:avLst>
          </a:prstGeom>
          <a:solidFill>
            <a:srgbClr val="FFFFFF">
              <a:alpha val="10000"/>
            </a:srgbClr>
          </a:solidFill>
          <a:ln w="1016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502920" y="2295144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A89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14400" y="2276856"/>
            <a:ext cx="7680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§ 22 KUG schuetzt Personenrechte auch 10 Jahre nach dem Tod.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11480" y="2843784"/>
            <a:ext cx="8321040" cy="502920"/>
          </a:xfrm>
          <a:prstGeom prst="roundRect">
            <a:avLst>
              <a:gd name="adj" fmla="val 10909"/>
            </a:avLst>
          </a:prstGeom>
          <a:solidFill>
            <a:srgbClr val="FFFFFF">
              <a:alpha val="10000"/>
            </a:srgbClr>
          </a:solidFill>
          <a:ln w="1016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502920" y="2907792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A89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2889504"/>
            <a:ext cx="7680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Einwilligung fuer KI-Verarbeitung muss separat und freiwillig sein (kein Kopplungsverbot).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11480" y="3456432"/>
            <a:ext cx="8321040" cy="502920"/>
          </a:xfrm>
          <a:prstGeom prst="roundRect">
            <a:avLst>
              <a:gd name="adj" fmla="val 10909"/>
            </a:avLst>
          </a:prstGeom>
          <a:solidFill>
            <a:srgbClr val="FFFFFF">
              <a:alpha val="10000"/>
            </a:srgbClr>
          </a:solidFill>
          <a:ln w="1016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Text 15"/>
          <p:cNvSpPr/>
          <p:nvPr/>
        </p:nvSpPr>
        <p:spPr>
          <a:xfrm>
            <a:off x="502920" y="3520440"/>
            <a:ext cx="320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A89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4400" y="3502152"/>
            <a:ext cx="76809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Jetzt handeln: KI-Inventar, Kennzeichnungsworkflow und Einwilligungsprozesse aufbauen.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02920" y="41148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7FA8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 (Verordnung (EU) 2024/1689), Art. 50, 99  |  EUR-Lex: eur-lex.europa.eu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7FA8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§ 22 KunstUrhebergesetz (KUG)  |  gesetze-im-internet.de/kunsturhg/__22.html</a:t>
            </a:r>
            <a:endParaRPr lang="en-US" sz="9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950" dirty="0">
                <a:solidFill>
                  <a:srgbClr val="7FA8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DSGVO Art. 6, 7, 9  |  datenschutz-generator.de  |  contentcredentials.org/verify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02920" y="482803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Stand: Juni 2026  |  Kein Rechtsrat – bei konkreten Fragen bitte Rechtsanwalt oder Datenschutzbeauftragten konsultieren.</a:t>
            </a:r>
            <a:endParaRPr lang="en-US" sz="9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76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22D7AC-15C9-3B27-B184-F3466D0F0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AD829ADD-3AC0-357D-C86F-ED266A7DFAF1}"/>
              </a:ext>
            </a:extLst>
          </p:cNvPr>
          <p:cNvSpPr/>
          <p:nvPr/>
        </p:nvSpPr>
        <p:spPr>
          <a:xfrm>
            <a:off x="0" y="4892040"/>
            <a:ext cx="9144000" cy="26517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4E45636-9AB6-0BF5-5E4F-487D7E9D375C}"/>
              </a:ext>
            </a:extLst>
          </p:cNvPr>
          <p:cNvSpPr/>
          <p:nvPr/>
        </p:nvSpPr>
        <p:spPr>
          <a:xfrm>
            <a:off x="502920" y="22860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 err="1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Impressum</a:t>
            </a:r>
            <a:endParaRPr lang="en-US" sz="300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CF792248-48F3-70D7-6166-AF40EF82DDC6}"/>
              </a:ext>
            </a:extLst>
          </p:cNvPr>
          <p:cNvSpPr/>
          <p:nvPr/>
        </p:nvSpPr>
        <p:spPr>
          <a:xfrm>
            <a:off x="502920" y="482803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7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Stand: Juni 2026  |  Kein Rechtsrat – bei konkreten Fragen bitte Rechtsanwalt oder Datenschutzbeauftragten konsultieren.</a:t>
            </a:r>
            <a:endParaRPr lang="en-US" sz="900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3AE8280-809A-065E-4BAB-B1E93DB1828A}"/>
              </a:ext>
            </a:extLst>
          </p:cNvPr>
          <p:cNvSpPr txBox="1"/>
          <p:nvPr/>
        </p:nvSpPr>
        <p:spPr>
          <a:xfrm>
            <a:off x="447656" y="1125417"/>
            <a:ext cx="6521451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Bernhard S. Laukamp</a:t>
            </a:r>
            <a:br>
              <a:rPr lang="de-DE" sz="11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Trainertreffen Deutschland</a:t>
            </a:r>
            <a:br>
              <a:rPr lang="de-DE" sz="11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Sohlweg 38</a:t>
            </a:r>
            <a:br>
              <a:rPr lang="de-DE" sz="11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30880 Laatzen</a:t>
            </a:r>
          </a:p>
          <a:p>
            <a:endParaRPr lang="de-DE" sz="11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E-Mail: redaktion@trainertreffen.de</a:t>
            </a:r>
            <a:br>
              <a:rPr lang="de-DE" sz="11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Telefon: 05102 9319612</a:t>
            </a:r>
            <a:br>
              <a:rPr lang="de-DE" sz="11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Web: trainertreffen.de </a:t>
            </a:r>
          </a:p>
          <a:p>
            <a:br>
              <a:rPr lang="de-DE" sz="1100" dirty="0">
                <a:solidFill>
                  <a:schemeClr val="bg1">
                    <a:lumMod val="95000"/>
                  </a:schemeClr>
                </a:solidFill>
              </a:rPr>
            </a:br>
            <a:endParaRPr lang="de-DE" sz="11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sz="1100" b="1" dirty="0">
                <a:solidFill>
                  <a:schemeClr val="bg1">
                    <a:lumMod val="95000"/>
                  </a:schemeClr>
                </a:solidFill>
              </a:rPr>
              <a:t>Hinweis zur Bildgenerierung:</a:t>
            </a:r>
          </a:p>
          <a:p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Die in diesem Dokument enthaltenen Abbildungen wurden mit ChatGPT Images 2.0 Instant erzeugt.</a:t>
            </a:r>
          </a:p>
          <a:p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Trotz sorgfältiger Prüfung können KI-generierte Bilder Fehler, Ungenauigkeiten oder unbeabsichtigte Darstellungen enthalten. Insbesondere bei Texten, Personen, Marken, Logos, Fakten, Symbolen und rechtlich relevanten Inhalten ist eine abschließende menschliche Kontrolle erforderlich.</a:t>
            </a:r>
          </a:p>
          <a:p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Die Verantwortung für die Nutzung, Veröffentlichung und rechtliche Prüfung der erzeugten Inhalte liegt beim Anwender.</a:t>
            </a:r>
          </a:p>
          <a:p>
            <a:endParaRPr lang="de-DE" sz="11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DE" sz="1100" dirty="0">
                <a:solidFill>
                  <a:schemeClr val="bg1">
                    <a:lumMod val="95000"/>
                  </a:schemeClr>
                </a:solidFill>
              </a:rPr>
              <a:t>Stand: 10. </a:t>
            </a:r>
            <a:r>
              <a:rPr lang="de-DE" sz="1100">
                <a:solidFill>
                  <a:schemeClr val="bg1">
                    <a:lumMod val="95000"/>
                  </a:schemeClr>
                </a:solidFill>
              </a:rPr>
              <a:t>Juni 2026</a:t>
            </a:r>
            <a:endParaRPr lang="de-DE" sz="11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1939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Ueberblick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206240" cy="749808"/>
          </a:xfrm>
          <a:prstGeom prst="roundRect">
            <a:avLst>
              <a:gd name="adj" fmla="val 9756"/>
            </a:avLst>
          </a:prstGeom>
          <a:solidFill>
            <a:srgbClr val="028090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566928" y="114300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170432" y="1124712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C2PA &amp; SynthID – Was steckt dahinter?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206240" cy="749808"/>
          </a:xfrm>
          <a:prstGeom prst="roundRect">
            <a:avLst>
              <a:gd name="adj" fmla="val 9756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566928" y="210312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1170432" y="2084832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 Art. 50 – Was gilt ab wann?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4206240" cy="749808"/>
          </a:xfrm>
          <a:prstGeom prst="roundRect">
            <a:avLst>
              <a:gd name="adj" fmla="val 9756"/>
            </a:avLst>
          </a:prstGeom>
          <a:solidFill>
            <a:srgbClr val="028090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566928" y="30632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170432" y="3044952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Bildbearbeitung &amp; biometrische Daten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57200" y="3886200"/>
            <a:ext cx="4206240" cy="749808"/>
          </a:xfrm>
          <a:prstGeom prst="roundRect">
            <a:avLst>
              <a:gd name="adj" fmla="val 9756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566928" y="402336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170432" y="4005072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Personenrechte – auch nach dem Tod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892040" y="1005840"/>
            <a:ext cx="4206240" cy="749808"/>
          </a:xfrm>
          <a:prstGeom prst="roundRect">
            <a:avLst>
              <a:gd name="adj" fmla="val 9756"/>
            </a:avLst>
          </a:prstGeom>
          <a:solidFill>
            <a:srgbClr val="028090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5001768" y="114300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605272" y="1124712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Kennzeichnung – Wo &amp; Wie genau?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892040" y="1965960"/>
            <a:ext cx="4206240" cy="749808"/>
          </a:xfrm>
          <a:prstGeom prst="roundRect">
            <a:avLst>
              <a:gd name="adj" fmla="val 9756"/>
            </a:avLst>
          </a:prstGeom>
          <a:solidFill>
            <a:srgbClr val="1E2761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5001768" y="210312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5605272" y="2084832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Einwilligung &amp; DSGVO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4892040" y="2926080"/>
            <a:ext cx="4206240" cy="749808"/>
          </a:xfrm>
          <a:prstGeom prst="roundRect">
            <a:avLst>
              <a:gd name="adj" fmla="val 9756"/>
            </a:avLst>
          </a:prstGeom>
          <a:solidFill>
            <a:srgbClr val="028090"/>
          </a:solidFill>
          <a:ln/>
          <a:effectLst>
            <a:outerShdw blurRad="762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22" name="Text 20"/>
          <p:cNvSpPr/>
          <p:nvPr/>
        </p:nvSpPr>
        <p:spPr>
          <a:xfrm>
            <a:off x="5001768" y="3063240"/>
            <a:ext cx="502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07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5605272" y="3044952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Checkliste &amp; Praxis-Empfehlungen</a:t>
            </a:r>
            <a:endParaRPr lang="en-US" sz="13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C2PA &amp; SynthID – Herkunftsnachweise fuer KI-Bilder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114800" cy="3474720"/>
          </a:xfrm>
          <a:prstGeom prst="roundRect">
            <a:avLst>
              <a:gd name="adj" fmla="val 2632"/>
            </a:avLst>
          </a:prstGeom>
          <a:solidFill>
            <a:srgbClr val="EBF4F7"/>
          </a:solidFill>
          <a:ln/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234440"/>
            <a:ext cx="347472" cy="3474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32688" y="12070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C2PA / Content Credentials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66928" y="1691640"/>
            <a:ext cx="3767328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Kryptografisch signierte Metadaten in der Datei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Dokumentiert Tool, Ersteller, Zeitpunkt &amp; Bearbeitungsschritte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von Adobe, Microsoft, BBC, OpenAI, Google, Meta u.a.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Prueftool: contentcredentials.org/verify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Geht bei Screenshot, WhatsApp-Upload, Social-Media-Reupload verloren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4846320" y="1097280"/>
            <a:ext cx="4114800" cy="3474720"/>
          </a:xfrm>
          <a:prstGeom prst="roundRect">
            <a:avLst>
              <a:gd name="adj" fmla="val 2632"/>
            </a:avLst>
          </a:prstGeom>
          <a:solidFill>
            <a:srgbClr val="EBF4F7"/>
          </a:solidFill>
          <a:ln/>
          <a:effectLst>
            <a:outerShdw blurRad="101600" dist="2540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80" y="1234440"/>
            <a:ext cx="347472" cy="34747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13248" y="1207008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SynthID (Google DeepMind)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5047488" y="1691640"/>
            <a:ext cx="3767328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Unsichtbares Wasserzeichen direkt in die Mediendatei eingebettet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Bleibt auch nach Crop, Komprimierung und leichter Bearbeitung erhalten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nutzt seit 19. Mai 2026 SynthID + C2PA kombiniert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Google, OpenAI, Nvidia, Kakao, ElevenLabs – wachsende Adoption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Midjourney, FLUX, Open-Source-Modelle: keine C2PA-/SynthID-Unterstuetzung</a:t>
            </a:r>
            <a:endParaRPr lang="en-US" sz="1150" dirty="0"/>
          </a:p>
        </p:txBody>
      </p:sp>
      <p:sp>
        <p:nvSpPr>
          <p:cNvPr id="12" name="Shape 8"/>
          <p:cNvSpPr/>
          <p:nvPr/>
        </p:nvSpPr>
        <p:spPr>
          <a:xfrm>
            <a:off x="365760" y="4663440"/>
            <a:ext cx="8412480" cy="393192"/>
          </a:xfrm>
          <a:prstGeom prst="roundRect">
            <a:avLst>
              <a:gd name="adj" fmla="val 13953"/>
            </a:avLst>
          </a:prstGeom>
          <a:solidFill>
            <a:srgbClr val="FFF3CD"/>
          </a:solidFill>
          <a:ln w="12700">
            <a:solidFill>
              <a:srgbClr val="F0AD4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9"/>
          <p:cNvSpPr/>
          <p:nvPr/>
        </p:nvSpPr>
        <p:spPr>
          <a:xfrm>
            <a:off x="502920" y="4718304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D4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⚑  Praxis: Original-Export immer sichern; vor Veroeffentlichung mit Verify-Tool pruefen; sichtbares Label trotzdem immer ergaenzen!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EU AI Act – Art. 50: Kennzeichnungspflichten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8412480" cy="1005840"/>
          </a:xfrm>
          <a:prstGeom prst="roundRect">
            <a:avLst>
              <a:gd name="adj" fmla="val 9091"/>
            </a:avLst>
          </a:prstGeom>
          <a:solidFill>
            <a:srgbClr val="E8F8F5"/>
          </a:solidFill>
          <a:ln/>
          <a:effectLst>
            <a:outerShdw blurRad="635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365760" y="1252728"/>
            <a:ext cx="1417320" cy="438912"/>
          </a:xfrm>
          <a:prstGeom prst="roundRect">
            <a:avLst>
              <a:gd name="adj" fmla="val 12500"/>
            </a:avLst>
          </a:prstGeom>
          <a:solidFill>
            <a:srgbClr val="27AE6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6" name="Text 4"/>
          <p:cNvSpPr/>
          <p:nvPr/>
        </p:nvSpPr>
        <p:spPr>
          <a:xfrm>
            <a:off x="365760" y="1252728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JETZT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920240" y="123444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Best Practice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920240" y="1581912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KI-Bilder freiwillig kennzeichnen, C2PA/SynthID als Transparenznachweis nutzen, Workflows aufbauen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377440"/>
            <a:ext cx="8412480" cy="1005840"/>
          </a:xfrm>
          <a:prstGeom prst="roundRect">
            <a:avLst>
              <a:gd name="adj" fmla="val 9091"/>
            </a:avLst>
          </a:prstGeom>
          <a:solidFill>
            <a:srgbClr val="EBF4F7"/>
          </a:solidFill>
          <a:ln/>
          <a:effectLst>
            <a:outerShdw blurRad="635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0" name="Shape 8"/>
          <p:cNvSpPr/>
          <p:nvPr/>
        </p:nvSpPr>
        <p:spPr>
          <a:xfrm>
            <a:off x="365760" y="2487168"/>
            <a:ext cx="1417320" cy="438912"/>
          </a:xfrm>
          <a:prstGeom prst="roundRect">
            <a:avLst>
              <a:gd name="adj" fmla="val 12500"/>
            </a:avLst>
          </a:prstGeom>
          <a:solidFill>
            <a:srgbClr val="028090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365760" y="2487168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02.08.2026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920240" y="246888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Betreiberpflichten (Art. 50 Abs. 4)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920240" y="2816352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Deepfakes &amp; KI-generierte Inhalte muessen fuer Menschen sichtbar und erkennbar gekennzeichnet sein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611880"/>
            <a:ext cx="8412480" cy="1005840"/>
          </a:xfrm>
          <a:prstGeom prst="roundRect">
            <a:avLst>
              <a:gd name="adj" fmla="val 9091"/>
            </a:avLst>
          </a:prstGeom>
          <a:solidFill>
            <a:srgbClr val="FDECEC"/>
          </a:solidFill>
          <a:ln/>
          <a:effectLst>
            <a:outerShdw blurRad="635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5" name="Shape 13"/>
          <p:cNvSpPr/>
          <p:nvPr/>
        </p:nvSpPr>
        <p:spPr>
          <a:xfrm>
            <a:off x="365760" y="3721608"/>
            <a:ext cx="1417320" cy="438912"/>
          </a:xfrm>
          <a:prstGeom prst="roundRect">
            <a:avLst>
              <a:gd name="adj" fmla="val 12500"/>
            </a:avLst>
          </a:prstGeom>
          <a:solidFill>
            <a:srgbClr val="C0392B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365760" y="3721608"/>
            <a:ext cx="1417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02.12.2026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920240" y="3703320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Anbieterpflichten (Art. 50 Abs. 2)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920240" y="4050792"/>
            <a:ext cx="667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Anbieter von KI-Systemen muessen alle synthetischen Outputs maschinenlesbar markieren (Wasserzeichen/Metadaten)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65760" y="4736592"/>
            <a:ext cx="8412480" cy="329184"/>
          </a:xfrm>
          <a:prstGeom prst="roundRect">
            <a:avLst>
              <a:gd name="adj" fmla="val 16667"/>
            </a:avLst>
          </a:prstGeom>
          <a:solidFill>
            <a:srgbClr val="FDECEC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0" name="Text 18"/>
          <p:cNvSpPr/>
          <p:nvPr/>
        </p:nvSpPr>
        <p:spPr>
          <a:xfrm>
            <a:off x="502920" y="4773168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Bussgelder bei Verstoss: bis zu 15 Mio. € oder 3 % des weltweiten Jahresumsatzes (Art. 99 KI-VO) – direkt, keine Verwarnung vorher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KI-Tools: Wer erfuellt die Kennzeichnungsanforderungen?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KI-Tool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794760" y="1005840"/>
            <a:ext cx="777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C2PA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663440" y="1005840"/>
            <a:ext cx="777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SynthID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40680" y="100584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Hinweis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417320"/>
            <a:ext cx="8412480" cy="420624"/>
          </a:xfrm>
          <a:prstGeom prst="rect">
            <a:avLst/>
          </a:prstGeom>
          <a:solidFill>
            <a:srgbClr val="E8F8F5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457200" y="1417320"/>
            <a:ext cx="3246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Adobe Firefly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94760" y="1417320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663440" y="1417320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40680" y="144475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C2PA Content Credentials seit Launch, Gruendungsmitglied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1883664"/>
            <a:ext cx="8412480" cy="420624"/>
          </a:xfrm>
          <a:prstGeom prst="rect">
            <a:avLst/>
          </a:prstGeom>
          <a:solidFill>
            <a:srgbClr val="E8F8F5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4" name="Text 12"/>
          <p:cNvSpPr/>
          <p:nvPr/>
        </p:nvSpPr>
        <p:spPr>
          <a:xfrm>
            <a:off x="457200" y="1883664"/>
            <a:ext cx="3246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/ ChatGPT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794760" y="1883664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663440" y="1883664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40680" y="1911096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C2PA + SynthID kombiniert seit 19. Mai 2026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65760" y="2350008"/>
            <a:ext cx="8412480" cy="420624"/>
          </a:xfrm>
          <a:prstGeom prst="rect">
            <a:avLst/>
          </a:prstGeom>
          <a:solidFill>
            <a:srgbClr val="E8F8F5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457200" y="2350008"/>
            <a:ext cx="3246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Gemini / Imagen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94760" y="2350008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663440" y="2350008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440680" y="23774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SynthID seit Beginn; C2PA-Integration angekuendigt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65760" y="2816352"/>
            <a:ext cx="8412480" cy="420624"/>
          </a:xfrm>
          <a:prstGeom prst="rect">
            <a:avLst/>
          </a:prstGeom>
          <a:solidFill>
            <a:srgbClr val="E8F8F5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4" name="Text 22"/>
          <p:cNvSpPr/>
          <p:nvPr/>
        </p:nvSpPr>
        <p:spPr>
          <a:xfrm>
            <a:off x="457200" y="2816352"/>
            <a:ext cx="3246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/ Bing / Designer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794760" y="2816352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663440" y="2816352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40680" y="2843784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Credentials implementiert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65760" y="3282696"/>
            <a:ext cx="8412480" cy="420624"/>
          </a:xfrm>
          <a:prstGeom prst="rect">
            <a:avLst/>
          </a:prstGeom>
          <a:solidFill>
            <a:srgbClr val="FDECEC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9" name="Text 27"/>
          <p:cNvSpPr/>
          <p:nvPr/>
        </p:nvSpPr>
        <p:spPr>
          <a:xfrm>
            <a:off x="457200" y="3282696"/>
            <a:ext cx="3246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Midjourney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794760" y="3282696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4663440" y="3282696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440680" y="3310128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Juni 2026: keine C2PA- / SynthID-Unterstuetzung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3749040"/>
            <a:ext cx="8412480" cy="420624"/>
          </a:xfrm>
          <a:prstGeom prst="rect">
            <a:avLst/>
          </a:prstGeom>
          <a:solidFill>
            <a:srgbClr val="FFF5F5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4" name="Text 32"/>
          <p:cNvSpPr/>
          <p:nvPr/>
        </p:nvSpPr>
        <p:spPr>
          <a:xfrm>
            <a:off x="457200" y="3749040"/>
            <a:ext cx="3246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 / Open-Source-Modelle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794760" y="3749040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4663440" y="3749040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440680" y="3776472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automatische Kennzeichnung – manuell noetig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65760" y="4215384"/>
            <a:ext cx="8412480" cy="420624"/>
          </a:xfrm>
          <a:prstGeom prst="rect">
            <a:avLst/>
          </a:prstGeom>
          <a:solidFill>
            <a:srgbClr val="FDECEC"/>
          </a:solidFill>
          <a:ln w="6350">
            <a:solidFill>
              <a:srgbClr val="E0E0E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9" name="Text 37"/>
          <p:cNvSpPr/>
          <p:nvPr/>
        </p:nvSpPr>
        <p:spPr>
          <a:xfrm>
            <a:off x="457200" y="4215384"/>
            <a:ext cx="32461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 / Reupload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3794760" y="4215384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4663440" y="4215384"/>
            <a:ext cx="777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5440680" y="4242816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C2PA-Metadaten gehen verloren; SynthID teilweise erhalten</a:t>
            </a:r>
            <a:endParaRPr lang="en-US" sz="10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Bildbearbeitung &amp; biometrische Daten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3931920" cy="384048"/>
          </a:xfrm>
          <a:prstGeom prst="roundRect">
            <a:avLst>
              <a:gd name="adj" fmla="val 14286"/>
            </a:avLst>
          </a:prstGeom>
          <a:solidFill>
            <a:srgbClr val="27AE60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51560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04672" y="100584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Unkritische Bearbeitung (zulaessig)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502920" y="146304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Schaerfe, Kontrast, Helligkeit anpassen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Kratzer, Staub entfernen (Restaurierung)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Vorsichtige Kolorierung von SW-Fotos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Zuschnitt / Ausschnitt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846320" y="1005840"/>
            <a:ext cx="3931920" cy="384048"/>
          </a:xfrm>
          <a:prstGeom prst="roundRect">
            <a:avLst>
              <a:gd name="adj" fmla="val 14286"/>
            </a:avLst>
          </a:prstGeom>
          <a:solidFill>
            <a:srgbClr val="C0392B"/>
          </a:solidFill>
          <a:ln/>
        </p:spPr>
        <p:txBody>
          <a:bodyPr/>
          <a:lstStyle/>
          <a:p>
            <a:endParaRPr lang="de-DE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760" y="1051560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285232" y="1005840"/>
            <a:ext cx="3383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Kritische Bearbeitung (Einwilligung!)</a:t>
            </a:r>
            <a:endParaRPr lang="en-US" sz="1300" dirty="0"/>
          </a:p>
        </p:txBody>
      </p:sp>
      <p:sp>
        <p:nvSpPr>
          <p:cNvPr id="11" name="Text 7"/>
          <p:cNvSpPr/>
          <p:nvPr/>
        </p:nvSpPr>
        <p:spPr>
          <a:xfrm>
            <a:off x="4983480" y="146304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Gesichter austauschen oder veraendern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Personen hinzufuegen oder entfernen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Koerperdarstellungen manipulieren</a:t>
            </a:r>
            <a:endParaRPr lang="en-US" sz="13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Andere Situation suggerieren (Deepfake)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365760" y="3840480"/>
            <a:ext cx="8412480" cy="896112"/>
          </a:xfrm>
          <a:prstGeom prst="roundRect">
            <a:avLst>
              <a:gd name="adj" fmla="val 8163"/>
            </a:avLst>
          </a:prstGeom>
          <a:solidFill>
            <a:srgbClr val="FDECEC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4005072"/>
            <a:ext cx="347472" cy="34747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960120" y="3858768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Keine biometrischen Daten (Gesichter, Stimmen) ohne Rechtsgrundlage verarbeiten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960120" y="4224528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Keine Personenfotos in KI-Tools hochladen, wenn Anbieter, Auftragsverarbeitung oder Drittlandtransfer ungeklaert sind. Bei Veroeffentlichung klar markieren: 'KI-bearbeitet: restauriert/koloriert mit [Tool]'.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Personenrechte – auch nach dem Tod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1005840"/>
          </a:xfrm>
          <a:prstGeom prst="roundRect">
            <a:avLst>
              <a:gd name="adj" fmla="val 7273"/>
            </a:avLst>
          </a:prstGeom>
          <a:solidFill>
            <a:srgbClr val="EBF4F7"/>
          </a:solidFill>
          <a:ln/>
          <a:effectLst>
            <a:outerShdw blurRad="635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1115568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024128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§ 22 KunstUrhebergesetz (KUG)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051560" y="1417320"/>
            <a:ext cx="7498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Tod hebt Bildnis- und Persoenlichkeitsrechte nicht sofort auf. Bis 10 Jahre nach dem Tod ist fuer die Verbreitung oder oeffentliche Zurschaustellung die Einwilligung der Angehoerigen (Ehegatte/Lebenspartner, Kinder, sonst Eltern) noetig.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365760" y="2148840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F8F9FA"/>
          </a:solidFill>
          <a:ln w="635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6"/>
          <p:cNvSpPr/>
          <p:nvPr/>
        </p:nvSpPr>
        <p:spPr>
          <a:xfrm>
            <a:off x="502920" y="2194560"/>
            <a:ext cx="3017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KI-Rekonstruktion / Deepfake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611880" y="2194560"/>
            <a:ext cx="5029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Immer deutlich kennzeichnen; keine Taeuschung erzeugen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65760" y="2788920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EFF3F7"/>
          </a:solidFill>
          <a:ln w="635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Text 9"/>
          <p:cNvSpPr/>
          <p:nvPr/>
        </p:nvSpPr>
        <p:spPr>
          <a:xfrm>
            <a:off x="502920" y="2834640"/>
            <a:ext cx="3017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Urheberrecht am Foto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3611880" y="2834640"/>
            <a:ext cx="5029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 pruefen – alte Aufnahme ≠ freie Nutzung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365760" y="3429000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F8F9FA"/>
          </a:solidFill>
          <a:ln w="635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5" name="Text 12"/>
          <p:cNvSpPr/>
          <p:nvPr/>
        </p:nvSpPr>
        <p:spPr>
          <a:xfrm>
            <a:off x="502920" y="3474720"/>
            <a:ext cx="3017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Ehrverletzende Darstellung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3611880" y="3474720"/>
            <a:ext cx="5029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Auch nach Ablauf der 10 Jahre kann das postmortale Persoenlichkeitsrecht wirken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365760" y="4069080"/>
            <a:ext cx="8412480" cy="530352"/>
          </a:xfrm>
          <a:prstGeom prst="roundRect">
            <a:avLst>
              <a:gd name="adj" fmla="val 10345"/>
            </a:avLst>
          </a:prstGeom>
          <a:solidFill>
            <a:srgbClr val="EFF3F7"/>
          </a:solidFill>
          <a:ln w="6350">
            <a:solidFill>
              <a:srgbClr val="DEE2E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5"/>
          <p:cNvSpPr/>
          <p:nvPr/>
        </p:nvSpPr>
        <p:spPr>
          <a:xfrm>
            <a:off x="502920" y="4114800"/>
            <a:ext cx="3017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Kommerzielle Nutzung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3611880" y="4114800"/>
            <a:ext cx="5029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Grundsaetzlich juristisch pruefen lassen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65760" y="4663440"/>
            <a:ext cx="8412480" cy="384048"/>
          </a:xfrm>
          <a:prstGeom prst="roundRect">
            <a:avLst>
              <a:gd name="adj" fmla="val 14286"/>
            </a:avLst>
          </a:prstGeom>
          <a:solidFill>
            <a:srgbClr val="E8F8F5"/>
          </a:solidFill>
          <a:ln w="12700">
            <a:solidFill>
              <a:srgbClr val="27AE6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1" name="Text 18"/>
          <p:cNvSpPr/>
          <p:nvPr/>
        </p:nvSpPr>
        <p:spPr>
          <a:xfrm>
            <a:off x="502920" y="470916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6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Empfehlung fuer Seminare: Fiktive KI-Personen, gemeinfreie Quellen oder ausdruecklich lizenzierte Bilder verwenden.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Kennzeichnung – Wo &amp; Wie genau?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87552"/>
            <a:ext cx="8412480" cy="502920"/>
          </a:xfrm>
          <a:prstGeom prst="roundRect">
            <a:avLst>
              <a:gd name="adj" fmla="val 12727"/>
            </a:avLst>
          </a:prstGeom>
          <a:solidFill>
            <a:srgbClr val="EBF4F7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48640" y="1033272"/>
            <a:ext cx="8046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Grundregel: Kennzeichnung dort, wo das Bild wahrgenommen wird – direkt am Bild oder unmittelbar daneben/darunter.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600200"/>
            <a:ext cx="8412480" cy="594360"/>
          </a:xfrm>
          <a:prstGeom prst="roundRect">
            <a:avLst>
              <a:gd name="adj" fmla="val 9231"/>
            </a:avLst>
          </a:prstGeom>
          <a:solidFill>
            <a:srgbClr val="F8FAFB"/>
          </a:solidFill>
          <a:ln w="6350">
            <a:solidFill>
              <a:srgbClr val="D8E4E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502920" y="1645920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Praesentationen / Folien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337560" y="1636776"/>
            <a:ext cx="5303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Kleine Fusszeile, Bildunterschrift oder Quellenfolie;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 kritischen Bildern direkt auf der Folie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304288"/>
            <a:ext cx="8412480" cy="594360"/>
          </a:xfrm>
          <a:prstGeom prst="roundRect">
            <a:avLst>
              <a:gd name="adj" fmla="val 9231"/>
            </a:avLst>
          </a:prstGeom>
          <a:solidFill>
            <a:srgbClr val="EBF4F7"/>
          </a:solidFill>
          <a:ln w="6350">
            <a:solidFill>
              <a:srgbClr val="D8E4E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Text 8"/>
          <p:cNvSpPr/>
          <p:nvPr/>
        </p:nvSpPr>
        <p:spPr>
          <a:xfrm>
            <a:off x="502920" y="2350008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Website / Social Media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337560" y="2340864"/>
            <a:ext cx="5303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Bildunterschrift oder Alt-Text;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Impressum/Zentralseite allein reicht NICHT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3008376"/>
            <a:ext cx="8412480" cy="594360"/>
          </a:xfrm>
          <a:prstGeom prst="roundRect">
            <a:avLst>
              <a:gd name="adj" fmla="val 9231"/>
            </a:avLst>
          </a:prstGeom>
          <a:solidFill>
            <a:srgbClr val="F8FAFB"/>
          </a:solidFill>
          <a:ln w="6350">
            <a:solidFill>
              <a:srgbClr val="D8E4E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502920" y="3054096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Deepfakes / realistische Personen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337560" y="3044952"/>
            <a:ext cx="5303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Besonders klar, frueh und nicht versteckt;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auch akustisch/visuell auffaellig bei Video/Audio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3712464"/>
            <a:ext cx="8412480" cy="594360"/>
          </a:xfrm>
          <a:prstGeom prst="roundRect">
            <a:avLst>
              <a:gd name="adj" fmla="val 9231"/>
            </a:avLst>
          </a:prstGeom>
          <a:solidFill>
            <a:srgbClr val="EBF4F7"/>
          </a:solidFill>
          <a:ln w="6350">
            <a:solidFill>
              <a:srgbClr val="D8E4E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6" name="Text 14"/>
          <p:cNvSpPr/>
          <p:nvPr/>
        </p:nvSpPr>
        <p:spPr>
          <a:xfrm>
            <a:off x="502920" y="3758184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Newsletter / Printmaterial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337560" y="3749040"/>
            <a:ext cx="5303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Direkt am Bild oder in der Bildzeile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4526280"/>
            <a:ext cx="8412480" cy="548640"/>
          </a:xfrm>
          <a:prstGeom prst="roundRect">
            <a:avLst>
              <a:gd name="adj" fmla="val 10000"/>
            </a:avLst>
          </a:prstGeom>
          <a:solidFill>
            <a:srgbClr val="FFF8E1"/>
          </a:solidFill>
          <a:ln w="12700">
            <a:solidFill>
              <a:srgbClr val="F0AD4E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9" name="Text 17"/>
          <p:cNvSpPr/>
          <p:nvPr/>
        </p:nvSpPr>
        <p:spPr>
          <a:xfrm>
            <a:off x="548640" y="455371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D5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Formulierungsbeispiele: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" y="4791456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7D5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'KI-generiert mit [Tool], [Datum]'  |  'KI-bearbeitet: Schaerfe/Farbe mit [Tool]'  |  'Erstellt mit KI (Midjourney, 06/2026)'</a:t>
            </a:r>
            <a:endParaRPr lang="en-US" sz="115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Einwilligung &amp; DSGVO – Rechtsgrundlagen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3977640" cy="2423160"/>
          </a:xfrm>
          <a:prstGeom prst="roundRect">
            <a:avLst>
              <a:gd name="adj" fmla="val 3774"/>
            </a:avLst>
          </a:prstGeom>
          <a:solidFill>
            <a:srgbClr val="EBF4F7"/>
          </a:solidFill>
          <a:ln/>
          <a:effectLst>
            <a:outerShdw blurRad="635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5" name="Text 3"/>
          <p:cNvSpPr/>
          <p:nvPr/>
        </p:nvSpPr>
        <p:spPr>
          <a:xfrm>
            <a:off x="502920" y="10515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DSGVO Art. 6 – Rechtsgrundlagen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02920" y="1444752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Einwilligung (lit. a)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Vertragsdurchfuehrung (lit. b)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Rechtliche Pflicht (lit. c)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Lebenswichtige Interessen (lit. d)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Oeffentliche Aufgabe (lit. e)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Berechtigtes Interesse (lit. f)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800600" y="1005840"/>
            <a:ext cx="3977640" cy="2423160"/>
          </a:xfrm>
          <a:prstGeom prst="roundRect">
            <a:avLst>
              <a:gd name="adj" fmla="val 3774"/>
            </a:avLst>
          </a:prstGeom>
          <a:solidFill>
            <a:srgbClr val="EBF4F7"/>
          </a:solidFill>
          <a:ln/>
          <a:effectLst>
            <a:outerShdw blurRad="63500" dist="25400" dir="27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4937760" y="105156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Einwilligung muss enthalten: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937760" y="1444752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 / Bild / Zweck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Kanaele &amp; Dauer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Bearbeitungsumfang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KI-Tool &amp; Anbieter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Widerrufsmoeglichkeit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3538728"/>
            <a:ext cx="8412480" cy="640080"/>
          </a:xfrm>
          <a:prstGeom prst="roundRect">
            <a:avLst>
              <a:gd name="adj" fmla="val 11429"/>
            </a:avLst>
          </a:prstGeom>
          <a:solidFill>
            <a:srgbClr val="FDECEC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3675888"/>
            <a:ext cx="347472" cy="347472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941832" y="3566160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039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Kopplungsverbot (Art. 7 Abs. 4 DSGVO)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941832" y="3858768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Veranstaltungsteilnahme DARF NICHT von KI-Einwilligung abhaengig gemacht werden! KI-Einwilligung separat und freiwillig einholen.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365760" y="4270248"/>
            <a:ext cx="8412480" cy="384048"/>
          </a:xfrm>
          <a:prstGeom prst="roundRect">
            <a:avLst>
              <a:gd name="adj" fmla="val 14286"/>
            </a:avLst>
          </a:prstGeom>
          <a:solidFill>
            <a:srgbClr val="E8F8F5"/>
          </a:solidFill>
          <a:ln/>
        </p:spPr>
        <p:txBody>
          <a:bodyPr/>
          <a:lstStyle/>
          <a:p>
            <a:endParaRPr lang="de-DE"/>
          </a:p>
        </p:txBody>
      </p:sp>
      <p:sp>
        <p:nvSpPr>
          <p:cNvPr id="15" name="Text 12"/>
          <p:cNvSpPr/>
          <p:nvPr/>
        </p:nvSpPr>
        <p:spPr>
          <a:xfrm>
            <a:off x="548640" y="431596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66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 Praxis: Veroeffentlichung und KI-Verarbeitung getrennt abfragen. Einwilligungen mit Projekt ablegen und Widerrufe dokumentieren.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2112</Words>
  <Application>Microsoft Office PowerPoint</Application>
  <PresentationFormat>Bildschirmpräsentation (16:9)</PresentationFormat>
  <Paragraphs>259</Paragraphs>
  <Slides>16</Slides>
  <Notes>16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KI-Bilder: Recht &amp; Transparenz – EU AI Act</dc:title>
  <dc:subject>PptxGenJS Presentation</dc:subject>
  <dc:creator>Bernhard Laukamp</dc:creator>
  <cp:lastModifiedBy>Bernhard Siegfried Laukamp</cp:lastModifiedBy>
  <cp:revision>6</cp:revision>
  <dcterms:created xsi:type="dcterms:W3CDTF">2026-06-09T17:10:47Z</dcterms:created>
  <dcterms:modified xsi:type="dcterms:W3CDTF">2026-06-10T07:45:35Z</dcterms:modified>
</cp:coreProperties>
</file>