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Default Extension="jpg" ContentType="image/jpeg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24" r:id="rId3"/>
    <p:sldId id="322" r:id="rId4"/>
    <p:sldId id="323" r:id="rId5"/>
    <p:sldId id="258" r:id="rId6"/>
    <p:sldId id="326" r:id="rId7"/>
    <p:sldId id="274" r:id="rId8"/>
    <p:sldId id="257" r:id="rId9"/>
    <p:sldId id="315" r:id="rId10"/>
    <p:sldId id="263" r:id="rId11"/>
    <p:sldId id="304" r:id="rId12"/>
    <p:sldId id="264" r:id="rId13"/>
    <p:sldId id="261" r:id="rId14"/>
    <p:sldId id="281" r:id="rId15"/>
    <p:sldId id="284" r:id="rId16"/>
    <p:sldId id="265" r:id="rId17"/>
    <p:sldId id="285" r:id="rId18"/>
    <p:sldId id="292" r:id="rId19"/>
    <p:sldId id="287" r:id="rId20"/>
    <p:sldId id="309" r:id="rId21"/>
    <p:sldId id="266" r:id="rId22"/>
    <p:sldId id="290" r:id="rId23"/>
    <p:sldId id="289" r:id="rId24"/>
    <p:sldId id="306" r:id="rId25"/>
    <p:sldId id="308" r:id="rId26"/>
    <p:sldId id="291" r:id="rId27"/>
    <p:sldId id="267" r:id="rId28"/>
    <p:sldId id="286" r:id="rId29"/>
    <p:sldId id="294" r:id="rId30"/>
    <p:sldId id="307" r:id="rId31"/>
    <p:sldId id="268" r:id="rId32"/>
    <p:sldId id="269" r:id="rId33"/>
    <p:sldId id="316" r:id="rId34"/>
    <p:sldId id="296" r:id="rId35"/>
    <p:sldId id="297" r:id="rId36"/>
    <p:sldId id="298" r:id="rId37"/>
    <p:sldId id="270" r:id="rId38"/>
    <p:sldId id="299" r:id="rId39"/>
    <p:sldId id="300" r:id="rId40"/>
    <p:sldId id="271" r:id="rId41"/>
    <p:sldId id="301" r:id="rId42"/>
    <p:sldId id="302" r:id="rId43"/>
    <p:sldId id="303" r:id="rId44"/>
    <p:sldId id="272" r:id="rId45"/>
    <p:sldId id="273" r:id="rId46"/>
    <p:sldId id="275" r:id="rId47"/>
    <p:sldId id="276" r:id="rId48"/>
    <p:sldId id="319" r:id="rId49"/>
    <p:sldId id="318" r:id="rId50"/>
    <p:sldId id="278" r:id="rId51"/>
    <p:sldId id="317" r:id="rId52"/>
    <p:sldId id="311" r:id="rId53"/>
    <p:sldId id="312" r:id="rId54"/>
    <p:sldId id="313" r:id="rId55"/>
    <p:sldId id="314" r:id="rId56"/>
    <p:sldId id="262" r:id="rId57"/>
    <p:sldId id="310" r:id="rId58"/>
    <p:sldId id="305" r:id="rId59"/>
    <p:sldId id="321" r:id="rId6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D7E7C35-124D-45B5-A686-F89DD1F8CA81}">
          <p14:sldIdLst>
            <p14:sldId id="256"/>
            <p14:sldId id="324"/>
            <p14:sldId id="322"/>
            <p14:sldId id="323"/>
            <p14:sldId id="258"/>
            <p14:sldId id="326"/>
            <p14:sldId id="274"/>
            <p14:sldId id="257"/>
            <p14:sldId id="315"/>
          </p14:sldIdLst>
        </p14:section>
        <p14:section name="Prompt-Engineering" id="{68D20B26-569E-42D7-A51C-4AC8B3242B97}">
          <p14:sldIdLst>
            <p14:sldId id="263"/>
            <p14:sldId id="304"/>
            <p14:sldId id="264"/>
            <p14:sldId id="261"/>
            <p14:sldId id="281"/>
            <p14:sldId id="284"/>
            <p14:sldId id="265"/>
            <p14:sldId id="285"/>
            <p14:sldId id="292"/>
            <p14:sldId id="287"/>
          </p14:sldIdLst>
        </p14:section>
        <p14:section name="Prompt-Archetypen" id="{54D2F705-2EB8-4058-984E-00F036A16917}">
          <p14:sldIdLst>
            <p14:sldId id="309"/>
            <p14:sldId id="266"/>
            <p14:sldId id="290"/>
            <p14:sldId id="289"/>
            <p14:sldId id="306"/>
            <p14:sldId id="308"/>
            <p14:sldId id="291"/>
            <p14:sldId id="267"/>
            <p14:sldId id="286"/>
            <p14:sldId id="294"/>
            <p14:sldId id="307"/>
          </p14:sldIdLst>
        </p14:section>
        <p14:section name="Use Cases" id="{AE178723-5BCC-4FA2-B4A3-DCB501B1A401}">
          <p14:sldIdLst>
            <p14:sldId id="268"/>
            <p14:sldId id="269"/>
            <p14:sldId id="316"/>
            <p14:sldId id="296"/>
            <p14:sldId id="297"/>
            <p14:sldId id="298"/>
            <p14:sldId id="270"/>
            <p14:sldId id="299"/>
            <p14:sldId id="300"/>
            <p14:sldId id="271"/>
            <p14:sldId id="301"/>
            <p14:sldId id="302"/>
            <p14:sldId id="303"/>
            <p14:sldId id="272"/>
          </p14:sldIdLst>
        </p14:section>
        <p14:section name="Best Practices" id="{69852A8A-6039-4DB9-AB47-17418D62A1E5}">
          <p14:sldIdLst>
            <p14:sldId id="273"/>
            <p14:sldId id="275"/>
            <p14:sldId id="276"/>
            <p14:sldId id="319"/>
            <p14:sldId id="318"/>
            <p14:sldId id="278"/>
            <p14:sldId id="317"/>
            <p14:sldId id="311"/>
            <p14:sldId id="312"/>
            <p14:sldId id="313"/>
            <p14:sldId id="314"/>
          </p14:sldIdLst>
        </p14:section>
        <p14:section name="Reserve" id="{EAB053BA-0903-493B-9EAF-495123C2DB1B}">
          <p14:sldIdLst>
            <p14:sldId id="262"/>
            <p14:sldId id="310"/>
            <p14:sldId id="305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512" autoAdjust="0"/>
  </p:normalViewPr>
  <p:slideViewPr>
    <p:cSldViewPr snapToGrid="0" snapToObjects="1">
      <p:cViewPr varScale="1">
        <p:scale>
          <a:sx n="112" d="100"/>
          <a:sy n="112" d="100"/>
        </p:scale>
        <p:origin x="10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6-06-09T16:17:15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 5283 1286 0,'0'0'359'0,"0"0"-282"0,0 0 37 0,0 0 35 0,0 0 18 16,0 0-6-16,0 0-27 0,0 0-42 0,0 0-28 0,0 0-22 0,0 0-13 16,0 0-4-1,0-2-3-15,1 2 2 0,1-1 0 0,-1-1 5 0,2 0 0 0,0-1-3 0,2-1-2 16,0 0-3-16,-2 1-3 0,1-3-2 15,4 1-2-15,-4-1 0 0,4-2-3 0,-2 1-1 16,3-1-1 0,-3-2-2-16,3 1-3 0,-1-2 2 0,1 1-3 0,-1-1 0 0,3-1 3 0,-3 1-2 15,0 0 3-15,1-2-1 0,-3 2 0 16,4 0 0-16,-6 0 0 0,4 1 2 0,-3 2-2 16,-1 0 0-16,1 2 0 0,-3 1 0 0,0 0 1 15,1 3-2-15,-3-1 2 0,0 1 1 16,0 1 7-16,0 1 2 0,0 0 0 0,0 0-5 15,0 1-13 1,0 1-10-16,0 1-2 0,0 2 11 0,0 1 14 0,0 3 11 0,0 2 3 16,0 2-10-16,0 1-1 0,0 0-6 0,0 1 0 15,0 2 1-15,0-1-4 0,0 0 3 0,-3 0-3 16,3 0 2 0,0-3-1-16,0 0-2 0,-2-4-3 15,2-1-4-15,0-1-8 0,0-2-19 0,0-1-41 16,0-2-73-16,0-1-75 0,0-1-81 0,2 0-131 15,-2 0-1021-15</inkml:trace>
  <inkml:trace contextRef="#ctx0" brushRef="#br0" timeOffset="5670.65">7964 5081 1963 0,'0'0'78'0,"0"0"8"0,0 0 31 15,0 0 2-15,0 0 9 0,0 0-7 0,0 0-24 0,0 0-29 0,0 0-29 0,0 0-15 16,0 0-7-16,0 0-3 0,14-29-2 0,-10 24-5 16,5 2-1-1,-4-1-3-15,6-1-2 0,-2 0 0 0,-1 2-3 0,2-1-1 0,-4 1 0 16,6 1 0-16,-1-1 2 0,-5 3 0 0,6-1 1 15,-2 0 0-15,-3 1-1 16,2 0 3-16,-3 0-4 0,2 1 0 0,-4 2 1 0,-2-1 4 0,1 1 6 16,-1 1 8-16,2-1 5 0,-4 3 0 15,0 0-1-15,0 0-3 0,-4 1-4 0,-1 0 0 16,3 3-3 0,-2-1-5-16,-4 1 0 0,4 0-3 0,-4 1 1 15,2 0 2-15,-3 0-3 0,4 0-1 16,-4 2-2-16,3-2-1 0,-3 3 2 0,3-1 0 15,-3-1 2-15,2-1-3 0,-1-1 3 0,5-1-3 0,-2 0 3 0,-3-1 0 0,5-3-3 16,2 1 2-16,-1-1-4 0,1-1 4 16,-1-2-4-16,2 0-2 0,0 0 0 0,0-2-10 15,0 1 6 1,2-1 2-16,-1 0 5 0,2 0 6 0,-1 0 1 0,6 0 3 0,-4 0 2 0,-1-1 2 16,6-2-1-16,-3 1-5 15,3 0-2-15,-1-2-1 0,3 1 0 0,-2 1 0 0,-3 0 1 0,4-1-4 16,-5 2 3-16,4-1-1 0,-4 2-5 15,-2-1-11-15,4 1-13 0,-4 0-28 0,-1 2-40 16,1-1-53-16,3 3-87 0,-3-2-113 0,-1 0-129 16,-1 1-913-1</inkml:trace>
  <inkml:trace contextRef="#ctx0" brushRef="#br0" timeOffset="6515.44">7801 5012 965 0,'0'0'81'0,"0"0"41"0,0 0 14 0,0 0-36 15,-33 66 29-15,27-49-4 0,-2 1-11 16,5 0-4-16,0 1-15 0,-3-1-20 0,4 1-13 0,1 1-14 0,1 0-17 0,0 0-7 15,3 1-11-15,5-1-8 0,-4-2-4 0,7-1 2 16,1 0 6-16,-3-4 5 0,5-1 11 0,1-2 11 16,2 1 4-16,5-3 1 0,-3-1-2 0,-1 0-2 15,6-4-2-15,-4-1 2 0,5 0 0 16,-6-2-6-16,6 0-7 0,-5-3-5 0,4 0-7 16,-4-2 1-1,-2 1 6-15,5-2-6 0,-5-1 1 0,-3 0-2 0,2 0-5 0,-2-1 25 0,0 1 4 16,1-3 1-16,-2 2-2 0,-1-2-19 15,1 1-9-15,-4-1 2 0,0 0 6 0,0 1 1 16,1-1 2-16,-5 0-1 0,3 0-1 0,-5-2 1 16,1 1 5-1,3-1 1-15,-5 1-1 0,-1-2-2 16,5 0-3-16,-4-1-2 0,0 2 1 0,-3-2-2 16,0-1-1-16,0 2 0 0,0-1-4 0,0 0 2 0,0 1 0 0,0-1 0 0,-3 3 4 15,0 0-2-15,-5-1 3 0,5 0 1 16,-6 1 0-16,4 0 3 0,-1 0-2 0,-3 1-2 15,-3-1-8-15,4 1 1 0,-3 1-1 16,-2 1 1-16,1-2 2 0,3 1-4 0,-4 2 1 0,0-1-3 16,-1 1 6-16,1 2-5 0,-3-1-2 0,1 2-2 31,0 0-3-31,1 1 3 0,-1 1-2 0,0 1 2 0,0 1-4 0,-1 0 4 0,-1 0-1 16,1 2 1-16,-1 1 4 0,-4 1-4 0,4 0 1 15,-1 2-2-15,0 0-1 0,1 3-1 0,-4 1-1 16,4 1 2-1,-2 1-3-15,3 0 0 0,-5 0-16 0,5 2-39 0,2 1-49 0,4-2-155 16,1-2-215-16,4-4-1082 0</inkml:trace>
  <inkml:trace contextRef="#ctx0" brushRef="#br0" timeOffset="19649.3">3594 4826 1074 0,'0'0'195'0,"0"0"22"0,0 0 1 0,0 0-25 15,0 0-19-15,0 0-30 0,0 0-32 0,0 0-13 0,0 0-8 0,0 0 0 0,0 0 2 16,0 0-1-16,-45-30-8 0,41 26-8 0,-2 2-10 15,2-2-10-15,3 2-8 16,-5-1-8-16,0 0-6 0,3 1-9 0,-3 0-5 0,0-1-1 16,0 2-2-16,-2-2 1 0,2 2-1 0,-3-2-1 15,2 2-4 1,-3 0 0-16,-2 0 1 0,3 1-5 16,-2 0 1-16,-1 0-4 0,-1 0-3 0,2 0 2 0,-3 0-2 0,0 1 1 0,0 0-1 15,0 2 0-15,-2-2-2 0,1 0 1 0,0 2 2 16,0-2-1-16,-2-1-1 0,-2 2 1 0,5-1 2 15,-3 0-3 1,0 0 0-16,0-1 0 0,-1 0-7 16,1 0 7-16,0 1 0 0,-2-1 0 0,2 0 4 15,-1 0-4-15,-2 0 0 0,2 0 0 0,-1 0 3 16,2-1-2-16,-2 1 0 0,-1 0 1 0,2 0-3 0,1 0 1 0,-4 0 1 16,1 1-2-16,3 1-5 15,-4 0 7-15,2 0-1 0,-1 0 1 0,0 2 3 0,0-2-4 0,0 1-1 16,2 0 2-16,-2 0 4 0,-1 2-4 0,-2 0-1 15,1-1-1-15,2 1-6 0,-4 0 5 0,1-1 1 16,3 0-1-16,-4 1 0 0,2 0 0 0,2 1 2 31,-2-2 1-31,2 1 6 0,-3 0-7 0,2-1-1 0,1 2 0 0,-2-1-3 16,4 1 3-16,-5 0 0 0,2 0 0 0,0 1-3 16,-2 0 5-16,3 1-1 0,-3 0 2 0,3 0 2 15,0 1-4-15,0-2 1 0,1 4-1 0,-2-3 2 16,0 3-1-16,1-1 1 0,1 2 0 0,-2-1-1 15,4 0-1-15,-1 1-2 0,2 1-1 0,-3-2-3 32,4 2 7-32,1 0 0 0,-1 1 2 0,3 0 6 15,1-1-6-15,-3 2-1 0,5-3 1 0,-1 2-4 0,1-1 2 0,3 0 0 0,-4 1-1 16,6-1-2-16,-1 1 6 0,-1 0-3 16,5 0-1-16,1-1 3 0,-3 0 0 0,3 0-2 15,0 1 4-15,0 0-5 0,3 0-5 0,0 0 3 16,4-1-3-1,-2 2 1-15,4 1 2 0,-1-1 0 16,4 0-2-16,-3 0 0 0,3 1 3 0,-1-1-5 0,3 0 4 0,-1 1-1 0,2-3-4 16,1 1 2-16,-1-1-1 0,1-1 2 0,4 0-4 15,0-1 3-15,0 0-1 0,3-1-1 0,0-1 5 16,4-1-3-16,-3-1-3 0,0-2-2 16,4 0 5-16,1-1 0 0,1 1 7 0,-1-3 4 15,-1 1-15-15,4-2 6 0,-7 0-2 0,6 0 1 16,-2-1 6-1,1 0-9-15,-1 0-2 0,2 0 1 0,-1 0 3 16,1 0 3-16,-1-1 4 0,3 0-3 0,-2 1 1 0,0-1 0 0,0 1 0 0,0-1 1 16,-1-1-10-16,1 1 3 0,0 0-2 15,-4-1-5-15,4-1 12 0,-2 1-7 0,-2-1-1 16,2 0 0-16,0-1-8 0,-3-1 1 0,1 1 0 16,-2-2 1-1,-1-1 4-15,-3 1 2 0,5-1 2 16,-6-1 7-16,1 0-4 0,0-1 2 0,1 1 0 0,-1-2-3 0,-4 1 6 0,1-1-1 15,0 2 0-15,-1 0-1 0,-2 0-6 16,-1-1 1-16,0 1 2 0,-3 0 2 0,2 0-2 16,-1-1 1-16,-3 2-1 0,1-1-1 0,2-1 4 15,-1-1 0-15,-3 1-1 0,4 0 1 0,-2 0 3 16,-1 0-3-16,2 1 0 0,-1 0 2 0,0 0-4 31,0 1 4-31,-1-2-1 0,-1 0 0 0,4 2-1 0,-4-2 0 0,0 1 0 0,5-1-1 16,-7 1 6-16,4 0-3 0,-2-2-1 0,0 4-1 15,-1-2-3-15,1-2 3 0,-1 3 2 0,1-2 1 16,-2 1-2-16,2-1 4 0,-5 1 1 0,3 0-1 16,0-1 1-1,-3 0-3-15,2 0 1 0,0 1-2 16,-3 0 3-16,2 0 0 0,-3 1 0 0,3 0 2 16,-2-1-3-16,2-1 1 0,-4 2 0 0,3-1 1 0,-1 1 0 0,-2-1 0 0,3-1-1 15,-1 2 1-15,-2-1 2 0,3 0-1 16,-3 0 2-16,0 0-1 0,0 0 1 0,0 0 0 15,0 0-1-15,-3-1 3 0,1 1-6 16,-1 0 3-16,1 0 0 0,-1 0-2 0,2-1 6 16,-4 1-5-16,0-1 0 0,1 1-1 0,-1 0-2 15,0 0 1 1,2-1-1-16,-3 1 0 0,-1-1-1 0,3 2 3 0,-2-2 0 0,-2 3 8 16,0 0 1-16,1 1 2 0,-1 0 5 0,-1 0-2 15,-1 2 5-15,-1 0-5 0,2 1-3 0,-5 1-8 16,1 0-14-16,-1-1-18 15,-2 2-29-15,3 0-44 0,-2 0-66 0,-1 0-108 16,7 0-181-16,1 0-1112 0</inkml:trace>
  <inkml:trace contextRef="#ctx0" brushRef="#br0" timeOffset="40344.28">13655 4437 1426 0,'0'0'272'0,"0"0"-184"0,0 0 26 16,0 0 17-16,0 0-8 0,0 0-7 0,0 0-21 0,0 0-27 0,0 0-13 0,0 0-8 16,0 0-5-1,0 0-4-15,37-32-5 0,-33 29-4 0,3-1-2 0,2 0 0 0,1 1 0 0,-2-2-1 16,-1 2-4-16,2-1-4 0,-1 1-6 16,1-1-4-16,2 1-1 0,-2 0-1 0,0-1-2 15,-1 2-1 1,4-1-3-16,-4 2 0 0,-1 0-1 0,-3 1 1 0,6 0-4 0,-7 0 0 15,3 1-1-15,0 3-1 0,-5 0 0 0,1 2 3 16,-2 0 1-16,1 1-3 0,-1 1 3 0,0 0-2 16,-1 0 2-16,-1 2 1 0,1-1 0 0,-4-1 3 15,-1 1 1-15,4 0 1 0,-7 0-2 0,2 1 2 32,1-1 1-32,-2-1 0 0,2-1 2 0,-3 0 0 0,3 0 2 0,-2-1 0 0,3-2 1 15,2 1-3-15,-3-2-3 0,3 0-4 16,3-1-13-16,0 0-3 0,0-2 0 0,2 1 5 15,-1 0 12-15,6-1 6 0,-1 0-3 0,0 0-4 16,2 0-7-16,-4 0-9 0,7 0-6 0,-3 0-9 16,-1 0-8-16,0 0-9 0,2 1-4 15,-7 0 1 1,4 2 5-16,0-2 12 0,-4 2 9 0,4 0 9 0,-4 0 6 0,2 0 3 0,-2 0 3 16,-2 1 0-16,0-1 0 0,1 1 2 0,-1 1 2 15,0-1 1-15,0 1 2 0,0-1 2 0,-1 2-1 16,-1 1-1-16,-4 1 3 0,1-1 7 0,2 2 7 15,-3-1 5-15,0 1-2 0,2 1-5 16,-7-1 4-16,7 1 10 16,-5-1 11-16,1 0 22 0,0-2 14 15,4 0 7-15,-4-1-1 0,2-1-11 0,0-1-17 0,-1-1-14 0,4-1-4 16,-1 0-10 0,1-1-4-16,-1-1-10 0,1 0-19 0,1 0-25 0,-3-4-42 0,1 1-53 15,1-2-67-15,-2-1-116 0,4 0-238 0,-1 2-923 0</inkml:trace>
  <inkml:trace contextRef="#ctx0" brushRef="#br0" timeOffset="43124.58">13965 4242 1184 0,'0'0'159'0,"0"0"-66"0,0 0 21 0,0 0 18 0,0 0 12 16,0 0-25-16,0 0-28 0,0 0-28 15,0 0-20-15,0 0 2 0,0 0 5 0,0 0 2 0,0 0-4 0,0 0-7 0,-64-19-10 16,61 19-8-16,-1 0-6 0,-2 0 1 16,2 0-3-16,-1 1 1 0,-1 0 5 0,0 0-6 0,-1 1 33 15,3-1-3-15,-4 2-10 0,3-2 2 0,-4 1-34 16,2-1 3 0,1 2 4-16,-3 0 15 0,-2 0 18 15,2 0 2-15,0 0-4 0,0-1-15 16,-2 1-21-16,2 1-3 0,1-2 6 0,-1 2 11 0,-1 0 1 0,2-1-2 0,-1 0-7 15,1 0-7-15,-1 0 0 0,3-1 2 0,-3 2 3 16,3-2-1-16,-2 2 0 0,2-1 4 16,-1 0 4-1,1 0-5-15,-2 1 0 0,3-1-7 0,-1-1-3 16,-1 1 2-16,0 1-1 0,0-2 3 0,1 2-1 16,-2-1 7-16,5 1 0 0,-4-2-2 0,-1 2-1 15,3-2-5-15,-1 2 0 0,2-1-1 0,1 0 5 0,-2 1-4 16,-1-1 1-16,1 2 2 0,1-1-4 0,-2 0 3 0,1 1-2 15,1-1 0-15,-1 2-4 0,2 0-1 0,-1-1 1 16,1 2 0-16,-2 0 4 0,3 1-3 0,-2-1 1 16,1 1 0-16,-2 2 1 0,3-1 2 0,-5 3 0 15,2 0 0-15,3 0-3 0,-3 1 3 16,2 0-3 0,-2 0 2-16,2 1 1 0,2-1-3 0,-2 1 0 0,1 1-1 0,1-2 0 0,1 0-1 15,0 0 1-15,0-1 2 0,0 1 0 16,0-2 1-16,0 2-1 0,0-2 0 0,0 2-3 15,1 0 5-15,1-2-3 0,1 1 1 0,-3 1-1 16,1-3-6-16,2 2 5 0,2-1-2 0,1 1 1 16,-3-1 1-16,3 0-1 0,1-1 0 0,-2 0-2 31,3 1 3-31,-4-1-2 0,7 0-1 0,-3-1 0 0,1 0-2 0,0 0 2 0,3-1 1 16,-1 0 0-16,1-1-2 0,-1-1 2 0,1 0-1 15,-2 0 3-15,3-2 1 0,-3 2-2 0,1-2 0 16,0-2 0-16,1 1 1 0,-3 0 0 0,3-2-1 15,-1-1 1-15,1 0-5 0,-2 0 5 16,3-1 1 0,-3-3 1-16,3 1 4 0,1-1-5 0,0-1 2 15,2-1-4-15,-1 0 1 0,0-1 0 0,1 2 1 0,-2-2-1 0,2-1 2 16,-1 1-1-16,0 1 0 0,0-1 2 0,-1-1-8 16,1 1 7-16,-1 0-2 0,-2 0 0 0,0 0 7 15,-1-1-6-15,1 2 0 0,2-1 0 0,-5 1-4 16,-2 0 3-16,6-2 3 0,-6 1-2 15,3 0 1-15,-2 0 2 0,0-1-2 0,3 3 3 16,-2-2-1 0,-1 0 0-16,-1 1-1 0,0 0 2 0,0 1 5 15,0-2 1-15,-2 3 2 0,1-3 3 16,0 2 1-16,0-1 4 0,0 0 1 0,-1-1-2 0,1 0-3 0,0-1 2 0,-3-1 0 16,1 0 2-16,3 0 2 0,-6-1-4 0,2-1-4 15,2-2-2-15,-2 1-1 16,0-2-3-16,-2-1 1 15,-1 0-2-15,0-1-2 0,0-2 1 0,-1 1-2 16,-4-2 2-16,-1 0-2 0,3 0 1 0,-5 2-2 0,1 0-2 0,1 0 4 0,-3 1-5 16,1 1 1-16,-1 1-1 0,-3 2 4 0,0 0 0 15,0 1 1-15,-2 2 0 0,-1 2-5 0,-1-2 0 16,-2 3 0-16,0 1 0 0,2 0 1 16,-9 2-2-16,5-1 2 0,-2 3-3 0,-1 0 3 15,-5 1-4-15,5 0-7 0,-1 2-8 0,-2 0-22 16,3 2-23-1,0-1-37-15,5 1-52 0,-3 0-84 0,3 1-142 0,7-1-237 0,4-2-903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6-06-09T16:31:58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2382 6556 879 0,'0'0'102'15,"0"0"-73"-15,0 0 26 0,0 0 28 0,0 0 29 16,0 0 12-16,0 0 3 0,0 0-7 0,0 0-5 15,0 0-5-15,0 0-11 0,4 0-9 0,-4 0-9 16,0 0-9-16,0 0-5 0,0 0-2 16,0 0 1-16,0 0 1 0,0 0 5 0,0 0 0 0,0 0 0 0,0 0-4 15,0 0-4-15,2 0-6 0,-2 0-9 16,0 0-4-16,0 0-12 0,0 0-10 0,3-2-7 16,-3 2-6-16,4-2 0 0,-2 0 7 0,2-2 4 15,-2-2 2 1,4 0 2-16,2-2-5 0,3-3-1 15,-3-1 0-15,2 0-3 0,-3-1-3 0,7-3-1 16,-8 1-2-16,9-1-3 0,-5-2 0 0,0-1-2 0,3 2-2 0,-3-1 3 16,0 0 0-16,1-3 2 0,-1 5-1 0,-2-2 0 15,3 4-1-15,-3-2 1 16,-4 4 2-16,4 2-3 0,-5 0 1 0,3 1-1 0,-6 3 0 0,2 2-1 16,0 0 3-16,-2 4 1 0,0 0 7 0,0 0 0 15,0 0 1 1,0 0-3-16,0 0-10 0,0 0-1 15,0 2-11-15,0 2-5 0,0 0-3 0,0 6 5 0,-2 5 13 0,2 5 9 0,-2 3 6 16,2 4-3-16,0 3-3 0,-4 1-4 0,2 3-3 16,-1 0 3-16,3 1 2 0,0 0 5 0,0 2 3 15,0-4-7-15,0-4-6 0,0-3-10 16,0-5-11-16,0-7-18 0,3-2-38 0,-1-5-72 16,2-3-94-16,-2-2-112 0,0-2-208 0,0 0-925 0</inkml:trace>
  <inkml:trace contextRef="#ctx0" brushRef="#br0" timeOffset="1874.47">2920 6135 1377 0,'0'0'157'0,"0"0"7"0,0 0 3 15,0 0 0-15,0 0-5 0,0 0-21 0,0 0-24 16,0 0-19-16,0 0-15 0,0 0-6 0,0 0-4 0,0 0-1 0,0 0-4 15,-37-58-5-15,30 54 0 0,5 0-8 0,-6 0-5 16,0 2-5-16,4-2-11 0,-5 2-5 0,-1-2-4 16,2 2-2-16,-2 0 1 0,1-1 5 0,-3 1-1 15,4 0-5-15,-5 0-2 0,5 0-1 0,-5 2 0 16,5-2 1-16,-4 0-1 0,4 0-4 0,-5 2 0 31,5-2 1-31,-7 0-1 0,1 2-1 0,1 0-3 0,1 0-3 0,-7 0-3 0,3 0 1 16,1 0 3-16,-1 2-4 0,-1-2-2 0,1 2 0 15,-3-2-4-15,5 2 2 0,-5 0 0 0,-2 0-1 16,1-2 1-16,-1 2 0 0,-2 2 0 0,3-2 1 31,-7 1 0-31,6-1-2 0,-2 2 2 0,-1-2-1 16,1 0-1-16,-4 2-1 0,2-2 2 0,2 2-2 16,-4 0 1-16,-1 0 5 0,3-1-4 0,0 3 2 0,-2-2-1 0,-2 2-3 15,2 0 0-15,-2 3 2 0,2-3-1 0,-2 2-4 16,-2-2 3-16,-4 2-2 0,4 0 0 0,-4 2 2 15,4-1-1-15,0 1-3 0,-4-3 1 16,4 3 1-16,-2 0 3 0,2 0-4 0,-4 1-1 16,1-1-1-1,1 0-2-15,2 2 4 0,-2 0 2 0,0-1-3 16,2 2 2-16,0-1-2 0,-4 2 1 0,0 0 3 0,4-1-2 0,-4 1 0 0,4-2 0 16,-2-1 2-16,-1 3 0 0,10-3 1 15,-1 1 0-15,4-4 2 0,3-2-1 0,-3 4 0 16,4-2 0-16,-3 3-8 0,-3-1 3 0,2-1-3 15,1 3 0 1,-1 0 6-16,6 1-3 0,1 1 3 0,-1-2 0 16,3 2-4-16,4 5 4 0,-1-4-4 15,1 5 5-15,8 1-2 0,-2 1-1 0,2 1-1 0,0 0-2 0,2 1 3 0,6 1-1 16,3 1 1-16,-5-5-2 0,6 6 2 0,3-3-1 16,-7 1 0-16,11-2 7 0,-3-1-9 15,3 1 2-15,4 1-1 0,10 2-7 16,0-2 3-16,8-2-3 0,-6-5 2 0,-2-5 0 15,-2-4 2-15,1-1 1 0,3-3 1 0,-2 0 5 16,0 2-2-16,4-4 4 0,-2 0-1 0,0 1 1 16,1-1 0-16,-1 0-4 0,0 0-2 0,2-2-1 15,2 2 5-15,1 0 2 0,1-2 5 0,-2 2-4 16,3 0-4-16,-1 0 1 0,0-2-2 0,3 0 4 16,-3 0-2-16,1 0-1 0,-1 0 1 0,0-2-3 15,-1-2 3-15,1 0-5 0,0 0-1 0,5-3-1 31,-7-1-2-31,2-2 5 0,1 1 0 0,-3-3 1 16,2 0 1-16,-1-3 2 0,-7 1-1 0,0-2 8 0,2 2-4 0,-8-4 0 16,2 4 1-16,-2-4-4 0,-5 1 4 0,1-1-2 15,-2-2 3-15,-2 2-4 16,-1-2 0-16,-3 0 3 0,-1-1-2 0,-4-1 8 16,3 1-3-16,-5-4 2 0,2 3 0 0,-1-3-2 15,-3 2 2-15,2 1-7 0,-2-1 3 0,1 3-5 16,1 0 5-16,-2-2-2 0,-2 4-1 0,2 0 1 15,-1-1-8-15,1 3 6 0,-4 3-2 0,2-1 3 16,2-1 5-16,-4 3-4 0,4 0 3 16,-6 0-3-16,2 1-1 15,1-1 1-15,-3 3-1 0,4-3 1 0,-4 0 2 0,0-3 1 0,0 3 1 16,0-2 5-16,0 0-6 0,0 0 5 0,0 0-1 16,0 0-4-16,0 0 8 0,-4 2-8 0,1-1 2 15,1 1-1 1,2-2-3-16,-6 2 2 0,4-1-3 0,-4-2 2 15,4 3-3-15,-2-2 6 0,-2 0-1 0,-5-3 3 16,7 3-5-16,-6-1-2 0,-1-1 3 16,-3 1-2-16,4 1 10 0,-5-2-4 0,-1 4-2 15,3-1 0-15,-3 2 5 0,-1 3 4 0,-4 2 2 0,3 0 2 0,-3 4-14 0,0 2 0 16,1 0-2-16,-1 4-10 0,0 2-10 0,3 4-35 16,-1 0-69-16,1 1-143 0,7-2-326 0,1-1-1093 15</inkml:trace>
  <inkml:trace contextRef="#ctx0" brushRef="#br0" timeOffset="9391.84">7579 6707 1869 0,'0'0'266'0,"0"0"-157"0,0 0 22 0,0 0-11 0,0 0-17 15,0 0-13-15,0 0-16 0,0 0-20 0,0 0-18 0,0 0-15 16,0 0-5-16,0 0-5 0,54-44 0 0,-38 42-1 0,-3 0-2 31,-1 2-2-31,5 0-2 0,-1 2-1 0,-8 2 0 0,9 2 4 0,-3 1 0 0,-5 1-3 16,5 1-1-16,-8 1 0 0,7-2 0 0,-7 4 2 15,-4-2 1-15,0 0 1 0,2 1 0 0,0-1 4 16,-4 0-2-16,0 1-1 0,-8 1-1 0,4 1-3 31,2 1 1-31,-10 0 1 0,5 0 1 0,-3 3-5 16,0-2 1-16,-7 1-3 0,9 0 1 16,-7 1 3-16,3-1-1 0,0-2 1 0,-3-1-1 0,7 2 10 0,-7-3 2 0,9 0 6 15,-6 0 5-15,8-4-7 0,-5 3 1 0,3-5-3 16,4 0-6-16,2 0-5 0,0-2-3 0,0-2-7 15,0 2 2-15,0-2 6 16,8-1 2-16,1 1 5 0,-5-2 0 0,10 0 2 0,-8 0-4 16,11 0 1-16,-7 0 0 0,3-3-10 0,3 1 3 15,1-2-1 1,-7-2-3-16,7 2 5 0,1 0 0 0,-5-2-3 16,1 0-2-16,3-1-8 0,-3 3-22 0,-3-2-24 0,3 2-44 0,-8 2-79 15,7-2-152-15,-11 4-199 0,2-2-952 0</inkml:trace>
  <inkml:trace contextRef="#ctx0" brushRef="#br0" timeOffset="10375.9">7329 6645 1094 0,'0'0'112'15,"0"0"57"-15,0 0 65 0,0 0-36 0,0 0-10 16,0 0-29-16,-69 88-44 0,63-69 8 16,-2 3-13-16,8 1-19 0,-2 4-17 0,2 3-7 15,0 0-12-15,0 2-5 0,2 1-6 0,6 0-14 16,3 2-2-16,-1 2-7 0,2-2-6 0,7 2-2 16,0-2-4-16,1-2-3 0,3-2-2 0,0-3-1 15,4-3-3-15,2-4-4 0,-5-3 3 0,7 1-1 0,-4-5 3 0,-2 0 2 16,6-4-1-16,-4 1 0 0,-4-5 0 0,4 1 0 15,-3-3-1-15,-1-2-4 0,0-2 3 0,-2 0-2 16,1 0-1-16,1-2 2 0,-2-2 2 0,4-3 8 16,-5-3-4-16,5-1-1 0,-2-3-2 0,0 0-6 31,-1-3 6-31,-3-1 2 0,2 0 0 0,-1 0 1 16,-1 0-1-16,-2-2 3 0,-3-1 1 0,-2 1 4 0,5 3 1 0,-9-4 2 0,5-1 2 15,-7 2 3-15,4-3 2 0,-4 0-5 16,-6-1 2-16,5-1-6 0,-3-1-2 0,4-2 4 15,-6 0-6-15,0-1-1 0,0 0-2 0,-8-2-1 16,3 3 2-16,1-3 1 0,-6 4 0 16,4-2-1-16,-9 1 1 15,7 0 0-15,-7 2 3 0,5-1-1 16,-2 3 4-16,-7 3 0 0,9 0 3 0,-7 3 8 0,1 0-8 0,-5 1-2 0,2 1-4 16,-1 3-4-16,-1 1 1 0,0 3-4 15,-1-1-2-15,-1 4-4 0,0 0 0 0,-2 4 1 16,-2-2 2-16,5 4-3 0,-1 0 3 0,-2 0-3 15,0 0-5-15,0 4 8 0,3 2-6 16,1 2 1-16,-2 4 3 0,1 1-6 0,-1 0 4 16,-2 3-1-1,0 0 1-15,4 1 2 0,-1 3 0 0,1 0 0 16,0 0-2-16,1 2-8 0,1 1-24 0,9 1-41 16,-3-3-78-16,3-4-162 0,4-5-1130 0</inkml:trace>
  <inkml:trace contextRef="#ctx0" brushRef="#br0" timeOffset="18808.18">3433 9599 1516 0,'0'0'279'0,"0"0"-92"0,0 0 32 16,0 0-18-16,0 0-26 0,0 0-9 0,0 0-28 16,0 0-33-16,0 0-21 0,-89-31-17 0,85 29-7 0,-5 0-6 0,1 0-8 15,6 2-3-15,0-2-8 16,-2 0-4-16,2 2-6 0,2-2-8 0,0 2-10 15,0 0-13-15,0 0-12 0,0 0-3 0,0 0-1 0,6 0 7 16,-2 0 12-16,4 4-1 0,3 0 5 16,-3 0 0-16,4 2-2 15,-1 0 1-15,-1-1-3 0,3 3 1 0,-3 0-2 0,4 0-2 0,-7 5-1 0,7-3 0 16,-8 2-2-16,3 0 5 0,-3 0 1 16,-4 2 4-16,2-2 3 0,-4 0-2 0,0 0 1 15,0 3 1-15,0-3-2 0,-4 0 3 0,4-2-3 16,-8 2 1-16,1-2 1 0,3 0-2 0,2 0 1 15,-4-2-1 1,2 0 0-16,-2 2 1 0,1-2 0 0,3-1 1 16,-4 1 0-16,4-2-2 0,-4-2-2 0,4 0-2 0,0 0-2 0,2-2 1 15,0 0-2 1,0 0-2-16,0-1-4 0,0 1-2 0,0 2-1 16,4 0-8-16,2 2-5 0,2-2-8 0,-4 3-4 15,5-1 1-15,1 0 2 0,-6 0 0 0,7 2-3 16,-3 0-5-16,2 0-2 0,-2 2 2 0,1-1 7 15,-3-1 8-15,2 1 8 0,0-1 6 0,-3 0 6 16,-1 0 6-16,-2 0 3 0,2-1 3 0,-4 3 6 16,0-2 1-16,0 2 5 0,-2 0 11 0,-2 2 0 15,-2 0 10-15,-3-2 7 0,3 2 3 0,-4 0 6 16,-1 0-3-16,-3 1-3 0,2-1-6 0,-1 0 6 16,-1-2 2-16,5-1-2 15,-7 2-5-15,5-5-13 0,-1-2-11 0,2 2-2 0,-1-4 4 16,-3-2-9-16,8 0-4 0,-7-6-22 0,7-2-51 15,-2-3-76-15,0-6-137 0,3 3-181 0,1 4-1110 16</inkml:trace>
  <inkml:trace contextRef="#ctx0" brushRef="#br0" timeOffset="20076.05">3383 9372 907 0,'0'0'40'0,"0"0"44"0,0 0 56 0,0 0 26 16,0 0 8-16,0 0-18 0,-101-8-22 0,84 8-5 0,5 2-5 0,-7 0-5 0,5 4-17 31,-7-2-20-31,5 4-8 0,1-2-12 0,-1 2-5 0,1 2 0 16,-1 0-5-16,-1 2-7 0,5 1-5 0,-3-1-6 16,5 2-5-16,-5 1-2 0,1 2-4 0,3 1-3 15,-1 2 0-15,-2 1-1 0,3 2 1 16,-3 3 1-16,3 3 1 0,1 1 0 0,0 4-1 0,-1-1-2 15,3 1 1-15,2 2-2 0,0 2-1 0,6 0 0 16,-4 3-4-16,2 2-1 16,2-2-5-16,0 4-5 0,6-3 1 0,-4 3-2 0,6-3 1 15,-2 2-2-15,5-3-1 0,-1-4-2 0,4-2 1 16,-3-3 3-16,7-2 0 0,-5-2 1 0,1-1-3 16,3-3 1-16,1-2-1 0,-1-2-2 0,-1-2 4 0,3 1 0 15,2-5 0-15,-3-3-1 0,3 1 1 0,0-1 1 16,1-3-1-16,-1 0 3 0,0-4 1 15,2 0 1-15,-3-4 1 0,5 0 1 0,-2-2-3 16,0-4 0-16,1-2 1 0,1 0-1 0,0-5 2 16,-2 0-2-1,2-1 0-15,1-2-3 0,1-3 2 16,-4 1 0-16,0-2 1 0,0-2 4 0,1 2-3 0,-1-5-1 0,-2 1 1 0,0 1-1 16,1-4 3-16,-3 1-1 0,2-3 2 0,-5 2-1 15,-1-2 7-15,1-1 5 0,-3-2 2 0,-5 0 1 16,4-1-3-16,-4 0-2 0,-3-4-4 15,3 0 2-15,0 0-7 0,-8-6-2 16,4 0 0-16,-4 1-7 16,0-4 5-16,0 2-1 0,0-1-2 0,-2 3 2 15,0 0 0-15,-4 3 1 0,0 3 0 0,-3 2 3 0,3 1-2 0,-4 4 5 16,4 2 0-16,-9 3-5 0,3 3 2 0,-1 2-5 16,-7-1 0-16,1 4 4 0,-2 1-6 0,1 5-6 15,-7 0 0-15,2 2-4 0,-4 5 1 0,0 1 4 16,-4 2-3-16,2 0-1 0,-4 4 1 15,0 1-2-15,4 3 3 0,-4 4 1 0,-1 0 0 16,5 3-9 0,0-1-24-16,2 4-35 0,1 0-63 0,5 2-102 0,2-4-270 0,7-6-1053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6-06-09T16:33:12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5827 1459 0,'0'0'57'0,"0"0"7"16,0 0 39-16,0 0 44 0,0 0 15 0,0 0-19 15,0 0-41-15,0 0-29 0,0 0-14 0,0 0-4 16,0 0 3-16,0 0-3 0,37-6 0 0,-35 4-3 0,2-2 1 0,5-1 4 15,-3 1 0-15,2-2-2 0,-2-2-6 0,0 0-10 16,7-3-12-16,-5-1-4 0,2-3-7 0,1-1-4 16,1 0 0-16,-1-3-6 0,3 1 5 15,-6 1-3-15,7-3 0 0,-5 1-2 0,0 1 0 16,1 0 0-16,-3 2-1 0,-2 0 5 0,3 0-5 16,-3 4 1-1,0-1-1-15,0 1 1 0,0 0-1 0,-4 2 1 0,0 3 1 0,1-2-3 16,-3 3 4-16,2 0 1 0,-2 4 2 0,0 0 3 15,0 0-1-15,0 2 0 0,0 0-2 0,0 0-1 16,0 0-7 0,0 0-13-16,0 4-9 0,-2 2-3 0,-1 2 3 15,1 7 13-15,0 2 12 0,-4 5-2 16,0 7 6-16,2 3 2 0,-2 2-4 0,1 5 5 16,-3 0-6-16,6 6-3 0,0 1-1 0,-4-3-10 0,4-3-7 0,0-6-31 0,2-6-39 15,0-7-53-15,0-5-93 0,0-6-181 0,0-6-1093 16</inkml:trace>
  <inkml:trace contextRef="#ctx0" brushRef="#br0" timeOffset="3148.01">3617 5297 1633 0,'0'0'123'0,"0"0"23"0,0 0-3 0,0 0-9 0,0 0 6 16,0 0-14-16,0 0-24 0,0 0-18 16,0 0-12-16,0 0-6 0,0 0-3 0,0 0 1 0,0 0 1 15,-33-66-2-15,27 61-3 0,-1 1-4 0,1 0-7 16,0 2-10-16,-2 0-11 0,1 2-6 0,1 0-5 0,-4 0-4 15,6 0 1-15,-5 0-6 0,-1 2-2 16,2 0-2-16,-2 2-1 0,1 0 1 0,-1 3 2 16,4-3-1-16,-7 0 0 0,7 0 0 0,-4 0-2 15,1 0 1 1,1 0 4-16,-2 0 1 0,2 0 0 16,1-4 3-16,-1 2 0 0,2 0 0 0,0 0 2 15,-3-2-3-15,1 0-1 0,-2 0 1 0,2 0-4 0,-3 0 1 16,5 0-3-16,-8 0 3 0,5 0-1 0,-3 0 1 15,2 0 2-15,-3 0-4 0,3 0 1 16,-3 0-2-16,-3 0-3 0,5 2-1 0,-1 0 1 16,-4 0-2-16,3-1 0 0,1 3 2 15,-3-2-2-15,3 0 1 0,-1 1 0 0,-1 1-1 0,6-2 1 0,-9 2-1 0,7-2 3 16,-3 2-3-16,-3 0 1 0,3-2-1 0,1 0-4 16,-7 2 5-16,5-2 0 0,-1 0 1 15,-1 0 1-15,-1 0-1 0,1 0-1 0,-3-2 3 16,5 2-1-16,-7 0 0 0,2-2 1 0,-1 2-1 15,1 0 1-15,-2-2-1 0,1 2-2 0,-1-2 0 16,0 0-3 0,1 0 4-16,-3 2 1 0,2-2-1 0,1 0 2 0,-5 0-4 0,4 2 1 15,1-2 0-15,-1 2-2 0,2 0 2 0,-1 1-1 16,-1-3-1 0,0 2 2-16,0-2-1 0,-1 2 0 0,1 0 2 0,0 0-4 0,1-2 3 0,-1 2 0 15,0-2 0 1,-3 2 2-16,3-2 0 0,-2 0-3 0,0 2 1 0,-1-2 0 0,1 0 0 15,0 0 1 1,2 0 0-16,-3 0-1 0,1 0-1 0,0 0 1 16,2 0-1-16,-1 0 1 0,-1 0-2 15,2 0 0-15,1 0 2 0,-1 0 0 0,-2 0-1 16,2 0 1-16,-1 0 0 0,-3 2-2 0,4-2 1 0,-2 0-1 0,3 0 2 0,-3 0-3 16,2 2 2-16,1-2-2 0,-1 2 1 0,-4-2 4 15,4 0-3-15,-1 2 1 0,-3 0-7 16,4 0 1-1,5 0 1-15,-9-1 0 0,8 1 4 0,-3 0 0 0,-3 0-2 0,2-2 0 0,5 2 0 16,-3-2 1-16,3 0-1 0,-1 2 2 0,0-2 0 16,-1 2 2-16,-1 0-4 0,3-2 1 15,-3 2 1-15,0 0-4 0,1 0 4 0,3 0-1 16,-1 0-2-16,-3 0 2 0,5 1 0 0,1-1 0 16,-3 0-1-1,-1 0 1-15,5 0-1 0,-1 0 3 0,-3 0-1 16,3 2 2-16,1-4-2 0,0 4-1 0,-5-2 1 15,7 0-4-15,-1 2 4 0,3-2 4 0,-2 0 0 0,2 0 1 0,-1 0-3 16,-3 2-4-16,-1 0 0 0,1-2 0 0,0 4 1 16,-5-2-1-16,5 3 0 0,-3-3-1 0,1 1 2 15,-1-1-3-15,1 2 3 0,1 2-4 16,1-2 2-16,-2 2-1 0,1-2 1 0,3 3 1 16,-7-1-4-1,9 2 6-15,-4-2-3 0,3 2 3 0,-3-2-3 0,4 1 1 0,-1 0 1 0,1-1-4 16,-2 2 9-1,4-2-7-15,-1 0 1 0,-1 0 1 0,4 0-3 0,-2 1 2 0,-1-1 2 16,3 0 0-16,0 0-4 0,0-2 4 0,2 1 2 16,-4 1-1-16,4 1 5 0,-4 1-5 15,3-2 0 1,1 2-2-16,-2 0 4 0,-2 0-4 0,4 1 0 16,-2 1 2-16,4-3-7 0,0 1 6 0,0 0 0 0,0 0 2 0,0 1 0 15,0 1-1-15,6-2 1 16,0 0-2-16,0 2 6 0,3-1-6 0,-1 0 2 15,2 1-2-15,3 2 0 0,1-2 1 0,-3 1 0 16,7-1 2-16,-1 0-8 0,1 2 6 16,3-3-2-16,0 2-1 0,1-1 8 0,-1 0-5 0,2 0 0 15,-2-2-2-15,3 1 3 16,3 3-2-16,2-1-5 0,4 3 0 0,-4 1-2 16,-4-5 3-16,-2-2 3 0,-3-2 3 0,1 2-1 15,0-1-1-15,0-1 2 0,1 1-3 0,1-3 2 16,-2 2-2-16,1 0 0 0,5-2-1 0,-6 0-3 0,4 1 3 0,0-1 0 15,-1-2 3 1,-1 0 0-16,2 0 0 0,0-2 0 0,2 4 1 16,2-4 1-16,-5 2-4 0,5 2 4 0,-4-2 1 15,4 2 0-15,0-2 4 0,-2 1-3 0,2 2-5 16,-2 1 0-16,0 0 2 0,2 0-1 16,-2 0 3-16,-1 0 0 0,5 0-3 0,-4 1 0 15,2-1-3-15,-4-2 2 0,2 2-2 0,-4-2 1 16,4-1-1-16,0 1-3 0,-3 0 2 0,3-2 0 15,4 0 2-15,-4-1-2 0,4-1 2 0,-2-2-2 16,4 0 3-16,-4 0 2 0,4 0-2 16,-2-2 2-16,4-3-7 0,-2 1 2 0,1 0 4 0,1 0-2 0,-4 0 3 15,-2 1-2-15,4-3 1 0,-4 0-1 0,2 0 2 16,-2 0 1-16,2 0-4 0,0 0 1 0,-2-1-1 16,2 1 0-16,-4 0 1 0,2 0-1 0,2 0-3 15,-2 2 1-15,-1-2 2 0,1 2 1 16,2-2 2-16,-2 2-2 0,-2-3 0 0,0 2 0 15,2-1 0 1,-4 0 4-16,2 0-7 0,2 0 2 0,0-2-1 0,-4 2-1 0,3 0 2 0,-3 0 0 16,2-1-1-16,0-1-1 0,-2 2 4 0,2-2-2 15,-5 2 5-15,1-2 0 0,4 1-3 0,-2-1 0 16,0 1-2 0,-3-1 1-16,3 0-1 0,0 0 2 0,0 0-3 15,0-2-3-15,-5 2 6 0,3-3 0 0,0 3 1 0,-2 0 4 0,3 1-7 16,-1-3-1-1,-2 2 2-15,0-3-4 0,-3 3 2 0,3-2 2 0,-3 0 0 0,-1 0 1 16,4 0 0-16,-5-1 0 0,3 1-3 0,1 1 2 16,-3-1 2-16,-5 0-1 0,3 0 4 15,1-1-3-15,-5 1 1 0,1-2 1 0,1 2 2 16,-3-2 1 0,0 0-1-16,-1 0 3 0,1-2-3 0,-2 2 2 15,-4-4 1-15,3-1 0 0,-5-1 1 0,4-1-3 16,-6-2 1-16,0-1-1 0,0 0-2 0,0 0 1 0,0-2-2 0,-2-1 0 15,-2 1 0-15,-1-1-1 0,-3 2 1 0,4-1 0 16,-4 1 0-16,-1 3 2 0,-1 1 2 0,2-4 1 16,-2 5-1-16,-1-2-3 0,1 1 2 0,-3 2 0 15,-3 1 1-15,1 1 0 0,-3 1-2 0,-3 4-2 16,0 0-2-16,-3 2 0 0,-1 2 0 16,2-1 0-1,-4 3 1-15,0-1-2 0,0 3 0 0,7-2-1 16,-7 0 2-16,4 0-1 0,2 0-1 0,1 0-4 15,-1 2-11-15,2-4-16 0,1 2-48 0,3 0-87 16,-1 0-156-16,8 0-1361 0</inkml:trace>
  <inkml:trace contextRef="#ctx0" brushRef="#br0" timeOffset="5875.3">12738 5962 1529 0,'0'0'309'0,"0"0"-116"0,0 0 2 0,0 0-30 16,0 0-26-16,0 0-27 0,0 0-34 15,0 0-30-15,0 0-13 0,0 0 4 16,0 0 5-16,0 0 0 0,29-77-7 0,-18 70-11 0,5-4-7 16,-1 1-10-16,-5 0 3 0,7 2-3 0,-1 0-1 15,1 0 1-15,-7 2-7 0,5 4 1 0,-1-3-4 16,-4 3 1-16,1 2-3 0,-5 0 0 15,0 2 1-15,2 3 2 0,-1-1 3 0,-5 2 3 16,-2 2 4-16,0 2-1 0,0 0 1 0,0 2-1 0,-4 2-3 16,-5 0 2-16,1 4-5 0,0 0-2 0,-3 1 0 15,3-1-5-15,-4 1 4 0,3 2 0 0,-3-3 0 16,6 2 4-16,-7-1-2 0,7-2 0 0,-6-3 2 16,8 3-3-16,-3-5-1 0,-3 0-1 0,6-2-1 15,2 0 1 1,-2-4 1-16,2 1 1 0,-2-1 5 0,4-2-1 15,-5-3 4-15,5-1-1 0,0 2 0 0,0-2 8 0,0 0 4 0,5 2 9 16,-1-2 5-16,0 0 1 0,0 0 1 0,0 0-3 16,6 2-4-16,-3-2-5 0,1 0-5 0,2 0-4 15,-1 0-4-15,3 0-2 0,-4 0-2 16,7 0 0-16,-3-2 0 0,-2 0 1 16,5 2-4-16,1-2-3 15,-5 1-12-15,5 1-18 0,-1-2-31 0,-3 0-70 16,1 0-115-16,-9 2-129 0,6-2-1163 0</inkml:trace>
  <inkml:trace contextRef="#ctx0" brushRef="#br0" timeOffset="7809.94">13214 5611 1583 0,'0'0'199'0,"0"0"-19"16,0 0-6-16,0 0-31 0,0 0-9 15,0 0-10-15,0 0-16 0,0 0-12 0,0 0-12 0,0 0-5 0,0 0-14 0,-56-93-9 32,50 87-10-32,-4 0-14 0,-1 2-1 0,1 0-5 15,-4 2-4-15,3 0-6 0,-5 2-5 0,-1 0-5 0,5 0-1 0,-7 0 1 0,0 4 7 16,-1 0 2-16,-3 0 2 0,2 0 5 0,-3 2-9 15,-1 3 2-15,2-3 0 0,2 0-2 0,1 4 2 16,-1-2-3-16,-2 0 0 0,3 2-2 16,-1-3 0-16,2 2-1 0,-1 1-1 15,1-2-1-15,0 2-1 0,-1-2-2 0,5 2 1 16,1-1-4-16,-1 1 0 0,-1-2 0 0,5 0-2 16,-3-1 1-1,-3 3-1-15,9-2 0 0,-4 3 0 0,1-1 0 16,-3 0 0-16,-1 0 1 0,7 2-1 0,-6 3 3 15,1-1-1-15,1-1 0 0,-5 1 1 0,1 3-1 0,-3-3 1 0,7 2-1 16,-7 2 0-16,3-2 1 16,-3 4 1-16,0-2 0 0,-1 1 2 0,-1-1 0 0,2-1 1 0,1 2 0 15,1-3-1 1,1 0 2-16,-3 2-3 0,0-1 2 0,1-2 0 0,1 1-4 0,-3 1 4 16,3-1-4-16,0 0 0 0,3 0-2 0,0 1 2 15,-5-2-2-15,7 1 3 0,1 1-1 0,-5-3 0 16,7 0 1-16,-5 2 0 0,8-5 0 15,-7 6-3-15,7-3 0 0,-6 0-2 0,5 3-1 0,1-1 2 32,-4 2 1-32,2-3 1 0,-5 4 0 0,7-1 0 15,-8 0 0-15,7 3-1 0,-5-2 2 0,6 1-2 0,-5 1 2 0,5-1-1 0,0 2-1 16,-4-2-1-16,8 2 1 0,-5 1-2 0,-3-1 1 16,6-2 2-16,2 0-1 0,-2 2 3 15,-7-2-2 1,7 1-1-16,2-3 2 0,-2-1 0 0,-2 2 2 0,0 1-5 0,4-2 1 0,-1 3 0 15,-1-4-5-15,2 3 9 0,-6-1-4 0,6-1 0 32,0 0-2-32,2-1-1 0,-2 2 1 0,0-5 2 0,2 0-1 0,0-2-1 0,0 1 0 15,0-1-2-15,2 0 3 0,0-1-3 0,0-1-1 16,2 3-3-16,6-5 0 0,-5 4 6 16,-1-4-3-16,8 2 0 0,-8-2 3 15,11 1-5-15,-9-1 3 0,8-2 4 0,-5 1-2 16,7-1-2-16,-1 0 1 0,-1 0-2 0,1 0 2 15,3 0 0-15,1-1-1 0,-1-1 1 16,1-2-3-16,0 0 0 0,1-2 3 0,1 0 1 0,0 0 2 16,1 0-2-16,1-4 1 0,-2 0-2 0,2-1-1 15,-1-1 3-15,-1-2-1 0,6 2 0 16,-6 0-2-16,1-2 1 0,1 1 0 0,-2-3 2 0,4 1 0 16,-5-3-3-16,1 2 3 0,2-2 2 0,6 0 1 31,-5-3-1-31,1 3 0 0,-2-1-5 0,2-3 3 15,2 1 2-15,-4-1-2 0,-1 2 3 0,-1-2-3 16,4 0 2-16,2-2 0 0,-5 0-1 0,3-3 4 16,-2 1-8-16,0 0 8 0,-1-2 1 15,7 0-3-15,-6 0 8 0,0-1-5 0,0 2 0 0,-3-2 1 16,1 3 1-16,0-4 2 0,1 3 2 0,-1 0 1 16,-2 1 2-16,1-1 1 0,-1 1 1 15,2 0 0-15,-3-2-6 0,1 4 3 0,-3-2-4 0,-1-1-1 16,-1 3 5-16,5-1-8 0,-2 0 3 0,-1 1-4 15,-1 0 2-15,-3-1 0 0,7 0 2 16,-5-1 1-16,-4-1-7 0,7-3 10 0,-5 1-3 16,-1 0 5-16,1-3 0 0,-4 1-3 0,5-4 1 15,-5-2-6-15,2 1 10 0,-1-1-11 0,-3 2-1 16,2-4 1-16,-2 5-9 0,1-2 8 0,-1 4-1 16,-2 1 3-16,0 1 0 15,-2 2 1-15,6 4 2 0,-4-2 1 0,1-1 3 16,-3 3-4-16,0-1 2 0,-2 0-3 0,4 1 3 0,-4 4 1 15,0-2 0-15,0 3-1 0,-6-1-6 0,4 1 1 16,-7 1-5-16,-1 0 0 0,-4 1-5 0,1 1-11 16,-5 0-23-16,-3 4-50 0,-2 0-71 15,0 4-97-15,3 0-148 0,7 2-1247 0</inkml:trace>
  <inkml:trace contextRef="#ctx0" brushRef="#br0" timeOffset="13391.4">18661 4723 2110 0,'0'0'236'0,"0"0"-139"0,0 0 16 0,0 0-5 0,0 0-25 15,0 0-12-15,0 0-10 0,0 0-11 0,0 0-12 0,0 0-11 0,0 0-9 16,0 0-2 0,17-66-2-16,-11 60-2 0,-2-1 3 0,2 1-3 0,-4 0-4 0,6 2 0 0,1-2-5 15,-5 2 0-15,4-2-2 0,0 2-1 0,-1 0-4 16,7 0 2-16,-4 2 1 0,1 0-1 15,1 0-1-15,-4 2-1 0,7 0 0 0,-5 0-3 16,5 0 2 0,-3 2-2-16,-2 2 0 0,3 2 2 0,-5-2 0 15,5 2-1-15,-7 2 1 0,4-2-2 16,-2 2 0-16,-6 1 2 0,0-1 2 0,5 0-1 0,-5 2 4 0,-2-3 2 0,0 1 2 16,0 2 4-16,-6-1 5 0,1 1 1 15,3 0 4-15,-8 2 2 0,2 0 1 0,-5-2 2 16,3 3-1-16,-7-2-2 0,5 1-1 0,0 0 0 15,-3-2-5-15,3 5-2 0,-1-3-5 16,-1-2-1-16,1 0-3 0,1 0-2 0,4 0 2 0,-3-2-4 31,7 0-2-31,-2-4-2 0,4 2-8 0,-2-2 0 0,4 0-2 0,0 2-6 0,0 0 5 16,4-2-3-16,0 3 2 0,2-1 0 0,-4 2-1 16,7-2 0-16,1 2 0 0,-6-3 0 0,7 3 0 15,-5-2 3-15,4 1 1 0,0-1 3 0,-5 0 2 16,3 0 2-16,0-2 2 0,-6 0 1 15,4 0 0-15,-2 0-3 0,-4-2 1 0,5 0 7 16,-5 2 9 0,0-2 9-16,0 0 8 0,0 2 8 0,-7 0 3 0,1-2 7 0,2 3 0 0,-2-1 1 15,-4 0 1-15,5 0-5 0,-7 0-2 16,-2-1-8-16,-1 3-8 0,-2-2-4 0,-1-2-6 16,1 2-2-16,-1-2-3 15,-1-2-2-15,1 0-2 0,1 0-1 0,-2 0-10 0,5-4-17 16,1 2-19-16,1-4-30 0,6 2-39 0,0-1-68 15,-1-1-95-15,7 2-1125 0</inkml:trace>
  <inkml:trace contextRef="#ctx0" brushRef="#br0" timeOffset="14734.89">18644 4453 709 0,'0'0'334'0,"0"0"-167"15,0 0 7-15,0 0-40 0,0 0-17 0,0 0-33 16,0 0 28-16,-91-6 3 0,83 8-18 0,-6 0-20 0,3 2-35 0,-1 2 10 0,-5 0 32 31,5 3 3-31,-2-2-7 0,-1 1-11 0,3 2-27 16,-3 0 1-16,1 0 19 0,-3 3-8 0,5-1-12 0,-3 2-9 0,-3 0-16 0,1 2-2 15,-1 2 13 1,1 0 3-16,-2 3-7 0,3-1 0 0,-3-1-8 0,3 4 2 0,-3-1 4 16,0 0 1-1,1 1-2-15,-1 0-2 0,3 2 0 0,-3 3-2 0,0 0-2 0,5 0-2 16,-5 3 0-16,-1-1-1 0,3 4 0 0,-4 0 2 16,3 1-1-16,1 2-2 0,-3 4-1 0,-1-1-4 15,2 1-1-15,1 1 0 0,-1-2 0 0,7-1-3 31,-7-2 0-31,7 2 0 0,1-2-1 0,-1-4 0 0,4 2 0 0,1-1-1 0,-1-2 0 16,6 0 1 0,2-1 0-16,0 0-2 0,0-2 1 0,6 1-1 0,5-2-4 0,-3 0 3 0,4-1-1 15,3-3-1-15,3-4 2 0,3 0 2 0,0-2 1 16,4-3 1-16,-1-1 5 0,5-2-5 16,0-4 0-16,2 2 0 0,0-5-3 15,2-3 2-15,1 2-1 0,1-4 1 0,-2 0-3 0,0 0 5 16,2-4 0-1,-2 0-1-15,0-3 1 0,2 1 0 0,0-4-2 16,1 2 2-16,-3-4 0 0,4-1-3 0,-6 1 1 0,2-4 0 0,0 2-3 0,-2-4 2 16,6 2 2-16,-6-4-3 0,2 1 2 0,5-1 0 15,-5-1 0-15,0 0 0 0,2-1 2 16,-2 2-3 0,-2-3 2-16,0 4 0 0,0-1 0 0,0-3 0 15,-2-1 1-15,0 2 1 0,0-2 1 0,-4-2 4 16,2-1 1-16,-4 0 2 0,3-2 1 0,-5-1-1 15,4-1-1-15,-4 0 3 0,3-4 1 0,-1 0-4 16,-4 2-1-16,-1-4 0 0,-1 4-4 0,-1-4 3 16,3 4 2-16,-7 0-2 0,-1-2 4 15,1 3 4-15,-6 2 1 0,1 0 5 16,-1-1 3-16,-4 1-1 0,-2 2 0 0,0 0-1 16,-8-1-2-16,1 6-5 0,-1-4-3 15,-4 1-4-15,-3-1-2 0,3 4-1 0,-5-3-2 0,-3 1 0 0,1 1 0 0,-6 2-2 16,5 0 1-16,-5 0-2 0,0 1-1 0,0 1 0 15,2-2-1-15,-6 4 1 0,2 0 1 16,3 0-1-16,-5 1-1 0,0 3-1 0,4-1 4 16,-8 3-3-16,8-1 1 0,-4 1 1 0,0 4-8 15,4 2 2-15,-6 4-3 0,2 2 2 0,2 0 5 16,-4 0 0 0,0 6 1-16,-2 0-4 0,2 2-10 0,0 4-20 0,-6 3-36 0,4 2-59 15,2 3-66-15,-6 1-87 0,14-5-281 0,9-4-1011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47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Einstieg in den ChatGPT-Bildteil (ca. 30 Min). Die Tool-Persona „Der Ingenieur“ charakterisiert das Modell: sehr präzise und besonders stark bei Text im Bild, dafür langsamer als andere Tools. Diese Metapher zieht sich durch den ganzen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67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E8F4D-EF2A-28CD-DCC4-A4D04F7B7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DAD7AF-93AF-1372-8B60-C034935EC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07F3B2A-F0AB-688D-05C7-108F2DE31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79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Qualitätsmaßstab für ein Lernbild: klare Kernaussage, wenig Ablenkung, passende Zielgruppe, eindeutiger Einsatzort und später editierbarer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Diese vier Prompts (Folie 11 + 12) sind Copy-Paste-Vorlagen. Im Handout vollständig mitgeben.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3C4A-153B-0088-FBEC-E4CE1FA3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6C67E-DCA2-6159-6C3D-B59F2C2A0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79DC2-911F-7869-5E35-025FA056B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Diese vier Prompts (Folie 11 + 12) sind Copy-Paste-Vorlagen. Im Handout vollständig mitgeben.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BB8E9-D7A5-E548-D4AC-EA510EBD3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4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Varianten-Prompt eignet sich gut als Live-Demo (4 Perspektiven nebeneinander). Korrektur-Prompt zeigt den Qualitäts-Gedanken aus Teil 4 schon 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EA8C2-0AD6-D2C9-B923-E0E329889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11FE8-3693-2580-99AF-3445C753A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905C42-3A5D-A78C-7406-9F32A472E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Varianten-Prompt eignet sich gut als Live-Demo (4 Perspektiven nebeneinander). Korrektur-Prompt zeigt den Qualitäts-Gedanken aus Teil 4 schon 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C7FAC-8223-27FA-28AB-538D7BC9D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0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Drei Trainerfelder, je drei Beispiele. Muster pro Feld: zwei vorbereitete Demo-Beispiele + eine Teilnehmeraufgabe. Die vollständigen Prompts stehen in den Notizen der jeweiligen Folie.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EMPFOHLENE LIVE-DEMO #2: Lernlandkarte.
PROMPTS:
• Lernlandkarte: „Erstelle eine 16:9-Lernlandkarte für ein Weiterbildungsmodul zu [Thema], 5 Stationen, klare Icons, wenig Text, seriöser Seminarstil, viel Weißraum.“
• Infografik: „Erstelle eine ruhige A4-Infografik mit drei Schritten: Ziel klären, Prompt strukturieren, Ergebnis prüfen; deutsche Labels, hohe Lesbarkeit, keine überladenen Details.“
• Methodenkarte: Teilnehmende erstellen den Prompt selbst.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19310-5884-0897-1F8D-4A7E0DEDD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ADF2B-04FA-C10A-3498-A9C315998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1198A8-A822-5D44-2000-971C9DA40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PROMPTS:
• Kapitelbild: „Erstelle ein ruhiges Kapitelbild für ein Fachbuch zu [Thema], metaphorisch, professionell, ohne Personenbezug, viel freie Fläche für Überschrift, 16:9 und drucktauglich.“
• Buchgrafik: „Visualisiere das Konzept [Konzept] als sauberes Diagramm mit 4 Bausteinen, kurzen deutschen Labels, neutraler Farbwelt und hoher Schwarzweiß-Tauglichkeit.“
• Illustrationsserie: Teilnehmeraufgabe.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00D4-DFDE-6527-DA9B-597F1744F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9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Kern: Images 2.0 ist nicht einfach ein neuer Generator, sondern ein steuerbares, dialogisches Werkzeug. Trotzdem bleibt die Prüfpflicht – gerade bei Schrift, Personen, Logos, Fakten und im Unterrichtskontext.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PROMPTS:
• Kapitelbild: „Erstelle ein ruhiges Kapitelbild für ein Fachbuch zu [Thema], metaphorisch, professionell, ohne Personenbezug, viel freie Fläche für Überschrift, 16:9 und drucktauglich.“
• Buchgrafik: „Visualisiere das Konzept [Konzept] als sauberes Diagramm mit 4 Bausteinen, kurzen deutschen Labels, neutraler Farbwelt und hoher Schwarzweiß-Tauglichkeit.“
• Illustrationsserie: Teilnehmeraufgabe.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41718-54B6-7BCC-6F73-FA2C4B0A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1775B-975B-A578-D0E1-2038F9CBF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8A1A3-1EE3-28D3-D70C-801BD1A51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PROMPTS:
• Kapitelbild: „Erstelle ein ruhiges Kapitelbild für ein Fachbuch zu [Thema], metaphorisch, professionell, ohne Personenbezug, viel freie Fläche für Überschrift, 16:9 und drucktauglich.“
• Buchgrafik: „Visualisiere das Konzept [Konzept] als sauberes Diagramm mit 4 Bausteinen, kurzen deutschen Labels, neutraler Farbwelt und hoher Schwarzweiß-Tauglichkeit.“
• Illustrationsserie: Teilnehmeraufgabe.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3E1FB-522C-9569-8893-3756502AB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2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F309-339F-37F5-253D-E2951BADA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39CF0-CF78-5336-04A6-2F2EDDB61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CAF32F-5F32-D3CE-3EDC-A5F418F9D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PROMPTS:
• Kapitelbild: „Erstelle ein ruhiges Kapitelbild für ein Fachbuch zu [Thema], metaphorisch, professionell, ohne Personenbezug, viel freie Fläche für Überschrift, 16:9 und drucktauglich.“
• Buchgrafik: „Visualisiere das Konzept [Konzept] als sauberes Diagramm mit 4 Bausteinen, kurzen deutschen Labels, neutraler Farbwelt und hoher Schwarzweiß-Tauglichkeit.“
• Illustrationsserie: Teilnehmeraufgabe.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3C966-A0D8-C610-5321-291A1B84D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15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EMPFOHLENE LIVE-DEMO #3: Ablaufposter.
PROMPTS:
• Ablaufposter: „Erstelle ein 16:9-Seminarposter ‚Ablauf der Gruppenübung‘, vier Phasen, klare Piktogramme, deutsche Kurzlabels, hohe Lesbarkeit aus 3 Metern Entfernung.“
• Rollenkarten: „Erstelle 6 neutrale Rollenkarten für ein Seminar zu [Thema], einheitlicher Stil, je Karte Symbol, Rollenname und kurze Aufgabe; keine realen Personen, keine Logos.“
• Reflexionsbild: Teilnehmeraufgabe.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1CA0-15D4-E6E2-2817-6CC38B781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D9D43-1471-1AB4-F83F-2FE0327C0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EA400-64E4-F9E4-C612-610DE41E1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EMPFOHLENE LIVE-DEMO #3: Ablaufposter.
PROMPTS:
• Ablaufposter: „Erstelle ein 16:9-Seminarposter ‚Ablauf der Gruppenübung‘, vier Phasen, klare Piktogramme, deutsche Kurzlabels, hohe Lesbarkeit aus 3 Metern Entfernung.“
• Rollenkarten: „Erstelle 6 neutrale Rollenkarten für ein Seminar zu [Thema], einheitlicher Stil, je Karte Symbol, Rollenname und kurze Aufgabe; keine realen Personen, keine Logos.“
• Reflexionsbild: Teilnehmeraufgabe.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141D3-E1AB-1051-D57B-A5DF47C3FE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97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1C474-1ECF-3DD3-A323-BFE4EBE8F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8EE9A0-AD8E-6BD7-07B3-E09E09477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BDED68-DB22-C95C-1E66-BA7566625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EMPFOHLENE LIVE-DEMO #3: Ablaufposter.
PROMPTS:
• Ablaufposter: „Erstelle ein 16:9-Seminarposter ‚Ablauf der Gruppenübung‘, vier Phasen, klare Piktogramme, deutsche Kurzlabels, hohe Lesbarkeit aus 3 Metern Entfernung.“
• Rollenkarten: „Erstelle 6 neutrale Rollenkarten für ein Seminar zu [Thema], einheitlicher Stil, je Karte Symbol, Rollenname und kurze Aufgabe; keine realen Personen, keine Logos.“
• Reflexionsbild: Teilnehmeraufgabe.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67002-6EA2-FB22-C8BB-013FD7FA97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8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486A2-75F6-4956-A969-90055199C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F2A5C-7362-4BF5-5E0A-C1DB09C16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58B65-089B-4736-F6E5-8BA749147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EMPFOHLENE LIVE-DEMO #3: Ablaufposter.
PROMPTS:
• Ablaufposter: „Erstelle ein 16:9-Seminarposter ‚Ablauf der Gruppenübung‘, vier Phasen, klare Piktogramme, deutsche Kurzlabels, hohe Lesbarkeit aus 3 Metern Entfernung.“
• Rollenkarten: „Erstelle 6 neutrale Rollenkarten für ein Seminar zu [Thema], einheitlicher Stil, je Karte Symbol, Rollenname und kurze Aufgabe; keine realen Personen, keine Logos.“
• Reflexionsbild: Teilnehmeraufgabe.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C3CCF-16F9-FB49-1E06-63005173A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Diese Formel verallgemeinert die Grundformel aus Teil 2 und ergänzt den „Einsatzort“. Sie funktioniert für alle drei Felder – Unterlagen, Bücher, Seminarunterlagen.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Leitmotiv des Blocks: Prompten, Prüfen, Iterieren. Erst die Stärken, dann fünf Praxisregeln, dann der Merksatz.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Überblick. Regel 1 bekommt eine eigene Folie, Regeln 2–5 folgen gebündelt.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F78DF-ECF8-D55A-81B6-15FC6E0AC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F0AF6D-4994-82AB-5658-DDAC918DC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BDC8ED-B0FF-10C3-15A5-6A8C28D3D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Kern: Images 2.0 ist nicht einfach ein neuer Generator, sondern ein steuerbares, dialogisches Werkzeug. Trotzdem bleibt die Prüfpflicht – gerade bei Schrift, Personen, Logos, Fakten und im Unterrichtskontext.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9FC4-F941-ACC8-6549-882EB3F14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2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Bildmotiv-Idee für diese Folie: „Werkstatt“-Metapher – den Bauplan (= Prompt) korrigieren statt endlos am fertigen Bild zu feilen; alternativ „Fehler-Schneeball“. Kernaussage: bei grundlegenden Bildfehlern den Prompt neu formulieren oder einen neuen Chat starten, statt Fehler im Dialog mitzuschleppen.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F25EA-9544-8AAB-F13A-67D202C13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EC01E2-A116-0935-D797-FA400963F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0C75A-D0AD-3A0E-56FF-A6225C954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Bernhard: hier je ein konkretes Beispiel ergänzen (z. B. ein Icon-Set mit gleichem Styleguide für Regel 2; ein Poster mit Titel außerhalb des Bildes für Regel 3).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C5796-891F-A7A0-4052-9DE261725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0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C4D48-3797-8356-8380-F560E8530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20FBB-81CF-D6C6-1D6D-2DE715ECD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AA764-ACED-CE4C-0409-13A200510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Bernhard: hier je ein konkretes Beispiel ergänzen (z. B. ein Icon-Set mit gleichem Styleguide für Regel 2; ein Poster mit Titel außerhalb des Bildes für Regel 3).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9F9B-539A-05AC-1D7E-F83BE91CF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06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Bernhard: hier je ein konkretes Beispiel ergänzen (z. B. ein Personenfoto-Fall für Regel 4; eine Checkliste/ein Fehlerbild für Regel 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0E0B-634F-A98D-DB51-031D86DB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B5A27-59BD-2331-D583-0EC77C489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3E52C-7970-6EB1-4AA7-52A5225B8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Bernhard: hier je ein konkretes Beispiel ergänzen (z. B. ein Personenfoto-Fall für Regel 4; eine Checkliste/ein Fehlerbild für Regel 5).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87B22-23BC-5E8F-AB66-13E292651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4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EMPFOHLENE LIVE-DEMO #1: Eine Stellschraube an EINEM Motiv durchspielen – z. B. Seitenverhältnis oder Stil. Den Rest als vorbereitete Bilder zeigen.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28D7F-9206-BD25-52C7-66B1CFF19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25E6B-82EF-89B7-CE41-36FCBDB97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ABA84-D78F-569F-FC47-6A38CF065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Leitmotiv des Blocks: Prompten, Prüfen, Iterieren. Erst die Stärken, dann fünf Praxisregeln, dann der Merksatz.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BE8B2-9906-42A0-465C-09203D655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1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Diese vier Stärken begründen, warum sich das Tool für Arbeitsbilder lohnt – nicht nur für Deko, sondern für Infografiken, Lernposter, Mockups und Icons.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„Rückfragen“ = Klärungen vor der Generierung. Beispiel-Rückfrage: „Soll das Bild als Folien-Keyvisual, Arbeitsblatt-Icon oder Social-Media-Motiv funktionieren?“ Das wirkt langsam, spart aber Fehlversuche, weil das Bildbriefing präziser wird.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1A189-01BC-2CDD-D263-5EF7561BF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CDE1E-7D5A-99DA-A0FF-8952FE87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06AED-C21C-4E08-962C-44DA6720F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„Variante auswählen“ = mehrere Ausgaben vergleichen und nur die stärkste weiterbearbeiten. Auswahlkriterien: Zieltreue, Komposition, Lesbarkeit, Stil, wenig Bildfehler, gute Anschlussfähigkeit für Edits. Demo-Idee: 4 Varianten erzeugen, eine wählen, dann nur Hintergrund/Text/Ausschnitt/Details ändern.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E69E7-E6FC-8011-EC24-D98D3870D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Vom Verstehen zum Handwerk: Wie formuliere ich Prompts, die brauchbare Bilder liefern? Grundformel, ein Beispiel und vier Vorlagen zum Mitnehmen.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Jeder Baustein steuert eine Bildentscheidung. Nicht jeder Prompt braucht alle – aber je klarer das Briefing, desto besser das Ergebnis. Diese Formel ist der rote Faden für den ganzen Block.</a:t>
            </a:r>
          </a:p>
          <a:p>
            <a:br>
              <a:rPr lang="en-US" b="1" dirty="0"/>
            </a:br>
            <a:r>
              <a:rPr lang="en-US" b="1" dirty="0"/>
              <a:t>Master-Prompt-Vorlage: </a:t>
            </a:r>
            <a:r>
              <a:rPr lang="en-US" b="1" dirty="0" err="1"/>
              <a:t>siehe</a:t>
            </a:r>
            <a:r>
              <a:rPr lang="en-US" b="1" dirty="0"/>
              <a:t> TXT-</a:t>
            </a:r>
            <a:r>
              <a:rPr lang="en-US" b="1" dirty="0" err="1"/>
              <a:t>Datei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Das ist die Demo-Agenda. Auf der nächsten Folie steht zu jeder Stellschraube ein konkretes Beispiel. Trainerhinweis: in der Demo immer sichtbar machen, welcher Prompt-Baustein welche Bildentscheidung steuert.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11.jpg"/><Relationship Id="rId4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g"/><Relationship Id="rId4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3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32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12080" y="-640080"/>
            <a:ext cx="4206240" cy="5852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30000" dirty="0"/>
          </a:p>
        </p:txBody>
      </p:sp>
      <p:sp>
        <p:nvSpPr>
          <p:cNvPr id="3" name="Shape 1"/>
          <p:cNvSpPr/>
          <p:nvPr/>
        </p:nvSpPr>
        <p:spPr>
          <a:xfrm>
            <a:off x="502920" y="1481328"/>
            <a:ext cx="146304" cy="146304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758952" y="13716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TEIL 1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02920" y="1828800"/>
            <a:ext cx="56692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ChatGPT Images 2.0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502920" y="3246120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i="1" dirty="0">
                <a:solidFill>
                  <a:srgbClr val="AFC7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GPT Image 2 — „Der Ingenieur“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02920" y="3977640"/>
            <a:ext cx="1056132" cy="420624"/>
          </a:xfrm>
          <a:prstGeom prst="roundRect">
            <a:avLst>
              <a:gd name="adj" fmla="val 50000"/>
            </a:avLst>
          </a:prstGeom>
          <a:solidFill>
            <a:srgbClr val="1C355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6"/>
          <p:cNvSpPr/>
          <p:nvPr/>
        </p:nvSpPr>
        <p:spPr>
          <a:xfrm>
            <a:off x="502920" y="3977640"/>
            <a:ext cx="105613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DCEA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präzise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1723644" y="3977640"/>
            <a:ext cx="2304288" cy="420624"/>
          </a:xfrm>
          <a:prstGeom prst="roundRect">
            <a:avLst>
              <a:gd name="adj" fmla="val 50000"/>
            </a:avLst>
          </a:prstGeom>
          <a:solidFill>
            <a:srgbClr val="1C355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1723644" y="3977640"/>
            <a:ext cx="230428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DCEA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hohe Textgenauigkeit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192524" y="3977640"/>
            <a:ext cx="1056132" cy="420624"/>
          </a:xfrm>
          <a:prstGeom prst="roundRect">
            <a:avLst>
              <a:gd name="adj" fmla="val 50000"/>
            </a:avLst>
          </a:prstGeom>
          <a:solidFill>
            <a:srgbClr val="1C355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10"/>
          <p:cNvSpPr/>
          <p:nvPr/>
        </p:nvSpPr>
        <p:spPr>
          <a:xfrm>
            <a:off x="4192524" y="3977640"/>
            <a:ext cx="105613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DCEA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langsam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5B7C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32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12080" y="-640080"/>
            <a:ext cx="4206240" cy="5852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30000" dirty="0"/>
          </a:p>
        </p:txBody>
      </p:sp>
      <p:sp>
        <p:nvSpPr>
          <p:cNvPr id="3" name="Shape 1"/>
          <p:cNvSpPr/>
          <p:nvPr/>
        </p:nvSpPr>
        <p:spPr>
          <a:xfrm>
            <a:off x="502920" y="1481328"/>
            <a:ext cx="146304" cy="146304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758952" y="13716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TEIL 2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02920" y="1828800"/>
            <a:ext cx="7666522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Prompt-Engineering</a:t>
            </a:r>
          </a:p>
          <a:p>
            <a:pPr marL="0" indent="0">
              <a:lnSpc>
                <a:spcPct val="98000"/>
              </a:lnSpc>
              <a:buNone/>
            </a:pPr>
            <a:r>
              <a:rPr lang="en-US" sz="3600" b="1" dirty="0" err="1">
                <a:solidFill>
                  <a:srgbClr val="FFFFFF"/>
                </a:solidFill>
                <a:latin typeface="Trebuchet MS" pitchFamily="34" charset="0"/>
              </a:rPr>
              <a:t>mit</a:t>
            </a: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</a:rPr>
              <a:t> ChatGPT Images 2.0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502920" y="3246120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i="1" dirty="0">
                <a:solidFill>
                  <a:srgbClr val="AFC7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Bilder gezielt ansteuern – Grundlagen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"/>
            <a:ext cx="9144000" cy="5100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GRUNDLAGE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Die Prompt-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Grundformel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für 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Profis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/>
          <p:cNvSpPr/>
          <p:nvPr/>
        </p:nvSpPr>
        <p:spPr>
          <a:xfrm>
            <a:off x="870966" y="2057400"/>
            <a:ext cx="950976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870966" y="2057400"/>
            <a:ext cx="95097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Ziel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1821942" y="205740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2205990" y="2057400"/>
            <a:ext cx="1074420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2205990" y="2057400"/>
            <a:ext cx="10744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Motiv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3280410" y="205740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3664458" y="2057400"/>
            <a:ext cx="1691640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1"/>
          <p:cNvSpPr/>
          <p:nvPr/>
        </p:nvSpPr>
        <p:spPr>
          <a:xfrm>
            <a:off x="3664458" y="2057400"/>
            <a:ext cx="16916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Zielgruppe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356098" y="205740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16" name="Shape 13"/>
          <p:cNvSpPr/>
          <p:nvPr/>
        </p:nvSpPr>
        <p:spPr>
          <a:xfrm>
            <a:off x="5740146" y="2057400"/>
            <a:ext cx="1197864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5740146" y="2057400"/>
            <a:ext cx="119786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Format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6938010" y="205740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19" name="Shape 16"/>
          <p:cNvSpPr/>
          <p:nvPr/>
        </p:nvSpPr>
        <p:spPr>
          <a:xfrm>
            <a:off x="7322058" y="2057400"/>
            <a:ext cx="950976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17"/>
          <p:cNvSpPr/>
          <p:nvPr/>
        </p:nvSpPr>
        <p:spPr>
          <a:xfrm>
            <a:off x="7322058" y="2057400"/>
            <a:ext cx="95097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Stil</a:t>
            </a:r>
            <a:endParaRPr lang="en-US" sz="1450" dirty="0"/>
          </a:p>
        </p:txBody>
      </p:sp>
      <p:sp>
        <p:nvSpPr>
          <p:cNvPr id="21" name="Shape 18"/>
          <p:cNvSpPr/>
          <p:nvPr/>
        </p:nvSpPr>
        <p:spPr>
          <a:xfrm>
            <a:off x="674370" y="2880360"/>
            <a:ext cx="1815084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674370" y="2880360"/>
            <a:ext cx="181508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Komposition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2489454" y="288036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24" name="Shape 21"/>
          <p:cNvSpPr/>
          <p:nvPr/>
        </p:nvSpPr>
        <p:spPr>
          <a:xfrm>
            <a:off x="2873502" y="2880360"/>
            <a:ext cx="1074420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22"/>
          <p:cNvSpPr/>
          <p:nvPr/>
        </p:nvSpPr>
        <p:spPr>
          <a:xfrm>
            <a:off x="2873502" y="2880360"/>
            <a:ext cx="10744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Licht</a:t>
            </a:r>
            <a:endParaRPr lang="en-US" sz="1450" dirty="0"/>
          </a:p>
        </p:txBody>
      </p:sp>
      <p:sp>
        <p:nvSpPr>
          <p:cNvPr id="26" name="Text 23"/>
          <p:cNvSpPr/>
          <p:nvPr/>
        </p:nvSpPr>
        <p:spPr>
          <a:xfrm>
            <a:off x="3947922" y="288036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27" name="Shape 24"/>
          <p:cNvSpPr/>
          <p:nvPr/>
        </p:nvSpPr>
        <p:spPr>
          <a:xfrm>
            <a:off x="4331970" y="2880360"/>
            <a:ext cx="1938528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 25"/>
          <p:cNvSpPr/>
          <p:nvPr/>
        </p:nvSpPr>
        <p:spPr>
          <a:xfrm>
            <a:off x="4331970" y="2880360"/>
            <a:ext cx="193852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 im Bild</a:t>
            </a:r>
            <a:endParaRPr lang="en-US" sz="1450" dirty="0"/>
          </a:p>
        </p:txBody>
      </p:sp>
      <p:sp>
        <p:nvSpPr>
          <p:cNvPr id="29" name="Text 26"/>
          <p:cNvSpPr/>
          <p:nvPr/>
        </p:nvSpPr>
        <p:spPr>
          <a:xfrm>
            <a:off x="6270498" y="288036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30" name="Shape 27"/>
          <p:cNvSpPr/>
          <p:nvPr/>
        </p:nvSpPr>
        <p:spPr>
          <a:xfrm>
            <a:off x="6654546" y="2880360"/>
            <a:ext cx="1815084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1" name="Text 28"/>
          <p:cNvSpPr/>
          <p:nvPr/>
        </p:nvSpPr>
        <p:spPr>
          <a:xfrm>
            <a:off x="6654546" y="2880360"/>
            <a:ext cx="181508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Ausschlüsse</a:t>
            </a:r>
            <a:endParaRPr lang="en-US" sz="1450" dirty="0"/>
          </a:p>
        </p:txBody>
      </p:sp>
      <p:sp>
        <p:nvSpPr>
          <p:cNvPr id="32" name="Text 29"/>
          <p:cNvSpPr/>
          <p:nvPr/>
        </p:nvSpPr>
        <p:spPr>
          <a:xfrm>
            <a:off x="502920" y="3794760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 klarer das Briefing, desto präziser das Bild.</a:t>
            </a:r>
            <a:endParaRPr lang="en-US" sz="14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EA67B69C-42BE-DF3E-7DEC-9DFC6CD9F3B1}"/>
              </a:ext>
            </a:extLst>
          </p:cNvPr>
          <p:cNvSpPr/>
          <p:nvPr/>
        </p:nvSpPr>
        <p:spPr>
          <a:xfrm>
            <a:off x="2544572" y="4124706"/>
            <a:ext cx="3574796" cy="523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Master-Prompt Bildgenerierung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LIVE-DEMO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Die 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fünf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Stellschrauben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im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Prompt 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nutzen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852221" y="1783080"/>
            <a:ext cx="768096" cy="76809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07" y="1990466"/>
            <a:ext cx="353324" cy="35332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38328" y="2715768"/>
            <a:ext cx="17958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Seitenverhältnis</a:t>
            </a:r>
            <a:endParaRPr lang="en-US" sz="1150" dirty="0"/>
          </a:p>
        </p:txBody>
      </p:sp>
      <p:sp>
        <p:nvSpPr>
          <p:cNvPr id="10" name="Shape 6"/>
          <p:cNvSpPr/>
          <p:nvPr/>
        </p:nvSpPr>
        <p:spPr>
          <a:xfrm>
            <a:off x="2520086" y="1783080"/>
            <a:ext cx="768096" cy="76809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472" y="1990466"/>
            <a:ext cx="353324" cy="35332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006194" y="2715768"/>
            <a:ext cx="17958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 im Bild</a:t>
            </a:r>
            <a:endParaRPr lang="en-US" sz="1150" dirty="0"/>
          </a:p>
        </p:txBody>
      </p:sp>
      <p:sp>
        <p:nvSpPr>
          <p:cNvPr id="13" name="Shape 8"/>
          <p:cNvSpPr/>
          <p:nvPr/>
        </p:nvSpPr>
        <p:spPr>
          <a:xfrm>
            <a:off x="4187952" y="1783080"/>
            <a:ext cx="768096" cy="76809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338" y="1990466"/>
            <a:ext cx="353324" cy="35332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674059" y="2715768"/>
            <a:ext cx="17958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Stil</a:t>
            </a:r>
            <a:endParaRPr lang="en-US" sz="1150" dirty="0"/>
          </a:p>
        </p:txBody>
      </p:sp>
      <p:sp>
        <p:nvSpPr>
          <p:cNvPr id="16" name="Shape 10"/>
          <p:cNvSpPr/>
          <p:nvPr/>
        </p:nvSpPr>
        <p:spPr>
          <a:xfrm>
            <a:off x="5855818" y="1783080"/>
            <a:ext cx="768096" cy="76809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204" y="1990466"/>
            <a:ext cx="353324" cy="35332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341925" y="2715768"/>
            <a:ext cx="17958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Konsistenz</a:t>
            </a:r>
            <a:endParaRPr lang="en-US" sz="1150" dirty="0"/>
          </a:p>
        </p:txBody>
      </p:sp>
      <p:sp>
        <p:nvSpPr>
          <p:cNvPr id="19" name="Shape 12"/>
          <p:cNvSpPr/>
          <p:nvPr/>
        </p:nvSpPr>
        <p:spPr>
          <a:xfrm>
            <a:off x="7523683" y="1783080"/>
            <a:ext cx="768096" cy="76809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069" y="1990466"/>
            <a:ext cx="353324" cy="353324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7009790" y="2715768"/>
            <a:ext cx="17958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Bearbeitung</a:t>
            </a:r>
            <a:endParaRPr lang="en-US" sz="1150" dirty="0"/>
          </a:p>
        </p:txBody>
      </p:sp>
      <p:sp>
        <p:nvSpPr>
          <p:cNvPr id="22" name="Shape 14"/>
          <p:cNvSpPr/>
          <p:nvPr/>
        </p:nvSpPr>
        <p:spPr>
          <a:xfrm>
            <a:off x="502920" y="3154680"/>
            <a:ext cx="8138160" cy="777240"/>
          </a:xfrm>
          <a:prstGeom prst="roundRect">
            <a:avLst>
              <a:gd name="adj" fmla="val 9412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3" name="Shape 15"/>
          <p:cNvSpPr/>
          <p:nvPr/>
        </p:nvSpPr>
        <p:spPr>
          <a:xfrm>
            <a:off x="502920" y="3154680"/>
            <a:ext cx="82296" cy="777240"/>
          </a:xfrm>
          <a:prstGeom prst="rect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4" name="Shape 16"/>
          <p:cNvSpPr/>
          <p:nvPr/>
        </p:nvSpPr>
        <p:spPr>
          <a:xfrm>
            <a:off x="758952" y="3319272"/>
            <a:ext cx="457200" cy="457200"/>
          </a:xfrm>
          <a:prstGeom prst="ellipse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396" y="3442716"/>
            <a:ext cx="210312" cy="210312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1371600" y="3154680"/>
            <a:ext cx="7040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 err="1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Hinweis</a:t>
            </a:r>
            <a:r>
              <a:rPr lang="en-US" sz="135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 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Mache </a:t>
            </a:r>
            <a:r>
              <a:rPr lang="en-US" sz="135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5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bewusst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welcher Prompt-Baustein welche Bildentscheidung steuert.</a:t>
            </a:r>
            <a:endParaRPr lang="en-US" sz="13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mpt-Anatom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bel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de-DE" sz="1100" b="1" kern="0" spc="300" dirty="0">
                <a:solidFill>
                  <a:srgbClr val="0E9384"/>
                </a:solidFill>
                <a:latin typeface="Trebuchet MS"/>
                <a:ea typeface="Trebuchet MS"/>
                <a:cs typeface="Trebuchet MS"/>
              </a:rPr>
              <a:t>PROMPT-ANATOMIE</a:t>
            </a:r>
            <a:endParaRPr lang="de-DE" sz="1100" dirty="0"/>
          </a:p>
        </p:txBody>
      </p:sp>
      <p:sp>
        <p:nvSpPr>
          <p:cNvPr id="3" name="Title"/>
          <p:cNvSpPr/>
          <p:nvPr/>
        </p:nvSpPr>
        <p:spPr>
          <a:xfrm>
            <a:off x="502920" y="603504"/>
            <a:ext cx="8138160" cy="6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de-DE" sz="2800" b="1">
                <a:solidFill>
                  <a:srgbClr val="13243F"/>
                </a:solidFill>
                <a:latin typeface="Trebuchet MS"/>
                <a:ea typeface="Trebuchet MS"/>
                <a:cs typeface="Trebuchet MS"/>
              </a:rPr>
              <a:t>Ein Prompt – fünf Stellschrauben</a:t>
            </a:r>
            <a:endParaRPr lang="de-DE" sz="2800"/>
          </a:p>
        </p:txBody>
      </p:sp>
      <p:sp>
        <p:nvSpPr>
          <p:cNvPr id="4" name="Footer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de-DE" sz="850">
                <a:solidFill>
                  <a:srgbClr val="64748B"/>
                </a:solidFill>
                <a:latin typeface="Calibri"/>
                <a:ea typeface="Calibri"/>
                <a:cs typeface="Calibri"/>
              </a:rPr>
              <a:t>KIWS · 10.06.26 · Bilder mit KI in ChatGPT</a:t>
            </a:r>
            <a:endParaRPr lang="de-DE" sz="850"/>
          </a:p>
        </p:txBody>
      </p:sp>
      <p:sp>
        <p:nvSpPr>
          <p:cNvPr id="10" name="PromptBox"/>
          <p:cNvSpPr/>
          <p:nvPr/>
        </p:nvSpPr>
        <p:spPr>
          <a:xfrm>
            <a:off x="2360000" y="1731653"/>
            <a:ext cx="4444000" cy="2583702"/>
          </a:xfrm>
          <a:prstGeom prst="roundRect">
            <a:avLst>
              <a:gd name="adj" fmla="val 5000"/>
            </a:avLst>
          </a:prstGeom>
          <a:solidFill>
            <a:srgbClr val="F8FAFC"/>
          </a:solidFill>
          <a:ln w="9525">
            <a:solidFill>
              <a:srgbClr val="CBD5E1"/>
            </a:solidFill>
          </a:ln>
        </p:spPr>
        <p:txBody>
          <a:bodyPr wrap="square" lIns="180000" tIns="180000" rIns="180000" bIns="180000" rtlCol="0" anchor="t"/>
          <a:lstStyle/>
          <a:p>
            <a:pPr marL="0" indent="0" algn="l">
              <a:lnSpc>
                <a:spcPct val="125000"/>
              </a:lnSpc>
              <a:spcAft>
                <a:spcPts val="400"/>
              </a:spcAft>
              <a:buNone/>
            </a:pPr>
            <a:r>
              <a:rPr lang="de-DE" sz="1000" dirty="0">
                <a:solidFill>
                  <a:srgbClr val="1E293B"/>
                </a:solidFill>
                <a:latin typeface="Calibri"/>
              </a:rPr>
              <a:t>Erstelle ein fotorealistisches Bild im </a:t>
            </a:r>
            <a:r>
              <a:rPr lang="de-DE" sz="1000" b="1" dirty="0">
                <a:solidFill>
                  <a:srgbClr val="0E9384"/>
                </a:solidFill>
                <a:highlight>
                  <a:srgbClr val="D7F2EE"/>
                </a:highlight>
                <a:latin typeface="Calibri"/>
              </a:rPr>
              <a:t>Querformat 16:9</a:t>
            </a:r>
            <a:r>
              <a:rPr lang="de-DE" sz="1000" dirty="0">
                <a:solidFill>
                  <a:srgbClr val="1E293B"/>
                </a:solidFill>
                <a:latin typeface="Calibri"/>
              </a:rPr>
              <a:t> einer modernen KIWS-Workshop-Szene: sechs Teilnehmer sitzen an einem hellen Holztisch mit Laptops, eine Trainerin steht vorn am Bildschirm mit der Aufschrift </a:t>
            </a:r>
            <a:r>
              <a:rPr lang="de-DE" sz="1000" b="1" dirty="0">
                <a:solidFill>
                  <a:srgbClr val="D98200"/>
                </a:solidFill>
                <a:highlight>
                  <a:srgbClr val="FCE7C5"/>
                </a:highlight>
                <a:latin typeface="Calibri"/>
              </a:rPr>
              <a:t>„KI im Alltag“</a:t>
            </a:r>
            <a:r>
              <a:rPr lang="de-DE" sz="1000" dirty="0">
                <a:solidFill>
                  <a:srgbClr val="1E293B"/>
                </a:solidFill>
                <a:latin typeface="Calibri"/>
              </a:rPr>
              <a:t>. </a:t>
            </a:r>
            <a:r>
              <a:rPr lang="de-DE" sz="1000" b="1" dirty="0">
                <a:solidFill>
                  <a:srgbClr val="7C3AED"/>
                </a:solidFill>
                <a:highlight>
                  <a:srgbClr val="E9DDFB"/>
                </a:highlight>
                <a:latin typeface="Calibri"/>
              </a:rPr>
              <a:t>Heller, freundlicher Stil mit weicher Mittagssonne, leichter Tiefenschärfe und Farbpalette in Petrol und Sandbeige</a:t>
            </a:r>
            <a:r>
              <a:rPr lang="de-DE" sz="1000" dirty="0">
                <a:solidFill>
                  <a:srgbClr val="1E293B"/>
                </a:solidFill>
                <a:latin typeface="Calibri"/>
              </a:rPr>
              <a:t>. </a:t>
            </a:r>
            <a:r>
              <a:rPr lang="de-DE" sz="1000" b="1" dirty="0">
                <a:solidFill>
                  <a:srgbClr val="2563EB"/>
                </a:solidFill>
                <a:highlight>
                  <a:srgbClr val="DBE6FB"/>
                </a:highlight>
                <a:latin typeface="Calibri"/>
              </a:rPr>
              <a:t>Dieselben Personen und denselben Raum wie im vorherigen Bild beibehalten</a:t>
            </a:r>
            <a:r>
              <a:rPr lang="de-DE" sz="1000" dirty="0">
                <a:solidFill>
                  <a:srgbClr val="1E293B"/>
                </a:solidFill>
                <a:latin typeface="Calibri"/>
              </a:rPr>
              <a:t>. </a:t>
            </a:r>
            <a:r>
              <a:rPr lang="de-DE" sz="1000" b="1" dirty="0">
                <a:solidFill>
                  <a:srgbClr val="E11D48"/>
                </a:solidFill>
                <a:highlight>
                  <a:srgbClr val="FBDDE3"/>
                </a:highlight>
                <a:latin typeface="Calibri"/>
              </a:rPr>
              <a:t>Ergänze rechts im Hintergrund eine Pinnwand mit bunten Haftnotizen – die übrigen Bildbereiche unverändert lassen</a:t>
            </a:r>
            <a:r>
              <a:rPr lang="de-DE" sz="1000" dirty="0">
                <a:solidFill>
                  <a:srgbClr val="1E293B"/>
                </a:solidFill>
                <a:latin typeface="Calibri"/>
              </a:rPr>
              <a:t>.</a:t>
            </a:r>
            <a:endParaRPr lang="de-DE" sz="1000" dirty="0"/>
          </a:p>
        </p:txBody>
      </p:sp>
      <p:sp>
        <p:nvSpPr>
          <p:cNvPr id="30" name="CalloutBg2"/>
          <p:cNvSpPr/>
          <p:nvPr/>
        </p:nvSpPr>
        <p:spPr>
          <a:xfrm>
            <a:off x="250000" y="2511653"/>
            <a:ext cx="1950000" cy="620000"/>
          </a:xfrm>
          <a:prstGeom prst="roundRect">
            <a:avLst>
              <a:gd name="adj" fmla="val 8000"/>
            </a:avLst>
          </a:prstGeom>
          <a:solidFill>
            <a:srgbClr val="E9DDFB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" name="CalloutBar2"/>
          <p:cNvSpPr/>
          <p:nvPr/>
        </p:nvSpPr>
        <p:spPr>
          <a:xfrm>
            <a:off x="250000" y="2511653"/>
            <a:ext cx="80000" cy="620000"/>
          </a:xfrm>
          <a:prstGeom prst="rect">
            <a:avLst/>
          </a:prstGeom>
          <a:solidFill>
            <a:srgbClr val="7C3AE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" name="CalloutTxt2"/>
          <p:cNvSpPr/>
          <p:nvPr/>
        </p:nvSpPr>
        <p:spPr>
          <a:xfrm>
            <a:off x="380000" y="2531653"/>
            <a:ext cx="1810000" cy="580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buNone/>
            </a:pPr>
            <a:r>
              <a:rPr lang="de-DE" sz="1100" b="1" dirty="0">
                <a:solidFill>
                  <a:srgbClr val="7C3AED"/>
                </a:solidFill>
                <a:latin typeface="Trebuchet MS"/>
              </a:rPr>
              <a:t>3 Stil</a:t>
            </a:r>
          </a:p>
          <a:p>
            <a:pPr marL="0" indent="0" algn="l">
              <a:buNone/>
            </a:pPr>
            <a:r>
              <a:rPr lang="de-DE" sz="800" dirty="0">
                <a:solidFill>
                  <a:srgbClr val="334155"/>
                </a:solidFill>
                <a:latin typeface="Calibri"/>
              </a:rPr>
              <a:t>Look, Licht, Farbpalette</a:t>
            </a:r>
          </a:p>
        </p:txBody>
      </p:sp>
      <p:sp>
        <p:nvSpPr>
          <p:cNvPr id="40" name="CalloutBg3"/>
          <p:cNvSpPr/>
          <p:nvPr/>
        </p:nvSpPr>
        <p:spPr>
          <a:xfrm>
            <a:off x="250000" y="3605157"/>
            <a:ext cx="1950000" cy="620000"/>
          </a:xfrm>
          <a:prstGeom prst="roundRect">
            <a:avLst>
              <a:gd name="adj" fmla="val 8000"/>
            </a:avLst>
          </a:prstGeom>
          <a:solidFill>
            <a:srgbClr val="DBE6FB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1" name="CalloutBar3"/>
          <p:cNvSpPr/>
          <p:nvPr/>
        </p:nvSpPr>
        <p:spPr>
          <a:xfrm>
            <a:off x="250000" y="3605157"/>
            <a:ext cx="80000" cy="620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2" name="CalloutTxt3"/>
          <p:cNvSpPr/>
          <p:nvPr/>
        </p:nvSpPr>
        <p:spPr>
          <a:xfrm>
            <a:off x="380000" y="3625157"/>
            <a:ext cx="1810000" cy="580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buNone/>
            </a:pPr>
            <a:r>
              <a:rPr lang="de-DE" sz="1100" b="1">
                <a:solidFill>
                  <a:srgbClr val="2563EB"/>
                </a:solidFill>
                <a:latin typeface="Trebuchet MS"/>
              </a:rPr>
              <a:t>4 Konsistenz</a:t>
            </a:r>
          </a:p>
          <a:p>
            <a:pPr marL="0" indent="0" algn="l">
              <a:buNone/>
            </a:pPr>
            <a:r>
              <a:rPr lang="de-DE" sz="800">
                <a:solidFill>
                  <a:srgbClr val="334155"/>
                </a:solidFill>
                <a:latin typeface="Calibri"/>
              </a:rPr>
              <a:t>Personen &amp; Szene halten</a:t>
            </a:r>
          </a:p>
        </p:txBody>
      </p:sp>
      <p:sp>
        <p:nvSpPr>
          <p:cNvPr id="50" name="CalloutBg4"/>
          <p:cNvSpPr/>
          <p:nvPr/>
        </p:nvSpPr>
        <p:spPr>
          <a:xfrm>
            <a:off x="6954000" y="2021653"/>
            <a:ext cx="1950000" cy="620000"/>
          </a:xfrm>
          <a:prstGeom prst="roundRect">
            <a:avLst>
              <a:gd name="adj" fmla="val 8000"/>
            </a:avLst>
          </a:prstGeom>
          <a:solidFill>
            <a:srgbClr val="FCE7C5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51" name="CalloutBar4"/>
          <p:cNvSpPr/>
          <p:nvPr/>
        </p:nvSpPr>
        <p:spPr>
          <a:xfrm>
            <a:off x="8824000" y="2021653"/>
            <a:ext cx="80000" cy="620000"/>
          </a:xfrm>
          <a:prstGeom prst="rect">
            <a:avLst/>
          </a:prstGeom>
          <a:solidFill>
            <a:srgbClr val="D98200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52" name="CalloutTxt4"/>
          <p:cNvSpPr/>
          <p:nvPr/>
        </p:nvSpPr>
        <p:spPr>
          <a:xfrm>
            <a:off x="6974000" y="2041653"/>
            <a:ext cx="1810000" cy="580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r">
              <a:buNone/>
            </a:pPr>
            <a:r>
              <a:rPr lang="de-DE" sz="1100" b="1">
                <a:solidFill>
                  <a:srgbClr val="D98200"/>
                </a:solidFill>
                <a:latin typeface="Trebuchet MS"/>
              </a:rPr>
              <a:t>2 Text im Bild</a:t>
            </a:r>
          </a:p>
          <a:p>
            <a:pPr marL="0" indent="0" algn="r">
              <a:buNone/>
            </a:pPr>
            <a:r>
              <a:rPr lang="de-DE" sz="800">
                <a:solidFill>
                  <a:srgbClr val="334155"/>
                </a:solidFill>
                <a:latin typeface="Calibri"/>
              </a:rPr>
              <a:t>Wörtliche Schrift im Motiv</a:t>
            </a:r>
          </a:p>
        </p:txBody>
      </p:sp>
      <p:sp>
        <p:nvSpPr>
          <p:cNvPr id="60" name="CalloutBg5"/>
          <p:cNvSpPr/>
          <p:nvPr/>
        </p:nvSpPr>
        <p:spPr>
          <a:xfrm>
            <a:off x="6954000" y="3145157"/>
            <a:ext cx="1950000" cy="620000"/>
          </a:xfrm>
          <a:prstGeom prst="roundRect">
            <a:avLst>
              <a:gd name="adj" fmla="val 8000"/>
            </a:avLst>
          </a:prstGeom>
          <a:solidFill>
            <a:srgbClr val="FBDDE3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61" name="CalloutBar5"/>
          <p:cNvSpPr/>
          <p:nvPr/>
        </p:nvSpPr>
        <p:spPr>
          <a:xfrm>
            <a:off x="8824000" y="3136453"/>
            <a:ext cx="80000" cy="620000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62" name="CalloutTxt5"/>
          <p:cNvSpPr/>
          <p:nvPr/>
        </p:nvSpPr>
        <p:spPr>
          <a:xfrm>
            <a:off x="6974000" y="3181853"/>
            <a:ext cx="1810000" cy="580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r">
              <a:buNone/>
            </a:pPr>
            <a:r>
              <a:rPr lang="de-DE" sz="1100" b="1">
                <a:solidFill>
                  <a:srgbClr val="E11D48"/>
                </a:solidFill>
                <a:latin typeface="Trebuchet MS"/>
              </a:rPr>
              <a:t>5 Bearbeitung</a:t>
            </a:r>
          </a:p>
          <a:p>
            <a:pPr marL="0" indent="0" algn="r">
              <a:buNone/>
            </a:pPr>
            <a:r>
              <a:rPr lang="de-DE" sz="800">
                <a:solidFill>
                  <a:srgbClr val="334155"/>
                </a:solidFill>
                <a:latin typeface="Calibri"/>
              </a:rPr>
              <a:t>Gezielte Änderung am Bild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907CAE4-FA80-E539-E5BE-A7E80B8A7708}"/>
              </a:ext>
            </a:extLst>
          </p:cNvPr>
          <p:cNvGrpSpPr/>
          <p:nvPr/>
        </p:nvGrpSpPr>
        <p:grpSpPr>
          <a:xfrm>
            <a:off x="260000" y="1463913"/>
            <a:ext cx="4119027" cy="620000"/>
            <a:chOff x="250000" y="1032260"/>
            <a:chExt cx="4119027" cy="620000"/>
          </a:xfrm>
        </p:grpSpPr>
        <p:sp>
          <p:nvSpPr>
            <p:cNvPr id="20" name="CalloutBg1"/>
            <p:cNvSpPr/>
            <p:nvPr/>
          </p:nvSpPr>
          <p:spPr>
            <a:xfrm>
              <a:off x="250000" y="1032260"/>
              <a:ext cx="1950000" cy="620000"/>
            </a:xfrm>
            <a:prstGeom prst="roundRect">
              <a:avLst>
                <a:gd name="adj" fmla="val 8000"/>
              </a:avLst>
            </a:prstGeom>
            <a:solidFill>
              <a:srgbClr val="D7F2EE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CalloutBar1"/>
            <p:cNvSpPr/>
            <p:nvPr/>
          </p:nvSpPr>
          <p:spPr>
            <a:xfrm>
              <a:off x="250000" y="1032260"/>
              <a:ext cx="80000" cy="620000"/>
            </a:xfrm>
            <a:prstGeom prst="rect">
              <a:avLst/>
            </a:prstGeom>
            <a:solidFill>
              <a:srgbClr val="0E9384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CalloutTxt1"/>
            <p:cNvSpPr/>
            <p:nvPr/>
          </p:nvSpPr>
          <p:spPr>
            <a:xfrm>
              <a:off x="380000" y="1052260"/>
              <a:ext cx="1810000" cy="580000"/>
            </a:xfrm>
            <a:prstGeom prst="rect">
              <a:avLst/>
            </a:prstGeom>
            <a:noFill/>
            <a:ln/>
          </p:spPr>
          <p:txBody>
            <a:bodyPr wrap="square" lIns="36000" tIns="36000" rIns="36000" bIns="36000" rtlCol="0" anchor="ctr"/>
            <a:lstStyle/>
            <a:p>
              <a:pPr marL="0" indent="0" algn="l">
                <a:buNone/>
              </a:pPr>
              <a:r>
                <a:rPr lang="de-DE" sz="1100" b="1" dirty="0">
                  <a:solidFill>
                    <a:srgbClr val="0E9384"/>
                  </a:solidFill>
                  <a:latin typeface="Trebuchet MS"/>
                </a:rPr>
                <a:t>1 Seitenverhältnis</a:t>
              </a:r>
            </a:p>
            <a:p>
              <a:pPr marL="0" indent="0" algn="l">
                <a:buNone/>
              </a:pPr>
              <a:r>
                <a:rPr lang="de-DE" sz="800" dirty="0">
                  <a:solidFill>
                    <a:srgbClr val="334155"/>
                  </a:solidFill>
                  <a:latin typeface="Calibri"/>
                </a:rPr>
                <a:t>Bildformat &amp; Komposition</a:t>
              </a:r>
            </a:p>
          </p:txBody>
        </p:sp>
        <p:cxnSp>
          <p:nvCxnSpPr>
            <p:cNvPr id="70" name="Arrow1"/>
            <p:cNvCxnSpPr>
              <a:cxnSpLocks/>
              <a:stCxn id="20" idx="3"/>
            </p:cNvCxnSpPr>
            <p:nvPr/>
          </p:nvCxnSpPr>
          <p:spPr>
            <a:xfrm>
              <a:off x="2200000" y="1342260"/>
              <a:ext cx="2169027" cy="157542"/>
            </a:xfrm>
            <a:prstGeom prst="straightConnector1">
              <a:avLst/>
            </a:prstGeom>
            <a:ln w="15875">
              <a:solidFill>
                <a:srgbClr val="0E9384"/>
              </a:solidFill>
              <a:tailEnd type="triangle"/>
            </a:ln>
          </p:spPr>
        </p:cxnSp>
      </p:grpSp>
      <p:cxnSp>
        <p:nvCxnSpPr>
          <p:cNvPr id="71" name="Arrow2"/>
          <p:cNvCxnSpPr>
            <a:cxnSpLocks/>
            <a:stCxn id="50" idx="1"/>
          </p:cNvCxnSpPr>
          <p:nvPr/>
        </p:nvCxnSpPr>
        <p:spPr>
          <a:xfrm flipH="1">
            <a:off x="6654000" y="2331653"/>
            <a:ext cx="300000" cy="90000"/>
          </a:xfrm>
          <a:prstGeom prst="straightConnector1">
            <a:avLst/>
          </a:prstGeom>
          <a:ln w="15875">
            <a:solidFill>
              <a:srgbClr val="D98200"/>
            </a:solidFill>
            <a:tailEnd type="triangle"/>
          </a:ln>
        </p:spPr>
      </p:cxnSp>
      <p:cxnSp>
        <p:nvCxnSpPr>
          <p:cNvPr id="72" name="Arrow3"/>
          <p:cNvCxnSpPr>
            <a:cxnSpLocks/>
            <a:stCxn id="30" idx="3"/>
          </p:cNvCxnSpPr>
          <p:nvPr/>
        </p:nvCxnSpPr>
        <p:spPr>
          <a:xfrm>
            <a:off x="2200000" y="2821653"/>
            <a:ext cx="311900" cy="0"/>
          </a:xfrm>
          <a:prstGeom prst="straightConnector1">
            <a:avLst/>
          </a:prstGeom>
          <a:ln w="15875">
            <a:solidFill>
              <a:srgbClr val="7C3AED"/>
            </a:solidFill>
            <a:tailEnd type="triangle"/>
          </a:ln>
        </p:spPr>
      </p:cxnSp>
      <p:cxnSp>
        <p:nvCxnSpPr>
          <p:cNvPr id="73" name="Arrow4"/>
          <p:cNvCxnSpPr>
            <a:cxnSpLocks/>
          </p:cNvCxnSpPr>
          <p:nvPr/>
        </p:nvCxnSpPr>
        <p:spPr>
          <a:xfrm flipV="1">
            <a:off x="2200000" y="3108970"/>
            <a:ext cx="311900" cy="806187"/>
          </a:xfrm>
          <a:prstGeom prst="straightConnector1">
            <a:avLst/>
          </a:prstGeom>
          <a:ln w="15875">
            <a:solidFill>
              <a:srgbClr val="2563EB"/>
            </a:solidFill>
            <a:tailEnd type="triangle"/>
          </a:ln>
        </p:spPr>
      </p:cxnSp>
      <p:cxnSp>
        <p:nvCxnSpPr>
          <p:cNvPr id="74" name="Arrow5"/>
          <p:cNvCxnSpPr/>
          <p:nvPr/>
        </p:nvCxnSpPr>
        <p:spPr>
          <a:xfrm flipH="1" flipV="1">
            <a:off x="6504000" y="3205157"/>
            <a:ext cx="450000" cy="250000"/>
          </a:xfrm>
          <a:prstGeom prst="straightConnector1">
            <a:avLst/>
          </a:prstGeom>
          <a:ln w="15875">
            <a:solidFill>
              <a:srgbClr val="E11D48"/>
            </a:solidFill>
            <a:tailEnd type="triangle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  <p:bldP spid="60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D1B14-7F23-A665-0985-8D16D9441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6E9128A-40C8-3B3A-93D7-3B715C4B3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86DB523-6F2C-9D48-0642-705EE5154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02860B7-A905-1322-D809-3A4C7AAEB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902152C6-14CF-2743-2345-30EC6202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abel">
            <a:extLst>
              <a:ext uri="{FF2B5EF4-FFF2-40B4-BE49-F238E27FC236}">
                <a16:creationId xmlns:a16="http://schemas.microsoft.com/office/drawing/2014/main" id="{B7192244-DEC0-85AF-523A-68C79EAE388F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de-DE" sz="1100" b="1" kern="0" spc="300" dirty="0">
                <a:solidFill>
                  <a:srgbClr val="0E9384"/>
                </a:solidFill>
                <a:latin typeface="Trebuchet MS"/>
                <a:ea typeface="Trebuchet MS"/>
                <a:cs typeface="Trebuchet MS"/>
              </a:rPr>
              <a:t>PROMPT-ERGEBNISSE</a:t>
            </a:r>
            <a:endParaRPr lang="de-DE" sz="1100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77FBEEE0-D864-9B22-7089-F47C7928F896}"/>
              </a:ext>
            </a:extLst>
          </p:cNvPr>
          <p:cNvSpPr/>
          <p:nvPr/>
        </p:nvSpPr>
        <p:spPr>
          <a:xfrm>
            <a:off x="502920" y="603504"/>
            <a:ext cx="8138160" cy="6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de-DE" sz="28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</a:rPr>
              <a:t>Kontrolle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A3C80A-14BC-2912-86E3-2FDE2F07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740" y="1593549"/>
            <a:ext cx="4426834" cy="249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EC4FD3-8B16-C4C7-503E-F133DB2A2DD4}"/>
              </a:ext>
            </a:extLst>
          </p:cNvPr>
          <p:cNvGrpSpPr/>
          <p:nvPr/>
        </p:nvGrpSpPr>
        <p:grpSpPr>
          <a:xfrm>
            <a:off x="217284" y="1498288"/>
            <a:ext cx="1950000" cy="620000"/>
            <a:chOff x="250000" y="1032260"/>
            <a:chExt cx="1950000" cy="620000"/>
          </a:xfrm>
        </p:grpSpPr>
        <p:sp>
          <p:nvSpPr>
            <p:cNvPr id="10" name="CalloutBg1">
              <a:extLst>
                <a:ext uri="{FF2B5EF4-FFF2-40B4-BE49-F238E27FC236}">
                  <a16:creationId xmlns:a16="http://schemas.microsoft.com/office/drawing/2014/main" id="{661BD92C-5CC1-8AF5-5F80-8374237E0FD9}"/>
                </a:ext>
              </a:extLst>
            </p:cNvPr>
            <p:cNvSpPr/>
            <p:nvPr/>
          </p:nvSpPr>
          <p:spPr>
            <a:xfrm>
              <a:off x="250000" y="1032260"/>
              <a:ext cx="1950000" cy="620000"/>
            </a:xfrm>
            <a:prstGeom prst="roundRect">
              <a:avLst>
                <a:gd name="adj" fmla="val 8000"/>
              </a:avLst>
            </a:prstGeom>
            <a:solidFill>
              <a:srgbClr val="D7F2EE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CalloutBar1">
              <a:extLst>
                <a:ext uri="{FF2B5EF4-FFF2-40B4-BE49-F238E27FC236}">
                  <a16:creationId xmlns:a16="http://schemas.microsoft.com/office/drawing/2014/main" id="{EEB51069-09A1-ED3E-49AC-6E0B62BA6D8C}"/>
                </a:ext>
              </a:extLst>
            </p:cNvPr>
            <p:cNvSpPr/>
            <p:nvPr/>
          </p:nvSpPr>
          <p:spPr>
            <a:xfrm>
              <a:off x="250000" y="1032260"/>
              <a:ext cx="80000" cy="620000"/>
            </a:xfrm>
            <a:prstGeom prst="rect">
              <a:avLst/>
            </a:prstGeom>
            <a:solidFill>
              <a:srgbClr val="0E9384"/>
            </a:solidFill>
            <a:ln>
              <a:noFill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CalloutTxt1">
              <a:extLst>
                <a:ext uri="{FF2B5EF4-FFF2-40B4-BE49-F238E27FC236}">
                  <a16:creationId xmlns:a16="http://schemas.microsoft.com/office/drawing/2014/main" id="{67BC2DFC-413F-5D75-696B-241A5B5493DA}"/>
                </a:ext>
              </a:extLst>
            </p:cNvPr>
            <p:cNvSpPr/>
            <p:nvPr/>
          </p:nvSpPr>
          <p:spPr>
            <a:xfrm>
              <a:off x="380000" y="1052260"/>
              <a:ext cx="1810000" cy="580000"/>
            </a:xfrm>
            <a:prstGeom prst="rect">
              <a:avLst/>
            </a:prstGeom>
            <a:noFill/>
            <a:ln/>
          </p:spPr>
          <p:txBody>
            <a:bodyPr wrap="square" lIns="36000" tIns="36000" rIns="36000" bIns="36000" rtlCol="0" anchor="ctr"/>
            <a:lstStyle/>
            <a:p>
              <a:pPr marL="0" indent="0" algn="l">
                <a:buNone/>
              </a:pPr>
              <a:r>
                <a:rPr lang="de-DE" sz="1100" b="1" dirty="0">
                  <a:solidFill>
                    <a:srgbClr val="0E9384"/>
                  </a:solidFill>
                  <a:latin typeface="Trebuchet MS"/>
                </a:rPr>
                <a:t>1 Seitenverhältnis</a:t>
              </a:r>
            </a:p>
            <a:p>
              <a:r>
                <a:rPr lang="de-DE" sz="1000" dirty="0">
                  <a:highlight>
                    <a:srgbClr val="D7F2EE"/>
                  </a:highlight>
                </a:rPr>
                <a:t>Querformat 16:9</a:t>
              </a:r>
              <a:endParaRPr lang="de-DE" sz="1000" dirty="0">
                <a:latin typeface="Calibri"/>
              </a:endParaRPr>
            </a:p>
          </p:txBody>
        </p:sp>
      </p:grpSp>
      <p:sp>
        <p:nvSpPr>
          <p:cNvPr id="14" name="CalloutBg2">
            <a:extLst>
              <a:ext uri="{FF2B5EF4-FFF2-40B4-BE49-F238E27FC236}">
                <a16:creationId xmlns:a16="http://schemas.microsoft.com/office/drawing/2014/main" id="{DF5B567C-97A4-D5A9-539D-A3309C54026B}"/>
              </a:ext>
            </a:extLst>
          </p:cNvPr>
          <p:cNvSpPr/>
          <p:nvPr/>
        </p:nvSpPr>
        <p:spPr>
          <a:xfrm>
            <a:off x="230000" y="2405950"/>
            <a:ext cx="1950000" cy="794450"/>
          </a:xfrm>
          <a:prstGeom prst="roundRect">
            <a:avLst>
              <a:gd name="adj" fmla="val 8000"/>
            </a:avLst>
          </a:prstGeom>
          <a:solidFill>
            <a:srgbClr val="E9DDFB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5" name="CalloutBar2">
            <a:extLst>
              <a:ext uri="{FF2B5EF4-FFF2-40B4-BE49-F238E27FC236}">
                <a16:creationId xmlns:a16="http://schemas.microsoft.com/office/drawing/2014/main" id="{20BE8B64-1EFF-EAD4-FEF8-F828E53C1DBE}"/>
              </a:ext>
            </a:extLst>
          </p:cNvPr>
          <p:cNvSpPr/>
          <p:nvPr/>
        </p:nvSpPr>
        <p:spPr>
          <a:xfrm>
            <a:off x="217284" y="2405950"/>
            <a:ext cx="92716" cy="794450"/>
          </a:xfrm>
          <a:prstGeom prst="rect">
            <a:avLst/>
          </a:prstGeom>
          <a:solidFill>
            <a:srgbClr val="7C3AE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CalloutTxt2">
            <a:extLst>
              <a:ext uri="{FF2B5EF4-FFF2-40B4-BE49-F238E27FC236}">
                <a16:creationId xmlns:a16="http://schemas.microsoft.com/office/drawing/2014/main" id="{CEBFA4DD-2D6D-C8DE-3FE1-34749E6B542F}"/>
              </a:ext>
            </a:extLst>
          </p:cNvPr>
          <p:cNvSpPr/>
          <p:nvPr/>
        </p:nvSpPr>
        <p:spPr>
          <a:xfrm>
            <a:off x="360000" y="2502150"/>
            <a:ext cx="1810000" cy="580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buNone/>
            </a:pPr>
            <a:r>
              <a:rPr lang="de-DE" sz="1100" b="1" dirty="0">
                <a:solidFill>
                  <a:srgbClr val="7C3AED"/>
                </a:solidFill>
                <a:latin typeface="Trebuchet MS"/>
              </a:rPr>
              <a:t>3 Stil</a:t>
            </a:r>
          </a:p>
          <a:p>
            <a:pPr marL="0" indent="0" algn="l">
              <a:buNone/>
            </a:pPr>
            <a:r>
              <a:rPr lang="de-DE" sz="900" dirty="0">
                <a:solidFill>
                  <a:srgbClr val="334155"/>
                </a:solidFill>
                <a:latin typeface="Calibri"/>
              </a:rPr>
              <a:t>Heller, freundlicher Stil mit weicher Mittagssonne, leichter Tiefenschärfe und Farbpalette in Petrol und Sandbeige.</a:t>
            </a:r>
          </a:p>
        </p:txBody>
      </p:sp>
      <p:sp>
        <p:nvSpPr>
          <p:cNvPr id="17" name="CalloutBg4">
            <a:extLst>
              <a:ext uri="{FF2B5EF4-FFF2-40B4-BE49-F238E27FC236}">
                <a16:creationId xmlns:a16="http://schemas.microsoft.com/office/drawing/2014/main" id="{21E9D15A-085D-DFCD-3524-DF1A3F9702C6}"/>
              </a:ext>
            </a:extLst>
          </p:cNvPr>
          <p:cNvSpPr/>
          <p:nvPr/>
        </p:nvSpPr>
        <p:spPr>
          <a:xfrm>
            <a:off x="6944000" y="1880000"/>
            <a:ext cx="1950000" cy="620000"/>
          </a:xfrm>
          <a:prstGeom prst="roundRect">
            <a:avLst>
              <a:gd name="adj" fmla="val 8000"/>
            </a:avLst>
          </a:prstGeom>
          <a:solidFill>
            <a:srgbClr val="FCE7C5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CalloutBar4">
            <a:extLst>
              <a:ext uri="{FF2B5EF4-FFF2-40B4-BE49-F238E27FC236}">
                <a16:creationId xmlns:a16="http://schemas.microsoft.com/office/drawing/2014/main" id="{708F1787-637C-8CED-0AEF-4E955AB8AF4D}"/>
              </a:ext>
            </a:extLst>
          </p:cNvPr>
          <p:cNvSpPr/>
          <p:nvPr/>
        </p:nvSpPr>
        <p:spPr>
          <a:xfrm>
            <a:off x="8814000" y="1880000"/>
            <a:ext cx="80000" cy="620000"/>
          </a:xfrm>
          <a:prstGeom prst="rect">
            <a:avLst/>
          </a:prstGeom>
          <a:solidFill>
            <a:srgbClr val="D98200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" name="CalloutTxt4">
            <a:extLst>
              <a:ext uri="{FF2B5EF4-FFF2-40B4-BE49-F238E27FC236}">
                <a16:creationId xmlns:a16="http://schemas.microsoft.com/office/drawing/2014/main" id="{9C25AD9E-987A-5B5C-A418-3040460065B7}"/>
              </a:ext>
            </a:extLst>
          </p:cNvPr>
          <p:cNvSpPr/>
          <p:nvPr/>
        </p:nvSpPr>
        <p:spPr>
          <a:xfrm>
            <a:off x="6964000" y="1900000"/>
            <a:ext cx="1810000" cy="580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r">
              <a:buNone/>
            </a:pPr>
            <a:r>
              <a:rPr lang="de-DE" sz="1100" b="1" dirty="0">
                <a:solidFill>
                  <a:srgbClr val="D98200"/>
                </a:solidFill>
                <a:latin typeface="Trebuchet MS"/>
              </a:rPr>
              <a:t>2 Text im Bild</a:t>
            </a:r>
          </a:p>
          <a:p>
            <a:pPr algn="r"/>
            <a:r>
              <a:rPr lang="de-DE" sz="1000" b="1" dirty="0">
                <a:highlight>
                  <a:srgbClr val="FCE7C5"/>
                </a:highlight>
              </a:rPr>
              <a:t>„KI im Alltag“</a:t>
            </a:r>
            <a:r>
              <a:rPr lang="de-DE" sz="1000" dirty="0"/>
              <a:t>.</a:t>
            </a:r>
            <a:endParaRPr lang="de-DE" sz="1000" dirty="0">
              <a:latin typeface="Calibri"/>
            </a:endParaRPr>
          </a:p>
        </p:txBody>
      </p:sp>
      <p:sp>
        <p:nvSpPr>
          <p:cNvPr id="20" name="CalloutBg5">
            <a:extLst>
              <a:ext uri="{FF2B5EF4-FFF2-40B4-BE49-F238E27FC236}">
                <a16:creationId xmlns:a16="http://schemas.microsoft.com/office/drawing/2014/main" id="{5D4A642F-9A67-EC7F-56D3-39BBE827C934}"/>
              </a:ext>
            </a:extLst>
          </p:cNvPr>
          <p:cNvSpPr/>
          <p:nvPr/>
        </p:nvSpPr>
        <p:spPr>
          <a:xfrm>
            <a:off x="6943066" y="3003503"/>
            <a:ext cx="1950000" cy="812847"/>
          </a:xfrm>
          <a:prstGeom prst="roundRect">
            <a:avLst>
              <a:gd name="adj" fmla="val 8000"/>
            </a:avLst>
          </a:prstGeom>
          <a:solidFill>
            <a:srgbClr val="FBDDE3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1" name="CalloutBar5">
            <a:extLst>
              <a:ext uri="{FF2B5EF4-FFF2-40B4-BE49-F238E27FC236}">
                <a16:creationId xmlns:a16="http://schemas.microsoft.com/office/drawing/2014/main" id="{6CAE8DF5-0EB6-F393-FFEC-2ED671064AAC}"/>
              </a:ext>
            </a:extLst>
          </p:cNvPr>
          <p:cNvSpPr/>
          <p:nvPr/>
        </p:nvSpPr>
        <p:spPr>
          <a:xfrm>
            <a:off x="8826700" y="3003504"/>
            <a:ext cx="68100" cy="812846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6" name="CalloutTxt5">
            <a:extLst>
              <a:ext uri="{FF2B5EF4-FFF2-40B4-BE49-F238E27FC236}">
                <a16:creationId xmlns:a16="http://schemas.microsoft.com/office/drawing/2014/main" id="{C5249F94-F101-73A6-D09A-B7213D33CDAC}"/>
              </a:ext>
            </a:extLst>
          </p:cNvPr>
          <p:cNvSpPr/>
          <p:nvPr/>
        </p:nvSpPr>
        <p:spPr>
          <a:xfrm>
            <a:off x="6936716" y="3082150"/>
            <a:ext cx="1810000" cy="59200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r">
              <a:buNone/>
            </a:pPr>
            <a:r>
              <a:rPr lang="de-DE" sz="1100" b="1" dirty="0">
                <a:solidFill>
                  <a:srgbClr val="E11D48"/>
                </a:solidFill>
                <a:latin typeface="Trebuchet MS"/>
              </a:rPr>
              <a:t>5 Bearbeitung</a:t>
            </a:r>
          </a:p>
          <a:p>
            <a:pPr marL="0" indent="0" algn="r">
              <a:buNone/>
            </a:pPr>
            <a:r>
              <a:rPr lang="de-DE" sz="900" dirty="0">
                <a:solidFill>
                  <a:srgbClr val="334155"/>
                </a:solidFill>
                <a:latin typeface="Calibri"/>
              </a:rPr>
              <a:t>Ergänze rechts im Hintergrund eine Pinnwand mit bunten Haftnotizen – die übrigen Bildbereiche unverändert lassen.</a:t>
            </a:r>
          </a:p>
        </p:txBody>
      </p:sp>
      <p:sp>
        <p:nvSpPr>
          <p:cNvPr id="30" name="CalloutBg3">
            <a:extLst>
              <a:ext uri="{FF2B5EF4-FFF2-40B4-BE49-F238E27FC236}">
                <a16:creationId xmlns:a16="http://schemas.microsoft.com/office/drawing/2014/main" id="{96D57848-B48D-86DC-C267-31BD9295022A}"/>
              </a:ext>
            </a:extLst>
          </p:cNvPr>
          <p:cNvSpPr/>
          <p:nvPr/>
        </p:nvSpPr>
        <p:spPr>
          <a:xfrm>
            <a:off x="250934" y="3374452"/>
            <a:ext cx="1950000" cy="794450"/>
          </a:xfrm>
          <a:prstGeom prst="roundRect">
            <a:avLst>
              <a:gd name="adj" fmla="val 8000"/>
            </a:avLst>
          </a:prstGeom>
          <a:solidFill>
            <a:srgbClr val="DBE6FB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" name="CalloutBar3">
            <a:extLst>
              <a:ext uri="{FF2B5EF4-FFF2-40B4-BE49-F238E27FC236}">
                <a16:creationId xmlns:a16="http://schemas.microsoft.com/office/drawing/2014/main" id="{E3D67D96-F2F5-8BAA-5167-AC1F295FC531}"/>
              </a:ext>
            </a:extLst>
          </p:cNvPr>
          <p:cNvSpPr/>
          <p:nvPr/>
        </p:nvSpPr>
        <p:spPr>
          <a:xfrm flipH="1">
            <a:off x="238952" y="3369414"/>
            <a:ext cx="121047" cy="799487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" name="CalloutTxt3">
            <a:extLst>
              <a:ext uri="{FF2B5EF4-FFF2-40B4-BE49-F238E27FC236}">
                <a16:creationId xmlns:a16="http://schemas.microsoft.com/office/drawing/2014/main" id="{A26CA802-3AA9-BA24-D505-B8F3D70C19CD}"/>
              </a:ext>
            </a:extLst>
          </p:cNvPr>
          <p:cNvSpPr/>
          <p:nvPr/>
        </p:nvSpPr>
        <p:spPr>
          <a:xfrm>
            <a:off x="347284" y="3437438"/>
            <a:ext cx="1810000" cy="64753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buNone/>
            </a:pPr>
            <a:r>
              <a:rPr lang="de-DE" sz="1100" b="1" dirty="0">
                <a:solidFill>
                  <a:srgbClr val="2563EB"/>
                </a:solidFill>
                <a:latin typeface="Trebuchet MS"/>
              </a:rPr>
              <a:t>4 Konsistenz</a:t>
            </a:r>
          </a:p>
          <a:p>
            <a:pPr marL="0" indent="0" algn="l">
              <a:buNone/>
            </a:pPr>
            <a:r>
              <a:rPr lang="de-DE" sz="900" dirty="0">
                <a:solidFill>
                  <a:srgbClr val="334155"/>
                </a:solidFill>
                <a:latin typeface="Calibri"/>
              </a:rPr>
              <a:t>Dieselben Personen und denselben Raum wie im vorherigen Bild beibehalten.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C48557-8C99-50C0-3C7A-86848F9EF68D}"/>
              </a:ext>
            </a:extLst>
          </p:cNvPr>
          <p:cNvSpPr txBox="1"/>
          <p:nvPr/>
        </p:nvSpPr>
        <p:spPr>
          <a:xfrm>
            <a:off x="4589058" y="4066881"/>
            <a:ext cx="20714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85000"/>
                  </a:schemeClr>
                </a:solidFill>
              </a:rPr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131103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BEISPIEL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Vom Prompt zum Lernbild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502920" y="1481328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BASISPROMPT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02920" y="1783080"/>
            <a:ext cx="4557370" cy="1874520"/>
          </a:xfrm>
          <a:prstGeom prst="roundRect">
            <a:avLst>
              <a:gd name="adj" fmla="val 3902"/>
            </a:avLst>
          </a:prstGeom>
          <a:solidFill>
            <a:srgbClr val="13243F"/>
          </a:solidFill>
          <a:ln/>
          <a:effectLst>
            <a:outerShdw blurRad="88900" dist="38100" dir="8100000" algn="bl" rotWithShape="0">
              <a:srgbClr val="0F172A">
                <a:alpha val="16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777240" y="1783080"/>
            <a:ext cx="4008730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en-US" sz="1450" dirty="0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„Erstelle </a:t>
            </a:r>
            <a:r>
              <a:rPr lang="en-US" sz="1450" dirty="0" err="1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ein</a:t>
            </a:r>
            <a:r>
              <a:rPr lang="en-US" sz="1450" dirty="0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450" dirty="0" err="1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Lernbild</a:t>
            </a:r>
            <a:r>
              <a:rPr lang="en-US" sz="1450" dirty="0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450" dirty="0" err="1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im</a:t>
            </a:r>
            <a:r>
              <a:rPr lang="en-US" sz="1450" dirty="0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Format 16:9 für eine Präsentation über “KI-</a:t>
            </a:r>
            <a:r>
              <a:rPr lang="en-US" sz="1450" dirty="0" err="1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Bildbearbeitung</a:t>
            </a:r>
            <a:r>
              <a:rPr lang="en-US" sz="1450" dirty="0">
                <a:solidFill>
                  <a:srgbClr val="E6F6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”, klare Szene, wenig Text, helle Seminaratmosphäre.“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5380330" y="1481328"/>
            <a:ext cx="3260750" cy="2176272"/>
          </a:xfrm>
          <a:prstGeom prst="roundRect">
            <a:avLst>
              <a:gd name="adj" fmla="val 4202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Shape 8"/>
          <p:cNvSpPr/>
          <p:nvPr/>
        </p:nvSpPr>
        <p:spPr>
          <a:xfrm>
            <a:off x="5636362" y="1691640"/>
            <a:ext cx="548640" cy="54864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94" y="1839773"/>
            <a:ext cx="252374" cy="25237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294730" y="1737360"/>
            <a:ext cx="21634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Was ist ein Lernbild?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5636362" y="2395728"/>
            <a:ext cx="275783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erklärt einen Inhalt – schmückt nicht nur.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Formen: Prozessgrafik, Vergleichsbild, Metapher, Schema, Beispielszene, Checkliste.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AB044C-E1F0-D743-B0CA-4A3B5F73A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9781139-A78A-BBCA-8455-373E6EDC1B47}"/>
              </a:ext>
            </a:extLst>
          </p:cNvPr>
          <p:cNvSpPr txBox="1"/>
          <p:nvPr/>
        </p:nvSpPr>
        <p:spPr>
          <a:xfrm>
            <a:off x="2824991" y="4271489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b="1" dirty="0"/>
              <a:t>Basisprompt: </a:t>
            </a:r>
            <a:r>
              <a:rPr lang="de-DE" sz="1600" dirty="0"/>
              <a:t>„Erstelle ein 16:9-Lernbild für eine Präsentation über KI-Bildbearbeitung, klare Szene, wenig Text, helle Seminaratmosphäre.“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B2BAD7-155F-485B-64CC-012E6D319D65}"/>
              </a:ext>
            </a:extLst>
          </p:cNvPr>
          <p:cNvSpPr txBox="1"/>
          <p:nvPr/>
        </p:nvSpPr>
        <p:spPr>
          <a:xfrm>
            <a:off x="6888254" y="4872302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263679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4D6C1-E8E4-34C4-6BAC-BB97FB243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68ED6E2-B548-8339-8ECC-BFD82572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7A53235-3A0A-84F3-C798-66F61E271300}"/>
              </a:ext>
            </a:extLst>
          </p:cNvPr>
          <p:cNvSpPr txBox="1"/>
          <p:nvPr/>
        </p:nvSpPr>
        <p:spPr>
          <a:xfrm>
            <a:off x="2981827" y="4194101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b="1" dirty="0"/>
              <a:t>Basisprompt: </a:t>
            </a:r>
            <a:r>
              <a:rPr lang="de-DE" sz="1600" dirty="0"/>
              <a:t>„Erstelle ein 16:9-Lernbild für eine Präsentation über KI-Bildbearbeitung, klare Szene, wenig Text, helle Seminaratmosphäre.“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96B36F-6DEA-C3FE-6C2C-9DEDA9C48E51}"/>
              </a:ext>
            </a:extLst>
          </p:cNvPr>
          <p:cNvSpPr txBox="1"/>
          <p:nvPr/>
        </p:nvSpPr>
        <p:spPr>
          <a:xfrm rot="16200000">
            <a:off x="7932425" y="955230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96307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73EC5A7-A387-FC5D-96D7-C3C99455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43CD8DC-128E-34E1-4819-FD892EB31813}"/>
              </a:ext>
            </a:extLst>
          </p:cNvPr>
          <p:cNvSpPr txBox="1"/>
          <p:nvPr/>
        </p:nvSpPr>
        <p:spPr>
          <a:xfrm>
            <a:off x="4489450" y="4093170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b="1" dirty="0"/>
              <a:t>Basisprompt: </a:t>
            </a:r>
            <a:r>
              <a:rPr lang="de-DE" sz="1600" dirty="0"/>
              <a:t>„Erstelle ein 16:9-Lernbild für eine Präsentation über KI-Bildbearbeitung, klare Szene, wenig Text, helle Seminaratmosphäre.“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482AAD-DE3D-585F-6B4A-211F133F135B}"/>
              </a:ext>
            </a:extLst>
          </p:cNvPr>
          <p:cNvSpPr txBox="1"/>
          <p:nvPr/>
        </p:nvSpPr>
        <p:spPr>
          <a:xfrm>
            <a:off x="6888254" y="4872302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1642645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AA7EE8-AB3F-3F33-5025-EC66F613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1378364"/>
            <a:ext cx="6261297" cy="343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B26E387-A6FC-085B-EC60-4EC0CFC797CA}"/>
                  </a:ext>
                </a:extLst>
              </p14:cNvPr>
              <p14:cNvContentPartPr/>
              <p14:nvPr/>
            </p14:nvContentPartPr>
            <p14:xfrm>
              <a:off x="1364240" y="2344743"/>
              <a:ext cx="4465060" cy="515774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B26E387-A6FC-085B-EC60-4EC0CFC797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4880" y="2335385"/>
                <a:ext cx="4483780" cy="53449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 0">
            <a:extLst>
              <a:ext uri="{FF2B5EF4-FFF2-40B4-BE49-F238E27FC236}">
                <a16:creationId xmlns:a16="http://schemas.microsoft.com/office/drawing/2014/main" id="{433EF823-E85A-A8D5-80C4-F09852907754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ChatGPT Images 2.0</a:t>
            </a:r>
            <a:endParaRPr lang="en-US" sz="11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86530139-7DAA-49E3-71C9-669972473682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Bildbearbeitung</a:t>
            </a:r>
            <a:endParaRPr lang="en-US" sz="310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4CC013E9-B41C-CEA3-CFC7-0989C7B017FC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</p:spTree>
    <p:extLst>
      <p:ext uri="{BB962C8B-B14F-4D97-AF65-F5344CB8AC3E}">
        <p14:creationId xmlns:p14="http://schemas.microsoft.com/office/powerpoint/2010/main" val="1829798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"/>
            <a:ext cx="9144000" cy="5100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VORLAGEN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Prompt-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Archetyp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1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502920" y="3177540"/>
            <a:ext cx="8138160" cy="1362456"/>
          </a:xfrm>
          <a:prstGeom prst="roundRect">
            <a:avLst>
              <a:gd name="adj" fmla="val 6711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502920" y="3177540"/>
            <a:ext cx="82296" cy="1362456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758952" y="3611880"/>
            <a:ext cx="493776" cy="49377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2" y="3745200"/>
            <a:ext cx="227137" cy="22713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17320" y="3342132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Bearbeitungs-Prompt</a:t>
            </a:r>
            <a:endParaRPr lang="en-US" sz="1450" dirty="0"/>
          </a:p>
        </p:txBody>
      </p:sp>
      <p:sp>
        <p:nvSpPr>
          <p:cNvPr id="12" name="Text 8"/>
          <p:cNvSpPr/>
          <p:nvPr/>
        </p:nvSpPr>
        <p:spPr>
          <a:xfrm>
            <a:off x="1417320" y="3671316"/>
            <a:ext cx="6949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„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Ändere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nur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den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Hintergrund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zu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einem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modernen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Seminarraum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; Person,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Gesicht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,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Kleidung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und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Bildausschnitt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unverändert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300" dirty="0" err="1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lassen</a:t>
            </a: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.“</a:t>
            </a:r>
            <a:endParaRPr lang="en-US" sz="1300" dirty="0"/>
          </a:p>
        </p:txBody>
      </p:sp>
      <p:pic>
        <p:nvPicPr>
          <p:cNvPr id="19" name="!!Picture 2">
            <a:extLst>
              <a:ext uri="{FF2B5EF4-FFF2-40B4-BE49-F238E27FC236}">
                <a16:creationId xmlns:a16="http://schemas.microsoft.com/office/drawing/2014/main" id="{012BB092-29B3-2510-6E01-6C99EABC5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162498"/>
            <a:ext cx="4311872" cy="2006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B3AD1-97B0-DB70-7BEB-07BD4248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Picture 2">
            <a:extLst>
              <a:ext uri="{FF2B5EF4-FFF2-40B4-BE49-F238E27FC236}">
                <a16:creationId xmlns:a16="http://schemas.microsoft.com/office/drawing/2014/main" id="{772AA826-BD19-2D38-D993-7A7A0545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3CA98B6-6930-6BD3-0A94-BFB4DFB80094}"/>
              </a:ext>
            </a:extLst>
          </p:cNvPr>
          <p:cNvSpPr txBox="1"/>
          <p:nvPr/>
        </p:nvSpPr>
        <p:spPr>
          <a:xfrm>
            <a:off x="3090110" y="4242230"/>
            <a:ext cx="45720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b="1" dirty="0"/>
              <a:t>Basisprompt: </a:t>
            </a:r>
            <a:r>
              <a:rPr lang="de-DE" sz="1400" dirty="0"/>
              <a:t>„Erstelle ein 16:9-Lernbild für eine Präsentation über KI-Bildbearbeitung, klare Szene, wenig Text, helle Seminaratmosphäre.“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BB3E19-DB73-A38E-5B2C-08F89CB0C4B8}"/>
              </a:ext>
            </a:extLst>
          </p:cNvPr>
          <p:cNvSpPr txBox="1"/>
          <p:nvPr/>
        </p:nvSpPr>
        <p:spPr>
          <a:xfrm>
            <a:off x="6888254" y="4931392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308840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Picture 2">
            <a:extLst>
              <a:ext uri="{FF2B5EF4-FFF2-40B4-BE49-F238E27FC236}">
                <a16:creationId xmlns:a16="http://schemas.microsoft.com/office/drawing/2014/main" id="{7ECD240E-5C73-129E-2DF6-6FFDE9A9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B319DA0-0FEC-7695-823C-ABACD03324A8}"/>
              </a:ext>
            </a:extLst>
          </p:cNvPr>
          <p:cNvSpPr txBox="1"/>
          <p:nvPr/>
        </p:nvSpPr>
        <p:spPr>
          <a:xfrm>
            <a:off x="6888254" y="4731124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KI-generiert mit ChatGPT 5.5 Instant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9F2A45-AAB8-E75C-7732-0F56AFE3F38D}"/>
              </a:ext>
            </a:extLst>
          </p:cNvPr>
          <p:cNvSpPr txBox="1"/>
          <p:nvPr/>
        </p:nvSpPr>
        <p:spPr>
          <a:xfrm>
            <a:off x="2939047" y="4335963"/>
            <a:ext cx="45720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b="1" dirty="0"/>
              <a:t>Bearbeitungsprompt: </a:t>
            </a:r>
            <a:r>
              <a:rPr lang="de-DE" sz="1400" dirty="0"/>
              <a:t>„Ändere nur den Hintergrund zu einem modernen Seminarraum; Person, Gesicht, Kleidung und Bildausschnitt unverändert lassen.“</a:t>
            </a:r>
          </a:p>
        </p:txBody>
      </p:sp>
    </p:spTree>
    <p:extLst>
      <p:ext uri="{BB962C8B-B14F-4D97-AF65-F5344CB8AC3E}">
        <p14:creationId xmlns:p14="http://schemas.microsoft.com/office/powerpoint/2010/main" val="3737636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60A22-D3B0-3161-54D4-C8F6A6B5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1808061-2B0B-E1EF-9941-18ECD4D8FB6D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VORLAGEN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D481425-53E8-7743-F128-796994E9E75D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A54B633-4FCC-FE7B-8C86-41387AB4C2CB}"/>
              </a:ext>
            </a:extLst>
          </p:cNvPr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A334F5FD-085D-4A11-7CB1-FC8455DC7431}"/>
              </a:ext>
            </a:extLst>
          </p:cNvPr>
          <p:cNvSpPr/>
          <p:nvPr/>
        </p:nvSpPr>
        <p:spPr>
          <a:xfrm>
            <a:off x="502920" y="3353191"/>
            <a:ext cx="8138160" cy="1362456"/>
          </a:xfrm>
          <a:prstGeom prst="roundRect">
            <a:avLst>
              <a:gd name="adj" fmla="val 6711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D143C77D-FC7B-EBDD-4598-A028222E081F}"/>
              </a:ext>
            </a:extLst>
          </p:cNvPr>
          <p:cNvSpPr/>
          <p:nvPr/>
        </p:nvSpPr>
        <p:spPr>
          <a:xfrm>
            <a:off x="502920" y="3353191"/>
            <a:ext cx="82296" cy="1362456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EA97973D-10A7-3894-AC91-0C2D34AFCD16}"/>
              </a:ext>
            </a:extLst>
          </p:cNvPr>
          <p:cNvSpPr/>
          <p:nvPr/>
        </p:nvSpPr>
        <p:spPr>
          <a:xfrm>
            <a:off x="758952" y="3787531"/>
            <a:ext cx="493776" cy="49377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AC26D66A-087F-0208-FE72-26D8AEFD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2" y="3920851"/>
            <a:ext cx="227137" cy="227137"/>
          </a:xfrm>
          <a:prstGeom prst="rect">
            <a:avLst/>
          </a:prstGeom>
        </p:spPr>
      </p:pic>
      <p:sp>
        <p:nvSpPr>
          <p:cNvPr id="17" name="Text 12">
            <a:extLst>
              <a:ext uri="{FF2B5EF4-FFF2-40B4-BE49-F238E27FC236}">
                <a16:creationId xmlns:a16="http://schemas.microsoft.com/office/drawing/2014/main" id="{6D0CCDED-FB49-720B-6454-B1210FE7F56C}"/>
              </a:ext>
            </a:extLst>
          </p:cNvPr>
          <p:cNvSpPr/>
          <p:nvPr/>
        </p:nvSpPr>
        <p:spPr>
          <a:xfrm>
            <a:off x="1417320" y="3517783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Text-im-Bild-Prompt</a:t>
            </a:r>
            <a:endParaRPr lang="en-US" sz="1450" dirty="0"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FE06F666-1A1B-8E3B-8A98-0FABFB26BB71}"/>
              </a:ext>
            </a:extLst>
          </p:cNvPr>
          <p:cNvSpPr/>
          <p:nvPr/>
        </p:nvSpPr>
        <p:spPr>
          <a:xfrm>
            <a:off x="1417320" y="3846967"/>
            <a:ext cx="6949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„Nutze maximal 5 gut lesbare Wörter, starke Kontraste, keine kleinen Schriften, deutschen Text exakt übernehmen.“</a:t>
            </a:r>
            <a:endParaRPr lang="en-US" sz="1300" dirty="0"/>
          </a:p>
        </p:txBody>
      </p:sp>
      <p:pic>
        <p:nvPicPr>
          <p:cNvPr id="19" name="!!Picture 2">
            <a:extLst>
              <a:ext uri="{FF2B5EF4-FFF2-40B4-BE49-F238E27FC236}">
                <a16:creationId xmlns:a16="http://schemas.microsoft.com/office/drawing/2014/main" id="{DB0D8575-487A-1DA1-46FC-2BA2C3E5F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120553"/>
            <a:ext cx="4805951" cy="2232638"/>
          </a:xfrm>
          <a:prstGeom prst="rect">
            <a:avLst/>
          </a:prstGeom>
        </p:spPr>
      </p:pic>
      <p:sp>
        <p:nvSpPr>
          <p:cNvPr id="20" name="Text 1">
            <a:extLst>
              <a:ext uri="{FF2B5EF4-FFF2-40B4-BE49-F238E27FC236}">
                <a16:creationId xmlns:a16="http://schemas.microsoft.com/office/drawing/2014/main" id="{34F3B348-9051-A2DD-04C6-FC72EB11FA7D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Prompt-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Archetyp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2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311941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7703D-1246-A5B6-9F0C-98E2B6EF1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Picture 2">
            <a:extLst>
              <a:ext uri="{FF2B5EF4-FFF2-40B4-BE49-F238E27FC236}">
                <a16:creationId xmlns:a16="http://schemas.microsoft.com/office/drawing/2014/main" id="{6FF0751F-8956-9C34-4757-E7D80CB0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BB748B1-991F-15A9-3B9A-37F71E063D05}"/>
              </a:ext>
            </a:extLst>
          </p:cNvPr>
          <p:cNvSpPr txBox="1"/>
          <p:nvPr/>
        </p:nvSpPr>
        <p:spPr>
          <a:xfrm>
            <a:off x="6888254" y="4721949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KI-generiert mit ChatGPT 5.5 Instant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34CCDA-ECBF-114F-2670-58A7A4149A16}"/>
              </a:ext>
            </a:extLst>
          </p:cNvPr>
          <p:cNvSpPr txBox="1"/>
          <p:nvPr/>
        </p:nvSpPr>
        <p:spPr>
          <a:xfrm>
            <a:off x="3186363" y="4225281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Basisprompt: </a:t>
            </a:r>
            <a:r>
              <a:rPr lang="de-DE" sz="1600" dirty="0"/>
              <a:t>„Erstelle ein 16:9-Lernbild für eine Präsentation über KI-Bildbearbeitung, klare Szene, wenig Text, helle Seminaratmosphäre.“</a:t>
            </a:r>
          </a:p>
        </p:txBody>
      </p:sp>
    </p:spTree>
    <p:extLst>
      <p:ext uri="{BB962C8B-B14F-4D97-AF65-F5344CB8AC3E}">
        <p14:creationId xmlns:p14="http://schemas.microsoft.com/office/powerpoint/2010/main" val="313855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7D1B1-E4BA-9D67-24B4-37231E0EF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Picture 2">
            <a:extLst>
              <a:ext uri="{FF2B5EF4-FFF2-40B4-BE49-F238E27FC236}">
                <a16:creationId xmlns:a16="http://schemas.microsoft.com/office/drawing/2014/main" id="{9A1446C4-B322-13D6-0298-6F5AFE31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6CF04B-1604-5093-5526-A818BF985389}"/>
              </a:ext>
            </a:extLst>
          </p:cNvPr>
          <p:cNvSpPr txBox="1"/>
          <p:nvPr/>
        </p:nvSpPr>
        <p:spPr>
          <a:xfrm>
            <a:off x="6888254" y="4817596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KI-generiert mit ChatGPT 5.5 Instant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FC1ACB-63C0-1DEF-6426-386E0CCE1A13}"/>
              </a:ext>
            </a:extLst>
          </p:cNvPr>
          <p:cNvSpPr txBox="1"/>
          <p:nvPr/>
        </p:nvSpPr>
        <p:spPr>
          <a:xfrm>
            <a:off x="2810039" y="4245727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Text </a:t>
            </a:r>
            <a:r>
              <a:rPr lang="en-US" sz="1600" b="1" dirty="0" err="1"/>
              <a:t>im</a:t>
            </a:r>
            <a:r>
              <a:rPr lang="en-US" sz="1600" b="1" dirty="0"/>
              <a:t> Bild Prompt: </a:t>
            </a:r>
            <a:r>
              <a:rPr lang="en-US" sz="1600" dirty="0"/>
              <a:t>„</a:t>
            </a:r>
            <a:r>
              <a:rPr lang="en-US" sz="1600" dirty="0" err="1"/>
              <a:t>Nutze</a:t>
            </a:r>
            <a:r>
              <a:rPr lang="en-US" sz="1600" dirty="0"/>
              <a:t> maximal 5 gut </a:t>
            </a:r>
            <a:r>
              <a:rPr lang="en-US" sz="1600" dirty="0" err="1"/>
              <a:t>lesbare</a:t>
            </a:r>
            <a:r>
              <a:rPr lang="en-US" sz="1600" dirty="0"/>
              <a:t> </a:t>
            </a:r>
            <a:r>
              <a:rPr lang="en-US" sz="1600" dirty="0" err="1"/>
              <a:t>Wörter</a:t>
            </a:r>
            <a:r>
              <a:rPr lang="en-US" sz="1600" dirty="0"/>
              <a:t>, </a:t>
            </a:r>
            <a:r>
              <a:rPr lang="en-US" sz="1600" dirty="0" err="1"/>
              <a:t>starke</a:t>
            </a:r>
            <a:r>
              <a:rPr lang="en-US" sz="1600" dirty="0"/>
              <a:t> </a:t>
            </a:r>
            <a:r>
              <a:rPr lang="en-US" sz="1600" dirty="0" err="1"/>
              <a:t>Kontraste</a:t>
            </a:r>
            <a:r>
              <a:rPr lang="en-US" sz="1600" dirty="0"/>
              <a:t>, </a:t>
            </a:r>
            <a:r>
              <a:rPr lang="en-US" sz="1600" dirty="0" err="1"/>
              <a:t>keine</a:t>
            </a:r>
            <a:r>
              <a:rPr lang="en-US" sz="1600" dirty="0"/>
              <a:t> </a:t>
            </a:r>
            <a:r>
              <a:rPr lang="en-US" sz="1600" dirty="0" err="1"/>
              <a:t>kleinen</a:t>
            </a:r>
            <a:r>
              <a:rPr lang="en-US" sz="1600" dirty="0"/>
              <a:t> </a:t>
            </a:r>
            <a:r>
              <a:rPr lang="en-US" sz="1600" dirty="0" err="1"/>
              <a:t>Schriften</a:t>
            </a:r>
            <a:r>
              <a:rPr lang="en-US" sz="1600" dirty="0"/>
              <a:t>, </a:t>
            </a:r>
            <a:r>
              <a:rPr lang="en-US" sz="1600" dirty="0" err="1"/>
              <a:t>deutschen</a:t>
            </a:r>
            <a:r>
              <a:rPr lang="en-US" sz="1600" dirty="0"/>
              <a:t> Text </a:t>
            </a:r>
            <a:r>
              <a:rPr lang="en-US" sz="1600" dirty="0" err="1"/>
              <a:t>exakt</a:t>
            </a:r>
            <a:r>
              <a:rPr lang="en-US" sz="1600" dirty="0"/>
              <a:t> </a:t>
            </a:r>
            <a:r>
              <a:rPr lang="en-US" sz="1600" dirty="0" err="1"/>
              <a:t>übernehmen</a:t>
            </a:r>
            <a:r>
              <a:rPr lang="en-US" sz="16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657261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VORLAGEN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502920" y="3268981"/>
            <a:ext cx="8138160" cy="1362456"/>
          </a:xfrm>
          <a:prstGeom prst="roundRect">
            <a:avLst>
              <a:gd name="adj" fmla="val 6711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502920" y="3268981"/>
            <a:ext cx="82296" cy="1362456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758952" y="3703321"/>
            <a:ext cx="493776" cy="49377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2" y="3836641"/>
            <a:ext cx="227137" cy="22713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17320" y="3433573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Varianten-Prompt</a:t>
            </a:r>
            <a:endParaRPr lang="en-US" sz="1450" dirty="0"/>
          </a:p>
        </p:txBody>
      </p:sp>
      <p:sp>
        <p:nvSpPr>
          <p:cNvPr id="12" name="Text 8"/>
          <p:cNvSpPr/>
          <p:nvPr/>
        </p:nvSpPr>
        <p:spPr>
          <a:xfrm>
            <a:off x="1417320" y="3762757"/>
            <a:ext cx="6949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„Erstelle 4 Varianten mit gleichem Motiv, aber unterschiedlicher Perspektive: frontal, isometrisch, Nahaufnahme, Übersicht.“</a:t>
            </a:r>
            <a:endParaRPr lang="en-US" sz="13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EB3B7B8C-9EF0-CF61-3511-0F305E2F2A0D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Prompt-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Archetyp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3</a:t>
            </a:r>
            <a:endParaRPr lang="en-US" sz="3100" dirty="0"/>
          </a:p>
        </p:txBody>
      </p:sp>
      <p:pic>
        <p:nvPicPr>
          <p:cNvPr id="20" name="!!Picture 2">
            <a:extLst>
              <a:ext uri="{FF2B5EF4-FFF2-40B4-BE49-F238E27FC236}">
                <a16:creationId xmlns:a16="http://schemas.microsoft.com/office/drawing/2014/main" id="{F907C0F2-8232-5C4D-A1E3-C9A412C9E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097838"/>
            <a:ext cx="4883401" cy="2159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Picture 2">
            <a:extLst>
              <a:ext uri="{FF2B5EF4-FFF2-40B4-BE49-F238E27FC236}">
                <a16:creationId xmlns:a16="http://schemas.microsoft.com/office/drawing/2014/main" id="{B963B7BB-4BD4-78DC-04E5-3485AB9D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7596627-47AB-0B08-0D14-2F7E8109AC8C}"/>
              </a:ext>
            </a:extLst>
          </p:cNvPr>
          <p:cNvSpPr txBox="1"/>
          <p:nvPr/>
        </p:nvSpPr>
        <p:spPr>
          <a:xfrm>
            <a:off x="2873542" y="4230196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Basisprompt: </a:t>
            </a:r>
            <a:r>
              <a:rPr lang="de-DE" sz="1600" dirty="0"/>
              <a:t>„Erstelle ein 16:9-Lernbild für eine Präsentation über KI-Bildbearbeitung, klare Szene, wenig Text, helle Seminaratmosphäre.“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ABE5DBE-B8D6-8026-A347-E02C2EF10E81}"/>
              </a:ext>
            </a:extLst>
          </p:cNvPr>
          <p:cNvSpPr txBox="1"/>
          <p:nvPr/>
        </p:nvSpPr>
        <p:spPr>
          <a:xfrm>
            <a:off x="5053198" y="3816454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357867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A9AE8-154E-8E86-2C90-3B7941B9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Picture 2">
            <a:extLst>
              <a:ext uri="{FF2B5EF4-FFF2-40B4-BE49-F238E27FC236}">
                <a16:creationId xmlns:a16="http://schemas.microsoft.com/office/drawing/2014/main" id="{2A89BB0E-167A-5958-E7A8-C2CD7EC7C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785F77E-6981-E719-8CFE-75FFEC6A659D}"/>
              </a:ext>
            </a:extLst>
          </p:cNvPr>
          <p:cNvSpPr txBox="1"/>
          <p:nvPr/>
        </p:nvSpPr>
        <p:spPr>
          <a:xfrm>
            <a:off x="1515976" y="4411501"/>
            <a:ext cx="3621505" cy="69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 err="1"/>
              <a:t>Variantenprompt</a:t>
            </a:r>
            <a:r>
              <a:rPr lang="en-US" sz="1200" b="1" dirty="0"/>
              <a:t>: </a:t>
            </a:r>
            <a:r>
              <a:rPr lang="en-US" sz="1200" dirty="0"/>
              <a:t>„</a:t>
            </a:r>
            <a:r>
              <a:rPr lang="en-US" sz="1200" dirty="0" err="1"/>
              <a:t>Erstelle</a:t>
            </a:r>
            <a:r>
              <a:rPr lang="en-US" sz="1200" dirty="0"/>
              <a:t> 4 </a:t>
            </a:r>
            <a:r>
              <a:rPr lang="en-US" sz="1200" dirty="0" err="1"/>
              <a:t>Varianten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gleichem</a:t>
            </a:r>
            <a:r>
              <a:rPr lang="en-US" sz="1200" dirty="0"/>
              <a:t> Motiv, </a:t>
            </a:r>
            <a:r>
              <a:rPr lang="en-US" sz="1200" dirty="0" err="1"/>
              <a:t>aber</a:t>
            </a:r>
            <a:r>
              <a:rPr lang="en-US" sz="1200" dirty="0"/>
              <a:t> </a:t>
            </a:r>
            <a:r>
              <a:rPr lang="en-US" sz="1200" dirty="0" err="1"/>
              <a:t>unterschiedlicher</a:t>
            </a:r>
            <a:r>
              <a:rPr lang="en-US" sz="1200" dirty="0"/>
              <a:t> </a:t>
            </a:r>
            <a:r>
              <a:rPr lang="en-US" sz="1200" dirty="0" err="1"/>
              <a:t>Perspektive</a:t>
            </a:r>
            <a:r>
              <a:rPr lang="en-US" sz="1200" dirty="0"/>
              <a:t>: frontal, </a:t>
            </a:r>
            <a:r>
              <a:rPr lang="en-US" sz="1200" dirty="0" err="1"/>
              <a:t>isometrisch</a:t>
            </a:r>
            <a:r>
              <a:rPr lang="en-US" sz="1200" dirty="0"/>
              <a:t>, </a:t>
            </a:r>
            <a:r>
              <a:rPr lang="en-US" sz="1200" dirty="0" err="1"/>
              <a:t>Nahaufnahme</a:t>
            </a:r>
            <a:r>
              <a:rPr lang="en-US" sz="1200" dirty="0"/>
              <a:t>, </a:t>
            </a:r>
            <a:r>
              <a:rPr lang="en-US" sz="1200" dirty="0" err="1"/>
              <a:t>Übersicht</a:t>
            </a:r>
            <a:r>
              <a:rPr lang="en-US" sz="1200" dirty="0"/>
              <a:t>.“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391177-4110-4FAC-C0A9-CF0AFD0F81E8}"/>
              </a:ext>
            </a:extLst>
          </p:cNvPr>
          <p:cNvSpPr txBox="1"/>
          <p:nvPr/>
        </p:nvSpPr>
        <p:spPr>
          <a:xfrm rot="16200000">
            <a:off x="6661032" y="3844423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520073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105322-FB19-637A-66F4-48E09094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" y="1327242"/>
            <a:ext cx="7169150" cy="348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7FE2C581-57E3-EDB1-9C80-EFDB735EC491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ChatGPT Images 2.0</a:t>
            </a:r>
            <a:endParaRPr lang="en-US" sz="11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B901D86-E8FD-A266-68F0-744CF691643A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Bild-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Archiv</a:t>
            </a:r>
            <a:endParaRPr lang="en-US" sz="31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3C0B171-D12A-8EDA-61E6-F3D8DF11F5FC}"/>
                  </a:ext>
                </a:extLst>
              </p14:cNvPr>
              <p14:cNvContentPartPr/>
              <p14:nvPr/>
            </p14:nvContentPartPr>
            <p14:xfrm>
              <a:off x="816785" y="2082709"/>
              <a:ext cx="2648520" cy="1686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3C0B171-D12A-8EDA-61E6-F3D8DF11F5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425" y="2073349"/>
                <a:ext cx="2667240" cy="1705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2">
            <a:extLst>
              <a:ext uri="{FF2B5EF4-FFF2-40B4-BE49-F238E27FC236}">
                <a16:creationId xmlns:a16="http://schemas.microsoft.com/office/drawing/2014/main" id="{67A69974-C482-DDBA-D83A-04FC59023BDF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</p:spTree>
    <p:extLst>
      <p:ext uri="{BB962C8B-B14F-4D97-AF65-F5344CB8AC3E}">
        <p14:creationId xmlns:p14="http://schemas.microsoft.com/office/powerpoint/2010/main" val="2036037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65ED3C-4D30-4C63-EC40-4877B9119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0F69D3C-5BD8-7B0E-8C46-91A0555A9EF7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VORLAGEN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E87FA37-E815-551A-0EDD-3609F9FCD739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FF68CBBD-F3CB-94C7-4008-3E40CC16E208}"/>
              </a:ext>
            </a:extLst>
          </p:cNvPr>
          <p:cNvSpPr/>
          <p:nvPr/>
        </p:nvSpPr>
        <p:spPr>
          <a:xfrm>
            <a:off x="454794" y="3333952"/>
            <a:ext cx="8138160" cy="1362456"/>
          </a:xfrm>
          <a:prstGeom prst="roundRect">
            <a:avLst>
              <a:gd name="adj" fmla="val 6711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EB0C2A6A-0F44-5B18-30A7-6890629413DB}"/>
              </a:ext>
            </a:extLst>
          </p:cNvPr>
          <p:cNvSpPr/>
          <p:nvPr/>
        </p:nvSpPr>
        <p:spPr>
          <a:xfrm>
            <a:off x="454794" y="3333952"/>
            <a:ext cx="82296" cy="1362456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8E47A353-3719-49B6-FF93-B6FD87447DC5}"/>
              </a:ext>
            </a:extLst>
          </p:cNvPr>
          <p:cNvSpPr/>
          <p:nvPr/>
        </p:nvSpPr>
        <p:spPr>
          <a:xfrm>
            <a:off x="710826" y="3768292"/>
            <a:ext cx="493776" cy="49377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C0C3ADEF-C940-41E9-6791-5A41A78D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46" y="3901612"/>
            <a:ext cx="227137" cy="227137"/>
          </a:xfrm>
          <a:prstGeom prst="rect">
            <a:avLst/>
          </a:prstGeom>
        </p:spPr>
      </p:pic>
      <p:sp>
        <p:nvSpPr>
          <p:cNvPr id="17" name="Text 12">
            <a:extLst>
              <a:ext uri="{FF2B5EF4-FFF2-40B4-BE49-F238E27FC236}">
                <a16:creationId xmlns:a16="http://schemas.microsoft.com/office/drawing/2014/main" id="{196AB972-27AC-9586-55EE-B43FDEF9A51F}"/>
              </a:ext>
            </a:extLst>
          </p:cNvPr>
          <p:cNvSpPr/>
          <p:nvPr/>
        </p:nvSpPr>
        <p:spPr>
          <a:xfrm>
            <a:off x="1369194" y="3498544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Korrektur-Prompt</a:t>
            </a:r>
            <a:endParaRPr lang="en-US" sz="1450" dirty="0"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1BF8D29D-E509-03E3-38F0-E70A47CBD0CF}"/>
              </a:ext>
            </a:extLst>
          </p:cNvPr>
          <p:cNvSpPr/>
          <p:nvPr/>
        </p:nvSpPr>
        <p:spPr>
          <a:xfrm>
            <a:off x="1369194" y="3827728"/>
            <a:ext cx="6949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„Prüfe Hände, Gesichter, Schatten, Schrift, Logos und Proportionen; korrigiere nur sichtbare Fehler.“</a:t>
            </a:r>
            <a:endParaRPr lang="en-US" sz="13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C1B41591-0A31-6965-CB05-22D1FAA1EB98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Prompt-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Archetyp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4</a:t>
            </a:r>
            <a:endParaRPr lang="en-US" sz="3100" dirty="0"/>
          </a:p>
        </p:txBody>
      </p:sp>
      <p:pic>
        <p:nvPicPr>
          <p:cNvPr id="20" name="!!Picture 2">
            <a:extLst>
              <a:ext uri="{FF2B5EF4-FFF2-40B4-BE49-F238E27FC236}">
                <a16:creationId xmlns:a16="http://schemas.microsoft.com/office/drawing/2014/main" id="{79348FEB-08F4-F47D-715D-5E69D185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62" y="1079586"/>
            <a:ext cx="4711942" cy="22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8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32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12080" y="-640080"/>
            <a:ext cx="4206240" cy="5852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30000" dirty="0"/>
          </a:p>
        </p:txBody>
      </p:sp>
      <p:sp>
        <p:nvSpPr>
          <p:cNvPr id="3" name="Shape 1"/>
          <p:cNvSpPr/>
          <p:nvPr/>
        </p:nvSpPr>
        <p:spPr>
          <a:xfrm>
            <a:off x="502920" y="1481328"/>
            <a:ext cx="146304" cy="146304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758952" y="13716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TEIL 3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02920" y="1828800"/>
            <a:ext cx="56692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Cases für den Traineralltag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502920" y="3246120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i="1" dirty="0">
                <a:solidFill>
                  <a:srgbClr val="AFC7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Direkt nutzbare Bildideen mit Promptmustern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02920" y="3977640"/>
            <a:ext cx="1344168" cy="420624"/>
          </a:xfrm>
          <a:prstGeom prst="roundRect">
            <a:avLst>
              <a:gd name="adj" fmla="val 50000"/>
            </a:avLst>
          </a:prstGeom>
          <a:solidFill>
            <a:srgbClr val="1C355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6"/>
          <p:cNvSpPr/>
          <p:nvPr/>
        </p:nvSpPr>
        <p:spPr>
          <a:xfrm>
            <a:off x="502920" y="3977640"/>
            <a:ext cx="13441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DCEA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Unterlagen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2011680" y="3977640"/>
            <a:ext cx="960120" cy="420624"/>
          </a:xfrm>
          <a:prstGeom prst="roundRect">
            <a:avLst>
              <a:gd name="adj" fmla="val 50000"/>
            </a:avLst>
          </a:prstGeom>
          <a:solidFill>
            <a:srgbClr val="1C355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011680" y="3977640"/>
            <a:ext cx="9601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DCEA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Bücher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136392" y="3977640"/>
            <a:ext cx="2016252" cy="420624"/>
          </a:xfrm>
          <a:prstGeom prst="roundRect">
            <a:avLst>
              <a:gd name="adj" fmla="val 50000"/>
            </a:avLst>
          </a:prstGeom>
          <a:solidFill>
            <a:srgbClr val="1C355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10"/>
          <p:cNvSpPr/>
          <p:nvPr/>
        </p:nvSpPr>
        <p:spPr>
          <a:xfrm>
            <a:off x="3136392" y="3977640"/>
            <a:ext cx="201625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DCEA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Seminarunterlagen</a:t>
            </a:r>
            <a:endParaRPr lang="en-US" sz="12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UNTERLAGEN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Unterlagen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50292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758952" y="192024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4" y="2093062"/>
            <a:ext cx="294437" cy="29443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5895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Lernlandkarte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75895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Stationen, Icons, klare Leserichtung.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758952" y="397764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041648"/>
            <a:ext cx="164592" cy="16459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69848" y="397764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15" name="Shape 10"/>
          <p:cNvSpPr/>
          <p:nvPr/>
        </p:nvSpPr>
        <p:spPr>
          <a:xfrm>
            <a:off x="330708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6" name="Shape 11"/>
          <p:cNvSpPr/>
          <p:nvPr/>
        </p:nvSpPr>
        <p:spPr>
          <a:xfrm>
            <a:off x="3563112" y="192024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34" y="2093062"/>
            <a:ext cx="294437" cy="29443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56311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Infografik „3 Schritte“</a:t>
            </a:r>
            <a:endParaRPr lang="en-US" sz="1500" dirty="0"/>
          </a:p>
        </p:txBody>
      </p:sp>
      <p:sp>
        <p:nvSpPr>
          <p:cNvPr id="19" name="Text 13"/>
          <p:cNvSpPr/>
          <p:nvPr/>
        </p:nvSpPr>
        <p:spPr>
          <a:xfrm>
            <a:off x="356311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Für Handout oder PDF.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3563112" y="397764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40" y="4041648"/>
            <a:ext cx="164592" cy="164592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874008" y="397764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23" name="Shape 16"/>
          <p:cNvSpPr/>
          <p:nvPr/>
        </p:nvSpPr>
        <p:spPr>
          <a:xfrm>
            <a:off x="611124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5875">
            <a:solidFill>
              <a:srgbClr val="D9820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4" name="Shape 17"/>
          <p:cNvSpPr/>
          <p:nvPr/>
        </p:nvSpPr>
        <p:spPr>
          <a:xfrm>
            <a:off x="6367272" y="1920240"/>
            <a:ext cx="640080" cy="640080"/>
          </a:xfrm>
          <a:prstGeom prst="ellipse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094" y="2093062"/>
            <a:ext cx="294437" cy="294437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36727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Methodenkarte</a:t>
            </a:r>
            <a:endParaRPr lang="en-US" sz="1500" dirty="0"/>
          </a:p>
        </p:txBody>
      </p:sp>
      <p:sp>
        <p:nvSpPr>
          <p:cNvPr id="27" name="Text 19"/>
          <p:cNvSpPr/>
          <p:nvPr/>
        </p:nvSpPr>
        <p:spPr>
          <a:xfrm>
            <a:off x="636727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Symbolbild, Kurzregel, Einsatzhinweis.</a:t>
            </a:r>
            <a:endParaRPr lang="en-US" sz="1250" dirty="0"/>
          </a:p>
        </p:txBody>
      </p:sp>
      <p:sp>
        <p:nvSpPr>
          <p:cNvPr id="28" name="Shape 20"/>
          <p:cNvSpPr/>
          <p:nvPr/>
        </p:nvSpPr>
        <p:spPr>
          <a:xfrm>
            <a:off x="6367272" y="3977640"/>
            <a:ext cx="1234440" cy="292608"/>
          </a:xfrm>
          <a:prstGeom prst="roundRect">
            <a:avLst>
              <a:gd name="adj" fmla="val 50000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041648"/>
            <a:ext cx="164592" cy="164592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6678168" y="3977640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8A52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AUFGABE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9A7D9-5EE5-AECE-326B-81B56F71A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785034-CC28-CBEE-52E1-BA4B6E1F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89" y="1267245"/>
            <a:ext cx="5132291" cy="288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15E403C-BCA7-B20C-159F-ACECB0D1A4A9}"/>
              </a:ext>
            </a:extLst>
          </p:cNvPr>
          <p:cNvSpPr txBox="1"/>
          <p:nvPr/>
        </p:nvSpPr>
        <p:spPr>
          <a:xfrm>
            <a:off x="4013885" y="4309492"/>
            <a:ext cx="42624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/>
              <a:t>Prompt: Erstelle eine 16:9-Lernlandkarte für ein Weiterbildungsmodul zu [Bilderstellung in ChatGPT], 5 Stationen, klare Icons, wenig Text, seriöser Seminarstil, viel Weißraum.</a:t>
            </a: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D3698ACE-15A2-87D6-6E84-B8FFF6072C27}"/>
              </a:ext>
            </a:extLst>
          </p:cNvPr>
          <p:cNvSpPr/>
          <p:nvPr/>
        </p:nvSpPr>
        <p:spPr>
          <a:xfrm>
            <a:off x="244348" y="1366774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4FC4A7FF-6226-4546-85AD-930558AC889A}"/>
              </a:ext>
            </a:extLst>
          </p:cNvPr>
          <p:cNvSpPr/>
          <p:nvPr/>
        </p:nvSpPr>
        <p:spPr>
          <a:xfrm>
            <a:off x="500380" y="1641094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B9E44056-BC8B-6737-AAB1-1AFF23A5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2" y="1813916"/>
            <a:ext cx="294437" cy="294437"/>
          </a:xfrm>
          <a:prstGeom prst="rect">
            <a:avLst/>
          </a:prstGeom>
        </p:spPr>
      </p:pic>
      <p:sp>
        <p:nvSpPr>
          <p:cNvPr id="11" name="Text 6">
            <a:extLst>
              <a:ext uri="{FF2B5EF4-FFF2-40B4-BE49-F238E27FC236}">
                <a16:creationId xmlns:a16="http://schemas.microsoft.com/office/drawing/2014/main" id="{275067D7-DB4F-CB60-6B3D-AA01DBA92DC8}"/>
              </a:ext>
            </a:extLst>
          </p:cNvPr>
          <p:cNvSpPr/>
          <p:nvPr/>
        </p:nvSpPr>
        <p:spPr>
          <a:xfrm>
            <a:off x="500380" y="2390902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Lernlandkarte</a:t>
            </a:r>
            <a:endParaRPr lang="en-US" sz="150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B60CC024-BEA6-4517-A9FC-8E834D73CE80}"/>
              </a:ext>
            </a:extLst>
          </p:cNvPr>
          <p:cNvSpPr/>
          <p:nvPr/>
        </p:nvSpPr>
        <p:spPr>
          <a:xfrm>
            <a:off x="500380" y="2994406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Stationen, Icons, klare Leserichtung.</a:t>
            </a:r>
            <a:endParaRPr lang="en-US" sz="1250" dirty="0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DC695548-1093-BBB6-E0E5-35EE7CF13479}"/>
              </a:ext>
            </a:extLst>
          </p:cNvPr>
          <p:cNvSpPr/>
          <p:nvPr/>
        </p:nvSpPr>
        <p:spPr>
          <a:xfrm>
            <a:off x="500380" y="3698494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4" name="Image 1" descr="preencoded.png">
            <a:extLst>
              <a:ext uri="{FF2B5EF4-FFF2-40B4-BE49-F238E27FC236}">
                <a16:creationId xmlns:a16="http://schemas.microsoft.com/office/drawing/2014/main" id="{7D1A9935-065C-310E-3ADF-603ED3C7A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08" y="3762502"/>
            <a:ext cx="164592" cy="164592"/>
          </a:xfrm>
          <a:prstGeom prst="rect">
            <a:avLst/>
          </a:prstGeom>
        </p:spPr>
      </p:pic>
      <p:sp>
        <p:nvSpPr>
          <p:cNvPr id="15" name="Text 9">
            <a:extLst>
              <a:ext uri="{FF2B5EF4-FFF2-40B4-BE49-F238E27FC236}">
                <a16:creationId xmlns:a16="http://schemas.microsoft.com/office/drawing/2014/main" id="{E5648512-BDFD-1A35-9E74-FF87A957DE19}"/>
              </a:ext>
            </a:extLst>
          </p:cNvPr>
          <p:cNvSpPr/>
          <p:nvPr/>
        </p:nvSpPr>
        <p:spPr>
          <a:xfrm>
            <a:off x="811276" y="3698494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22C25D12-265B-C8E5-9BE1-EB4D236001E9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UNTERLAGEN</a:t>
            </a:r>
            <a:endParaRPr lang="en-US" sz="1100" dirty="0"/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50F195C7-A3DA-E50E-097E-0F67D3F8E6C0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Unterlagen</a:t>
            </a:r>
            <a:endParaRPr lang="en-US" sz="31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A2F125A-ED5A-9160-068E-8FBE7F7375DD}"/>
              </a:ext>
            </a:extLst>
          </p:cNvPr>
          <p:cNvSpPr txBox="1"/>
          <p:nvPr/>
        </p:nvSpPr>
        <p:spPr>
          <a:xfrm rot="16200000">
            <a:off x="7599618" y="2248899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415197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49701-F8DF-9F01-7E3D-894C8E7B4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9ECB18A-5F5B-995C-44A4-541F2B2A920F}"/>
              </a:ext>
            </a:extLst>
          </p:cNvPr>
          <p:cNvSpPr txBox="1"/>
          <p:nvPr/>
        </p:nvSpPr>
        <p:spPr>
          <a:xfrm>
            <a:off x="271780" y="3966014"/>
            <a:ext cx="400685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/>
              <a:t>Prompt: Erstelle eine ruhige A4-Infografik zum Thema "3 Schritte zu besseren Ergebnissen bei der Bildgenerierung mit ChatGPT Images 2.0" mit drei Schritten: Ziel klären, Prompt strukturieren, Ergebnis prüfen; deutsche Labels, hohe Lesbarkeit, keine überladenen Details.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F5A814-BEA9-DDE6-2A43-ECD1A64E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17" y="1294380"/>
            <a:ext cx="2609053" cy="368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hape 10">
            <a:extLst>
              <a:ext uri="{FF2B5EF4-FFF2-40B4-BE49-F238E27FC236}">
                <a16:creationId xmlns:a16="http://schemas.microsoft.com/office/drawing/2014/main" id="{F6E3C599-5C5C-F436-355B-560BBE780D66}"/>
              </a:ext>
            </a:extLst>
          </p:cNvPr>
          <p:cNvSpPr/>
          <p:nvPr/>
        </p:nvSpPr>
        <p:spPr>
          <a:xfrm>
            <a:off x="271780" y="1128869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1" name="Shape 11">
            <a:extLst>
              <a:ext uri="{FF2B5EF4-FFF2-40B4-BE49-F238E27FC236}">
                <a16:creationId xmlns:a16="http://schemas.microsoft.com/office/drawing/2014/main" id="{FD94F4B2-0FE7-B6BF-7953-4A7B637BB8B4}"/>
              </a:ext>
            </a:extLst>
          </p:cNvPr>
          <p:cNvSpPr/>
          <p:nvPr/>
        </p:nvSpPr>
        <p:spPr>
          <a:xfrm>
            <a:off x="527812" y="1403189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5AB0BDA0-32F0-FF9C-4B8F-A1D9E9C38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34" y="1576011"/>
            <a:ext cx="294437" cy="294437"/>
          </a:xfrm>
          <a:prstGeom prst="rect">
            <a:avLst/>
          </a:prstGeom>
        </p:spPr>
      </p:pic>
      <p:sp>
        <p:nvSpPr>
          <p:cNvPr id="13" name="Text 12">
            <a:extLst>
              <a:ext uri="{FF2B5EF4-FFF2-40B4-BE49-F238E27FC236}">
                <a16:creationId xmlns:a16="http://schemas.microsoft.com/office/drawing/2014/main" id="{63FDD73F-0D3C-E260-B515-D6F6FDB41D5B}"/>
              </a:ext>
            </a:extLst>
          </p:cNvPr>
          <p:cNvSpPr/>
          <p:nvPr/>
        </p:nvSpPr>
        <p:spPr>
          <a:xfrm>
            <a:off x="527812" y="2152997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Infografik „3 Schritte“</a:t>
            </a:r>
            <a:endParaRPr lang="en-US" sz="1500" dirty="0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BB2A00F6-27B5-3903-0CCE-7747580C3FD9}"/>
              </a:ext>
            </a:extLst>
          </p:cNvPr>
          <p:cNvSpPr/>
          <p:nvPr/>
        </p:nvSpPr>
        <p:spPr>
          <a:xfrm>
            <a:off x="527812" y="2756501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Für Handout oder PDF.</a:t>
            </a:r>
            <a:endParaRPr lang="en-US" sz="1250" dirty="0"/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E95FFAD2-96D2-0D89-9204-0331748E3DBE}"/>
              </a:ext>
            </a:extLst>
          </p:cNvPr>
          <p:cNvSpPr/>
          <p:nvPr/>
        </p:nvSpPr>
        <p:spPr>
          <a:xfrm>
            <a:off x="527812" y="3460589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641B43CA-942B-2990-AB03-1FB3FB53D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" y="3524597"/>
            <a:ext cx="164592" cy="164592"/>
          </a:xfrm>
          <a:prstGeom prst="rect">
            <a:avLst/>
          </a:prstGeom>
        </p:spPr>
      </p:pic>
      <p:sp>
        <p:nvSpPr>
          <p:cNvPr id="17" name="Text 15">
            <a:extLst>
              <a:ext uri="{FF2B5EF4-FFF2-40B4-BE49-F238E27FC236}">
                <a16:creationId xmlns:a16="http://schemas.microsoft.com/office/drawing/2014/main" id="{C404A8D0-B04F-0B98-AC43-F247B1E74C77}"/>
              </a:ext>
            </a:extLst>
          </p:cNvPr>
          <p:cNvSpPr/>
          <p:nvPr/>
        </p:nvSpPr>
        <p:spPr>
          <a:xfrm>
            <a:off x="838708" y="3460589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26825541-A956-4D61-B331-A47354173135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UNTERLAGEN</a:t>
            </a:r>
            <a:endParaRPr lang="en-US" sz="1100" dirty="0"/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AB23A83A-4CE2-24F2-7284-25E8E1EB61DE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Unterlagen</a:t>
            </a:r>
            <a:endParaRPr lang="en-US" sz="31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619041-7CD2-211B-0AF6-3F093D450D6D}"/>
              </a:ext>
            </a:extLst>
          </p:cNvPr>
          <p:cNvSpPr txBox="1"/>
          <p:nvPr/>
        </p:nvSpPr>
        <p:spPr>
          <a:xfrm rot="16200000">
            <a:off x="6365313" y="2291448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210111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9EC91-B1AC-FD38-EC10-E0165490B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1EAA157-FD0B-12E9-E5FB-018E46DF3FC8}"/>
              </a:ext>
            </a:extLst>
          </p:cNvPr>
          <p:cNvSpPr txBox="1"/>
          <p:nvPr/>
        </p:nvSpPr>
        <p:spPr>
          <a:xfrm>
            <a:off x="2986825" y="2481574"/>
            <a:ext cx="5567627" cy="1464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Aufgaben:</a:t>
            </a:r>
          </a:p>
          <a:p>
            <a:r>
              <a:rPr lang="de-DE" sz="1600" dirty="0"/>
              <a:t>1.) Formuliere einen Prompt zur Erstellung einer Methodenkarte mit Symbolbild, Kurzregel und Einsatzhinweis für Trainerunterlagen. </a:t>
            </a:r>
            <a:br>
              <a:rPr lang="de-DE" sz="1600" dirty="0"/>
            </a:br>
            <a:r>
              <a:rPr lang="de-DE" sz="1600" dirty="0"/>
              <a:t>2.) Lasse dir damit von ChatGPT die Methodenkarte erstellen.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2C6A677B-0C41-6B36-04F8-FD7EA3266F05}"/>
              </a:ext>
            </a:extLst>
          </p:cNvPr>
          <p:cNvSpPr/>
          <p:nvPr/>
        </p:nvSpPr>
        <p:spPr>
          <a:xfrm>
            <a:off x="284164" y="1955437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5875">
            <a:solidFill>
              <a:srgbClr val="D9820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77F0C65B-D447-5C1A-5835-BC505113A89C}"/>
              </a:ext>
            </a:extLst>
          </p:cNvPr>
          <p:cNvSpPr/>
          <p:nvPr/>
        </p:nvSpPr>
        <p:spPr>
          <a:xfrm>
            <a:off x="540196" y="2229757"/>
            <a:ext cx="640080" cy="640080"/>
          </a:xfrm>
          <a:prstGeom prst="ellipse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C064D968-5E49-DC69-25EC-5CEB5C696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8" y="2402579"/>
            <a:ext cx="294437" cy="294437"/>
          </a:xfrm>
          <a:prstGeom prst="rect">
            <a:avLst/>
          </a:prstGeom>
        </p:spPr>
      </p:pic>
      <p:sp>
        <p:nvSpPr>
          <p:cNvPr id="23" name="Text 18">
            <a:extLst>
              <a:ext uri="{FF2B5EF4-FFF2-40B4-BE49-F238E27FC236}">
                <a16:creationId xmlns:a16="http://schemas.microsoft.com/office/drawing/2014/main" id="{D8C5B476-98BB-4215-EB40-055D11B24099}"/>
              </a:ext>
            </a:extLst>
          </p:cNvPr>
          <p:cNvSpPr/>
          <p:nvPr/>
        </p:nvSpPr>
        <p:spPr>
          <a:xfrm>
            <a:off x="540196" y="2979565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Methodenkarte</a:t>
            </a:r>
            <a:endParaRPr lang="en-US" sz="1500" dirty="0"/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717F395F-4C0B-9414-6EDD-2FE3A6A7FC72}"/>
              </a:ext>
            </a:extLst>
          </p:cNvPr>
          <p:cNvSpPr/>
          <p:nvPr/>
        </p:nvSpPr>
        <p:spPr>
          <a:xfrm>
            <a:off x="540196" y="3583069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Symbolbild, Kurzregel, Einsatzhinweis.</a:t>
            </a:r>
            <a:endParaRPr lang="en-US" sz="1250" dirty="0"/>
          </a:p>
        </p:txBody>
      </p:sp>
      <p:sp>
        <p:nvSpPr>
          <p:cNvPr id="25" name="Shape 20">
            <a:extLst>
              <a:ext uri="{FF2B5EF4-FFF2-40B4-BE49-F238E27FC236}">
                <a16:creationId xmlns:a16="http://schemas.microsoft.com/office/drawing/2014/main" id="{3D2791D4-AE4F-B89A-2003-0EDD0BB56B0C}"/>
              </a:ext>
            </a:extLst>
          </p:cNvPr>
          <p:cNvSpPr/>
          <p:nvPr/>
        </p:nvSpPr>
        <p:spPr>
          <a:xfrm>
            <a:off x="540196" y="4287157"/>
            <a:ext cx="1234440" cy="292608"/>
          </a:xfrm>
          <a:prstGeom prst="roundRect">
            <a:avLst>
              <a:gd name="adj" fmla="val 50000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6" name="Image 5" descr="preencoded.png">
            <a:extLst>
              <a:ext uri="{FF2B5EF4-FFF2-40B4-BE49-F238E27FC236}">
                <a16:creationId xmlns:a16="http://schemas.microsoft.com/office/drawing/2014/main" id="{BF110267-1A60-D683-E2FE-567A4B1E1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4" y="4351165"/>
            <a:ext cx="164592" cy="164592"/>
          </a:xfrm>
          <a:prstGeom prst="rect">
            <a:avLst/>
          </a:prstGeom>
        </p:spPr>
      </p:pic>
      <p:sp>
        <p:nvSpPr>
          <p:cNvPr id="27" name="Text 21">
            <a:extLst>
              <a:ext uri="{FF2B5EF4-FFF2-40B4-BE49-F238E27FC236}">
                <a16:creationId xmlns:a16="http://schemas.microsoft.com/office/drawing/2014/main" id="{BD3E40FB-0C97-A65E-E961-463A2905D64D}"/>
              </a:ext>
            </a:extLst>
          </p:cNvPr>
          <p:cNvSpPr/>
          <p:nvPr/>
        </p:nvSpPr>
        <p:spPr>
          <a:xfrm>
            <a:off x="851092" y="4287157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8A52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AUFGABE</a:t>
            </a:r>
            <a:endParaRPr lang="en-US" sz="900" dirty="0"/>
          </a:p>
        </p:txBody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AF79C093-A5D9-AA89-2F30-C55C87F643B5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UNTERLAGEN</a:t>
            </a:r>
            <a:endParaRPr lang="en-US" sz="1100" dirty="0"/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CB5D0D16-1377-CF2A-13FA-9F5E5AF6CDA0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Unterlagen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328428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D8291B-5E70-48EC-8707-F0E373E08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5DF491F-5068-FC55-235C-FCD37B1EC9C1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BÜCHER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B4FE623-D092-A410-9A6F-C20612020039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Bücher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AC84BE3-3F12-821A-CAAD-6469D2B2D1FE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530B797-3D0F-29A2-D17E-8783F4F7BC19}"/>
              </a:ext>
            </a:extLst>
          </p:cNvPr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0F7B7395-E1AF-1F59-8999-C6CE9336306F}"/>
              </a:ext>
            </a:extLst>
          </p:cNvPr>
          <p:cNvSpPr/>
          <p:nvPr/>
        </p:nvSpPr>
        <p:spPr>
          <a:xfrm>
            <a:off x="50292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EABFB439-28AA-84DB-648F-4CAC45748944}"/>
              </a:ext>
            </a:extLst>
          </p:cNvPr>
          <p:cNvSpPr/>
          <p:nvPr/>
        </p:nvSpPr>
        <p:spPr>
          <a:xfrm>
            <a:off x="758952" y="192024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E983AE05-09AD-8FB5-F94F-ED0E16BC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4" y="2093062"/>
            <a:ext cx="294437" cy="294437"/>
          </a:xfrm>
          <a:prstGeom prst="rect">
            <a:avLst/>
          </a:prstGeom>
        </p:spPr>
      </p:pic>
      <p:sp>
        <p:nvSpPr>
          <p:cNvPr id="10" name="Text 6">
            <a:extLst>
              <a:ext uri="{FF2B5EF4-FFF2-40B4-BE49-F238E27FC236}">
                <a16:creationId xmlns:a16="http://schemas.microsoft.com/office/drawing/2014/main" id="{22A7144D-5E70-55D8-1042-7F191A4C6171}"/>
              </a:ext>
            </a:extLst>
          </p:cNvPr>
          <p:cNvSpPr/>
          <p:nvPr/>
        </p:nvSpPr>
        <p:spPr>
          <a:xfrm>
            <a:off x="75895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Kapitelauftakt</a:t>
            </a:r>
            <a:endParaRPr lang="en-US" sz="15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ED7DF67C-3595-F55A-7AD3-CB5A471E9987}"/>
              </a:ext>
            </a:extLst>
          </p:cNvPr>
          <p:cNvSpPr/>
          <p:nvPr/>
        </p:nvSpPr>
        <p:spPr>
          <a:xfrm>
            <a:off x="75895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Bildmetapher, die das Thema öffnet.</a:t>
            </a:r>
            <a:endParaRPr lang="en-US" sz="1250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86E5ADBC-4B29-7469-2087-B2F02F1C7B73}"/>
              </a:ext>
            </a:extLst>
          </p:cNvPr>
          <p:cNvSpPr/>
          <p:nvPr/>
        </p:nvSpPr>
        <p:spPr>
          <a:xfrm>
            <a:off x="758952" y="397764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3439A89-886A-32B0-0835-47C2A82A6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041648"/>
            <a:ext cx="164592" cy="164592"/>
          </a:xfrm>
          <a:prstGeom prst="rect">
            <a:avLst/>
          </a:prstGeom>
        </p:spPr>
      </p:pic>
      <p:sp>
        <p:nvSpPr>
          <p:cNvPr id="14" name="Text 9">
            <a:extLst>
              <a:ext uri="{FF2B5EF4-FFF2-40B4-BE49-F238E27FC236}">
                <a16:creationId xmlns:a16="http://schemas.microsoft.com/office/drawing/2014/main" id="{3BF9774C-5C16-C899-048C-B336AD987491}"/>
              </a:ext>
            </a:extLst>
          </p:cNvPr>
          <p:cNvSpPr/>
          <p:nvPr/>
        </p:nvSpPr>
        <p:spPr>
          <a:xfrm>
            <a:off x="1069848" y="397764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8085C101-6D9F-705E-7A29-630203371DF7}"/>
              </a:ext>
            </a:extLst>
          </p:cNvPr>
          <p:cNvSpPr/>
          <p:nvPr/>
        </p:nvSpPr>
        <p:spPr>
          <a:xfrm>
            <a:off x="330708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A6302088-6D32-72E2-008E-ED7EE1A90AF5}"/>
              </a:ext>
            </a:extLst>
          </p:cNvPr>
          <p:cNvSpPr/>
          <p:nvPr/>
        </p:nvSpPr>
        <p:spPr>
          <a:xfrm>
            <a:off x="3563112" y="192024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816CB2AD-0CFD-849F-2560-5CAC4DBE0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34" y="2093062"/>
            <a:ext cx="294437" cy="294437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81DDC2AD-75FE-9941-69F4-9D9FAA0B6782}"/>
              </a:ext>
            </a:extLst>
          </p:cNvPr>
          <p:cNvSpPr/>
          <p:nvPr/>
        </p:nvSpPr>
        <p:spPr>
          <a:xfrm>
            <a:off x="356311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Erklärende Buchgrafik</a:t>
            </a:r>
            <a:endParaRPr lang="en-US" sz="15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84289927-3D1D-C2C5-DE15-C95100666D75}"/>
              </a:ext>
            </a:extLst>
          </p:cNvPr>
          <p:cNvSpPr/>
          <p:nvPr/>
        </p:nvSpPr>
        <p:spPr>
          <a:xfrm>
            <a:off x="356311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Elemente, Pfeile, klare Begriffe.</a:t>
            </a:r>
            <a:endParaRPr lang="en-US" sz="125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576001F0-46CB-CA2F-469A-B5DF60599F38}"/>
              </a:ext>
            </a:extLst>
          </p:cNvPr>
          <p:cNvSpPr/>
          <p:nvPr/>
        </p:nvSpPr>
        <p:spPr>
          <a:xfrm>
            <a:off x="3563112" y="397764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DCB28D8C-91F9-F705-9847-1B60CA3F4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40" y="4041648"/>
            <a:ext cx="164592" cy="164592"/>
          </a:xfrm>
          <a:prstGeom prst="rect">
            <a:avLst/>
          </a:prstGeom>
        </p:spPr>
      </p:pic>
      <p:sp>
        <p:nvSpPr>
          <p:cNvPr id="22" name="Text 15">
            <a:extLst>
              <a:ext uri="{FF2B5EF4-FFF2-40B4-BE49-F238E27FC236}">
                <a16:creationId xmlns:a16="http://schemas.microsoft.com/office/drawing/2014/main" id="{9AA8A1C1-DC6A-B11B-EA83-6D21792CB971}"/>
              </a:ext>
            </a:extLst>
          </p:cNvPr>
          <p:cNvSpPr/>
          <p:nvPr/>
        </p:nvSpPr>
        <p:spPr>
          <a:xfrm>
            <a:off x="3874008" y="397764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23" name="Shape 16">
            <a:extLst>
              <a:ext uri="{FF2B5EF4-FFF2-40B4-BE49-F238E27FC236}">
                <a16:creationId xmlns:a16="http://schemas.microsoft.com/office/drawing/2014/main" id="{58CC956A-8500-08E2-F971-AE012B4C3C9D}"/>
              </a:ext>
            </a:extLst>
          </p:cNvPr>
          <p:cNvSpPr/>
          <p:nvPr/>
        </p:nvSpPr>
        <p:spPr>
          <a:xfrm>
            <a:off x="611124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5875">
            <a:solidFill>
              <a:srgbClr val="D9820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4" name="Shape 17">
            <a:extLst>
              <a:ext uri="{FF2B5EF4-FFF2-40B4-BE49-F238E27FC236}">
                <a16:creationId xmlns:a16="http://schemas.microsoft.com/office/drawing/2014/main" id="{463EC600-4EB1-B779-ACF4-2806001185CB}"/>
              </a:ext>
            </a:extLst>
          </p:cNvPr>
          <p:cNvSpPr/>
          <p:nvPr/>
        </p:nvSpPr>
        <p:spPr>
          <a:xfrm>
            <a:off x="6367272" y="1920240"/>
            <a:ext cx="640080" cy="640080"/>
          </a:xfrm>
          <a:prstGeom prst="ellipse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5" name="Image 4" descr="preencoded.png">
            <a:extLst>
              <a:ext uri="{FF2B5EF4-FFF2-40B4-BE49-F238E27FC236}">
                <a16:creationId xmlns:a16="http://schemas.microsoft.com/office/drawing/2014/main" id="{4C33CCAF-0AC2-B515-9A9D-5F6CCE90D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094" y="2093062"/>
            <a:ext cx="294437" cy="294437"/>
          </a:xfrm>
          <a:prstGeom prst="rect">
            <a:avLst/>
          </a:prstGeom>
        </p:spPr>
      </p:pic>
      <p:sp>
        <p:nvSpPr>
          <p:cNvPr id="26" name="Text 18">
            <a:extLst>
              <a:ext uri="{FF2B5EF4-FFF2-40B4-BE49-F238E27FC236}">
                <a16:creationId xmlns:a16="http://schemas.microsoft.com/office/drawing/2014/main" id="{31984E05-6B9D-EA5E-B5E8-452FE5A90B10}"/>
              </a:ext>
            </a:extLst>
          </p:cNvPr>
          <p:cNvSpPr/>
          <p:nvPr/>
        </p:nvSpPr>
        <p:spPr>
          <a:xfrm>
            <a:off x="636727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Illustrationsserie</a:t>
            </a:r>
            <a:endParaRPr lang="en-US" sz="1500" dirty="0"/>
          </a:p>
        </p:txBody>
      </p:sp>
      <p:sp>
        <p:nvSpPr>
          <p:cNvPr id="27" name="Text 19">
            <a:extLst>
              <a:ext uri="{FF2B5EF4-FFF2-40B4-BE49-F238E27FC236}">
                <a16:creationId xmlns:a16="http://schemas.microsoft.com/office/drawing/2014/main" id="{5871CF56-D78F-7202-B031-C7365DD390A3}"/>
              </a:ext>
            </a:extLst>
          </p:cNvPr>
          <p:cNvSpPr/>
          <p:nvPr/>
        </p:nvSpPr>
        <p:spPr>
          <a:xfrm>
            <a:off x="636727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Mehrere Kapitel, gleicher Stilguide.</a:t>
            </a:r>
            <a:endParaRPr lang="en-US" sz="1250" dirty="0"/>
          </a:p>
        </p:txBody>
      </p:sp>
      <p:sp>
        <p:nvSpPr>
          <p:cNvPr id="28" name="Shape 20">
            <a:extLst>
              <a:ext uri="{FF2B5EF4-FFF2-40B4-BE49-F238E27FC236}">
                <a16:creationId xmlns:a16="http://schemas.microsoft.com/office/drawing/2014/main" id="{E2BAB67D-9224-870B-C92A-69E364A85AFE}"/>
              </a:ext>
            </a:extLst>
          </p:cNvPr>
          <p:cNvSpPr/>
          <p:nvPr/>
        </p:nvSpPr>
        <p:spPr>
          <a:xfrm>
            <a:off x="6367272" y="3977640"/>
            <a:ext cx="1234440" cy="292608"/>
          </a:xfrm>
          <a:prstGeom prst="roundRect">
            <a:avLst>
              <a:gd name="adj" fmla="val 50000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9" name="Image 5" descr="preencoded.png">
            <a:extLst>
              <a:ext uri="{FF2B5EF4-FFF2-40B4-BE49-F238E27FC236}">
                <a16:creationId xmlns:a16="http://schemas.microsoft.com/office/drawing/2014/main" id="{1AAC72A5-9F8F-1199-3943-832270D3C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041648"/>
            <a:ext cx="164592" cy="164592"/>
          </a:xfrm>
          <a:prstGeom prst="rect">
            <a:avLst/>
          </a:prstGeom>
        </p:spPr>
      </p:pic>
      <p:sp>
        <p:nvSpPr>
          <p:cNvPr id="30" name="Text 21">
            <a:extLst>
              <a:ext uri="{FF2B5EF4-FFF2-40B4-BE49-F238E27FC236}">
                <a16:creationId xmlns:a16="http://schemas.microsoft.com/office/drawing/2014/main" id="{1C9E9EA9-9668-8E1E-2311-D6EACF4462C6}"/>
              </a:ext>
            </a:extLst>
          </p:cNvPr>
          <p:cNvSpPr/>
          <p:nvPr/>
        </p:nvSpPr>
        <p:spPr>
          <a:xfrm>
            <a:off x="6678168" y="3977640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8A52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AUFGABE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07681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BÜCHER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Bücher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/>
          <p:cNvSpPr/>
          <p:nvPr/>
        </p:nvSpPr>
        <p:spPr>
          <a:xfrm>
            <a:off x="502920" y="155448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758952" y="182880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4" y="2001622"/>
            <a:ext cx="294437" cy="29443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58952" y="257860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Kapitelauftakt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758952" y="318211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Bildmetapher, die das Thema öffnet.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758952" y="388620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3950208"/>
            <a:ext cx="164592" cy="16459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69848" y="388620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260876B-990C-E1EA-BCA8-F19BF69B0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618" y="1305492"/>
            <a:ext cx="5105403" cy="287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91A469D-EA09-9FBF-CFCA-91A6A395A67E}"/>
              </a:ext>
            </a:extLst>
          </p:cNvPr>
          <p:cNvSpPr txBox="1"/>
          <p:nvPr/>
        </p:nvSpPr>
        <p:spPr>
          <a:xfrm rot="16200000">
            <a:off x="7544953" y="2216558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2">
                    <a:lumMod val="50000"/>
                  </a:schemeClr>
                </a:solidFill>
              </a:rPr>
              <a:t>KI-generiert mit ChatGPT 5.5 Instant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0584AA-645C-E0AF-0CAA-937DC233D54D}"/>
              </a:ext>
            </a:extLst>
          </p:cNvPr>
          <p:cNvSpPr txBox="1"/>
          <p:nvPr/>
        </p:nvSpPr>
        <p:spPr>
          <a:xfrm>
            <a:off x="3667225" y="4227079"/>
            <a:ext cx="46441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/>
              <a:t>Prompt: Erstelle ein ruhiges Kapitelbild für ein Fachbuch zu "Bildgenerierung mit ChatGPT Images 2.0", metaphorisch, professionell, ohne Personenbezug, viel freie Fläche für Überschrift, 16:9 und drucktauglich.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66EA8-F6FA-5E3C-509C-4A57A9EF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BC823D7-D3ED-03FF-8390-97DEDE49C912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BÜCHER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24D1DC1-5F2C-5E23-F17E-081BC649A0EF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Bücher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2E20583-3715-DD2C-ED53-EA25F4FCF629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D93E45AB-1079-AD82-B81C-9F1EB4A632EE}"/>
              </a:ext>
            </a:extLst>
          </p:cNvPr>
          <p:cNvSpPr/>
          <p:nvPr/>
        </p:nvSpPr>
        <p:spPr>
          <a:xfrm>
            <a:off x="502920" y="152019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21D302A6-3133-D78E-3547-3D852201C6B3}"/>
              </a:ext>
            </a:extLst>
          </p:cNvPr>
          <p:cNvSpPr/>
          <p:nvPr/>
        </p:nvSpPr>
        <p:spPr>
          <a:xfrm>
            <a:off x="758952" y="179451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A1EE9E49-E5D0-412F-82B8-DA305524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4" y="1967332"/>
            <a:ext cx="294437" cy="294437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BBF45787-8C8B-00E0-0535-0BFEE30094B4}"/>
              </a:ext>
            </a:extLst>
          </p:cNvPr>
          <p:cNvSpPr/>
          <p:nvPr/>
        </p:nvSpPr>
        <p:spPr>
          <a:xfrm>
            <a:off x="758952" y="254431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Erklärende Buchgrafik</a:t>
            </a:r>
            <a:endParaRPr lang="en-US" sz="15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9E8DEE97-54BA-81AE-B345-E096B6F21ED5}"/>
              </a:ext>
            </a:extLst>
          </p:cNvPr>
          <p:cNvSpPr/>
          <p:nvPr/>
        </p:nvSpPr>
        <p:spPr>
          <a:xfrm>
            <a:off x="758952" y="314782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Elemente, Pfeile, klare Begriffe.</a:t>
            </a:r>
            <a:endParaRPr lang="en-US" sz="125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248F802D-D46A-47A2-21C2-CB4A4972B39B}"/>
              </a:ext>
            </a:extLst>
          </p:cNvPr>
          <p:cNvSpPr/>
          <p:nvPr/>
        </p:nvSpPr>
        <p:spPr>
          <a:xfrm>
            <a:off x="758952" y="385191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72214588-9FDE-B404-E08A-35CA72C40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3915918"/>
            <a:ext cx="164592" cy="164592"/>
          </a:xfrm>
          <a:prstGeom prst="rect">
            <a:avLst/>
          </a:prstGeom>
        </p:spPr>
      </p:pic>
      <p:sp>
        <p:nvSpPr>
          <p:cNvPr id="22" name="Text 15">
            <a:extLst>
              <a:ext uri="{FF2B5EF4-FFF2-40B4-BE49-F238E27FC236}">
                <a16:creationId xmlns:a16="http://schemas.microsoft.com/office/drawing/2014/main" id="{B432FB88-2A70-04C8-3292-1781AA6C1B04}"/>
              </a:ext>
            </a:extLst>
          </p:cNvPr>
          <p:cNvSpPr/>
          <p:nvPr/>
        </p:nvSpPr>
        <p:spPr>
          <a:xfrm>
            <a:off x="1069848" y="385191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7EA58B-9958-4CF2-42EE-B5AB417D5A72}"/>
              </a:ext>
            </a:extLst>
          </p:cNvPr>
          <p:cNvSpPr txBox="1"/>
          <p:nvPr/>
        </p:nvSpPr>
        <p:spPr>
          <a:xfrm rot="16200000">
            <a:off x="7238548" y="2277764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2">
                    <a:lumMod val="50000"/>
                  </a:schemeClr>
                </a:solidFill>
              </a:rPr>
              <a:t>KI-generiert mit ChatGPT 5.5 Instant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8512E6E-242E-6504-7FF1-450E309D2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531" y="1276274"/>
            <a:ext cx="4462789" cy="297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B5B5045-5453-8AF5-C9F7-5DD8447F7ECA}"/>
              </a:ext>
            </a:extLst>
          </p:cNvPr>
          <p:cNvSpPr txBox="1"/>
          <p:nvPr/>
        </p:nvSpPr>
        <p:spPr>
          <a:xfrm>
            <a:off x="3757925" y="4396931"/>
            <a:ext cx="457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/>
              <a:t>Prompt: Visualisiere das Konzept "Bildgenerierung mit ChatGPT Images 2.0" als sauberes Diagramm mit 4 Bausteinen, kurzen deutschen Labels, neutraler Farbwelt und hoher Schwarzweiß-Tauglichkeit.</a:t>
            </a:r>
          </a:p>
        </p:txBody>
      </p:sp>
    </p:spTree>
    <p:extLst>
      <p:ext uri="{BB962C8B-B14F-4D97-AF65-F5344CB8AC3E}">
        <p14:creationId xmlns:p14="http://schemas.microsoft.com/office/powerpoint/2010/main" val="3184674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C8E83-A9C7-FEEF-EDBA-59728DB7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FEE04A3-8B72-F772-F585-9AE929D50610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BÜCHER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0F3927D-28EA-8A9F-2ED7-AC4396800E57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Bücher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F96FF77-157A-A2B1-47C3-2F15CB40750B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23" name="Shape 16">
            <a:extLst>
              <a:ext uri="{FF2B5EF4-FFF2-40B4-BE49-F238E27FC236}">
                <a16:creationId xmlns:a16="http://schemas.microsoft.com/office/drawing/2014/main" id="{1AA187CB-2FE4-F0AA-D337-B0549A433DDA}"/>
              </a:ext>
            </a:extLst>
          </p:cNvPr>
          <p:cNvSpPr/>
          <p:nvPr/>
        </p:nvSpPr>
        <p:spPr>
          <a:xfrm>
            <a:off x="470408" y="18110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5875">
            <a:solidFill>
              <a:srgbClr val="D9820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4" name="Shape 17">
            <a:extLst>
              <a:ext uri="{FF2B5EF4-FFF2-40B4-BE49-F238E27FC236}">
                <a16:creationId xmlns:a16="http://schemas.microsoft.com/office/drawing/2014/main" id="{C7BE3C0B-40D3-E1F5-3A3F-AB98C62BBD6E}"/>
              </a:ext>
            </a:extLst>
          </p:cNvPr>
          <p:cNvSpPr/>
          <p:nvPr/>
        </p:nvSpPr>
        <p:spPr>
          <a:xfrm>
            <a:off x="726440" y="2085340"/>
            <a:ext cx="640080" cy="640080"/>
          </a:xfrm>
          <a:prstGeom prst="ellipse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5" name="Image 4" descr="preencoded.png">
            <a:extLst>
              <a:ext uri="{FF2B5EF4-FFF2-40B4-BE49-F238E27FC236}">
                <a16:creationId xmlns:a16="http://schemas.microsoft.com/office/drawing/2014/main" id="{D82C89A9-CD43-4A33-294B-92E6E1120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62" y="2258162"/>
            <a:ext cx="294437" cy="294437"/>
          </a:xfrm>
          <a:prstGeom prst="rect">
            <a:avLst/>
          </a:prstGeom>
        </p:spPr>
      </p:pic>
      <p:sp>
        <p:nvSpPr>
          <p:cNvPr id="26" name="Text 18">
            <a:extLst>
              <a:ext uri="{FF2B5EF4-FFF2-40B4-BE49-F238E27FC236}">
                <a16:creationId xmlns:a16="http://schemas.microsoft.com/office/drawing/2014/main" id="{22AAF005-E6A4-4BC5-3165-FB278A562362}"/>
              </a:ext>
            </a:extLst>
          </p:cNvPr>
          <p:cNvSpPr/>
          <p:nvPr/>
        </p:nvSpPr>
        <p:spPr>
          <a:xfrm>
            <a:off x="726440" y="28351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Illustrationsserie</a:t>
            </a:r>
            <a:endParaRPr lang="en-US" sz="1500" dirty="0"/>
          </a:p>
        </p:txBody>
      </p:sp>
      <p:sp>
        <p:nvSpPr>
          <p:cNvPr id="27" name="Text 19">
            <a:extLst>
              <a:ext uri="{FF2B5EF4-FFF2-40B4-BE49-F238E27FC236}">
                <a16:creationId xmlns:a16="http://schemas.microsoft.com/office/drawing/2014/main" id="{E09EFA0D-A8D0-8664-EB59-6B243868AF2C}"/>
              </a:ext>
            </a:extLst>
          </p:cNvPr>
          <p:cNvSpPr/>
          <p:nvPr/>
        </p:nvSpPr>
        <p:spPr>
          <a:xfrm>
            <a:off x="726440" y="34386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Mehrere Kapitel, gleicher Stilguide.</a:t>
            </a:r>
            <a:endParaRPr lang="en-US" sz="1250" dirty="0"/>
          </a:p>
        </p:txBody>
      </p:sp>
      <p:sp>
        <p:nvSpPr>
          <p:cNvPr id="28" name="Shape 20">
            <a:extLst>
              <a:ext uri="{FF2B5EF4-FFF2-40B4-BE49-F238E27FC236}">
                <a16:creationId xmlns:a16="http://schemas.microsoft.com/office/drawing/2014/main" id="{5A7E4553-13A8-3793-5CEC-21F5B09D0309}"/>
              </a:ext>
            </a:extLst>
          </p:cNvPr>
          <p:cNvSpPr/>
          <p:nvPr/>
        </p:nvSpPr>
        <p:spPr>
          <a:xfrm>
            <a:off x="726440" y="4142740"/>
            <a:ext cx="1234440" cy="292608"/>
          </a:xfrm>
          <a:prstGeom prst="roundRect">
            <a:avLst>
              <a:gd name="adj" fmla="val 50000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9" name="Image 5" descr="preencoded.png">
            <a:extLst>
              <a:ext uri="{FF2B5EF4-FFF2-40B4-BE49-F238E27FC236}">
                <a16:creationId xmlns:a16="http://schemas.microsoft.com/office/drawing/2014/main" id="{A9924ADC-2FD1-C963-0B64-F4D637880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" y="4206748"/>
            <a:ext cx="164592" cy="164592"/>
          </a:xfrm>
          <a:prstGeom prst="rect">
            <a:avLst/>
          </a:prstGeom>
        </p:spPr>
      </p:pic>
      <p:sp>
        <p:nvSpPr>
          <p:cNvPr id="30" name="Text 21">
            <a:extLst>
              <a:ext uri="{FF2B5EF4-FFF2-40B4-BE49-F238E27FC236}">
                <a16:creationId xmlns:a16="http://schemas.microsoft.com/office/drawing/2014/main" id="{53DC1263-9BA9-9E2A-E067-092D3C32BC80}"/>
              </a:ext>
            </a:extLst>
          </p:cNvPr>
          <p:cNvSpPr/>
          <p:nvPr/>
        </p:nvSpPr>
        <p:spPr>
          <a:xfrm>
            <a:off x="1037336" y="4142740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8A52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AUFGABE</a:t>
            </a:r>
            <a:endParaRPr lang="en-US" sz="9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0962FCB-72D1-198D-74F7-166489ACD296}"/>
              </a:ext>
            </a:extLst>
          </p:cNvPr>
          <p:cNvSpPr txBox="1"/>
          <p:nvPr/>
        </p:nvSpPr>
        <p:spPr>
          <a:xfrm>
            <a:off x="3205506" y="2363041"/>
            <a:ext cx="5567627" cy="20090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Aufgaben:</a:t>
            </a:r>
          </a:p>
          <a:p>
            <a:r>
              <a:rPr lang="de-DE" sz="1600" dirty="0"/>
              <a:t>1.) Formuliere einen Prompt zur Erstellung einer </a:t>
            </a:r>
          </a:p>
          <a:p>
            <a:r>
              <a:rPr lang="de-DE" sz="1600" dirty="0"/>
              <a:t>Illustrationsserie für mehrere Kapitel des Buches, </a:t>
            </a:r>
          </a:p>
          <a:p>
            <a:r>
              <a:rPr lang="de-DE" sz="1600" dirty="0"/>
              <a:t>mit gleichem </a:t>
            </a:r>
            <a:r>
              <a:rPr lang="de-DE" sz="1600" dirty="0" err="1"/>
              <a:t>Stilguide</a:t>
            </a:r>
            <a:r>
              <a:rPr lang="de-DE" sz="1600" dirty="0"/>
              <a:t>. </a:t>
            </a:r>
          </a:p>
          <a:p>
            <a:r>
              <a:rPr lang="de-DE" sz="1600" dirty="0"/>
              <a:t>2.) Lasse dir von ChatGPT ein Muster erstellen, dass sich</a:t>
            </a:r>
            <a:br>
              <a:rPr lang="de-DE" sz="1600" dirty="0"/>
            </a:br>
            <a:r>
              <a:rPr lang="de-DE" sz="1600" dirty="0"/>
              <a:t>für die Illustration verschiedener Übungen oder Methoden,</a:t>
            </a:r>
            <a:br>
              <a:rPr lang="de-DE" sz="1600" dirty="0"/>
            </a:br>
            <a:r>
              <a:rPr lang="de-DE" sz="1600" dirty="0" err="1"/>
              <a:t>etc</a:t>
            </a:r>
            <a:r>
              <a:rPr lang="de-DE" sz="1600" dirty="0"/>
              <a:t> eignet.</a:t>
            </a:r>
          </a:p>
        </p:txBody>
      </p:sp>
    </p:spTree>
    <p:extLst>
      <p:ext uri="{BB962C8B-B14F-4D97-AF65-F5344CB8AC3E}">
        <p14:creationId xmlns:p14="http://schemas.microsoft.com/office/powerpoint/2010/main" val="228159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7A24BF6-3766-FED1-9357-4CD569ED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141605"/>
            <a:ext cx="8001000" cy="359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E165DBE-09DE-DB4D-75ED-21FD089AD624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ChatGPT Images 2.0</a:t>
            </a:r>
            <a:endParaRPr lang="en-US" sz="11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F7D59DE1-5408-AE67-DED0-F84570899927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Bibliothek</a:t>
            </a:r>
            <a:endParaRPr lang="en-US" sz="31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3CC0D52-FE85-BF91-743D-1A392E9FD5CA}"/>
                  </a:ext>
                </a:extLst>
              </p14:cNvPr>
              <p14:cNvContentPartPr/>
              <p14:nvPr/>
            </p14:nvContentPartPr>
            <p14:xfrm>
              <a:off x="502920" y="1395010"/>
              <a:ext cx="6784560" cy="1049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3CC0D52-FE85-BF91-743D-1A392E9FD5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560" y="1385650"/>
                <a:ext cx="6803280" cy="10677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2">
            <a:extLst>
              <a:ext uri="{FF2B5EF4-FFF2-40B4-BE49-F238E27FC236}">
                <a16:creationId xmlns:a16="http://schemas.microsoft.com/office/drawing/2014/main" id="{BF22F208-DE31-AC11-E0EA-341F7B3087E5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</p:spTree>
    <p:extLst>
      <p:ext uri="{BB962C8B-B14F-4D97-AF65-F5344CB8AC3E}">
        <p14:creationId xmlns:p14="http://schemas.microsoft.com/office/powerpoint/2010/main" val="1122461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SEMINAR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Seminarunterlagen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/>
          <p:cNvSpPr/>
          <p:nvPr/>
        </p:nvSpPr>
        <p:spPr>
          <a:xfrm>
            <a:off x="50292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758952" y="192024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4" y="2093062"/>
            <a:ext cx="294437" cy="29443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5895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Ablaufposter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75895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Start, Arbeitsphase, Auswertung, Transfer.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758952" y="397764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041648"/>
            <a:ext cx="164592" cy="16459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69848" y="397764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15" name="Shape 10"/>
          <p:cNvSpPr/>
          <p:nvPr/>
        </p:nvSpPr>
        <p:spPr>
          <a:xfrm>
            <a:off x="330708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6" name="Shape 11"/>
          <p:cNvSpPr/>
          <p:nvPr/>
        </p:nvSpPr>
        <p:spPr>
          <a:xfrm>
            <a:off x="3563112" y="192024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34" y="2093062"/>
            <a:ext cx="294437" cy="29443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56311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Rollen-/Persona-Karten</a:t>
            </a:r>
            <a:endParaRPr lang="en-US" sz="1500" dirty="0"/>
          </a:p>
        </p:txBody>
      </p:sp>
      <p:sp>
        <p:nvSpPr>
          <p:cNvPr id="19" name="Text 13"/>
          <p:cNvSpPr/>
          <p:nvPr/>
        </p:nvSpPr>
        <p:spPr>
          <a:xfrm>
            <a:off x="356311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Für Gruppenarbeit.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3563112" y="397764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40" y="4041648"/>
            <a:ext cx="164592" cy="164592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874008" y="397764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sp>
        <p:nvSpPr>
          <p:cNvPr id="23" name="Shape 16"/>
          <p:cNvSpPr/>
          <p:nvPr/>
        </p:nvSpPr>
        <p:spPr>
          <a:xfrm>
            <a:off x="611124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5875">
            <a:solidFill>
              <a:srgbClr val="D9820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4" name="Shape 17"/>
          <p:cNvSpPr/>
          <p:nvPr/>
        </p:nvSpPr>
        <p:spPr>
          <a:xfrm>
            <a:off x="6367272" y="1920240"/>
            <a:ext cx="640080" cy="640080"/>
          </a:xfrm>
          <a:prstGeom prst="ellipse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094" y="2093062"/>
            <a:ext cx="294437" cy="294437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36727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Reflexionsbild</a:t>
            </a:r>
            <a:endParaRPr lang="en-US" sz="1500" dirty="0"/>
          </a:p>
        </p:txBody>
      </p:sp>
      <p:sp>
        <p:nvSpPr>
          <p:cNvPr id="27" name="Text 19"/>
          <p:cNvSpPr/>
          <p:nvPr/>
        </p:nvSpPr>
        <p:spPr>
          <a:xfrm>
            <a:off x="636727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Gesprächsanlass am Ende einer Einheit.</a:t>
            </a:r>
            <a:endParaRPr lang="en-US" sz="1250" dirty="0"/>
          </a:p>
        </p:txBody>
      </p:sp>
      <p:sp>
        <p:nvSpPr>
          <p:cNvPr id="28" name="Shape 20"/>
          <p:cNvSpPr/>
          <p:nvPr/>
        </p:nvSpPr>
        <p:spPr>
          <a:xfrm>
            <a:off x="6367272" y="3977640"/>
            <a:ext cx="1234440" cy="292608"/>
          </a:xfrm>
          <a:prstGeom prst="roundRect">
            <a:avLst>
              <a:gd name="adj" fmla="val 50000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041648"/>
            <a:ext cx="164592" cy="164592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6678168" y="3977640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8A52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AUFGABE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911A8A-9A1A-3DFD-BF9C-3A9A09A6D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81A5542-358E-028D-6757-4BF4E7F32556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SEMINAR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619E35B-D4D2-66B5-39A7-451AA3F21F20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Seminarunterlagen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38821E1-239C-F01B-C625-C0A54ADB21D3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C418C6AC-8454-9BD5-45C3-B4162FCB9A77}"/>
              </a:ext>
            </a:extLst>
          </p:cNvPr>
          <p:cNvSpPr/>
          <p:nvPr/>
        </p:nvSpPr>
        <p:spPr>
          <a:xfrm>
            <a:off x="502920" y="1645920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1AD31D93-345D-7311-7971-27E4895ADA85}"/>
              </a:ext>
            </a:extLst>
          </p:cNvPr>
          <p:cNvSpPr/>
          <p:nvPr/>
        </p:nvSpPr>
        <p:spPr>
          <a:xfrm>
            <a:off x="758952" y="1920240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BB210619-2443-EB9F-6804-806B3904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4" y="2093062"/>
            <a:ext cx="294437" cy="294437"/>
          </a:xfrm>
          <a:prstGeom prst="rect">
            <a:avLst/>
          </a:prstGeom>
        </p:spPr>
      </p:pic>
      <p:sp>
        <p:nvSpPr>
          <p:cNvPr id="10" name="Text 6">
            <a:extLst>
              <a:ext uri="{FF2B5EF4-FFF2-40B4-BE49-F238E27FC236}">
                <a16:creationId xmlns:a16="http://schemas.microsoft.com/office/drawing/2014/main" id="{CB23AEC4-6128-8EEF-4996-3E841767AD66}"/>
              </a:ext>
            </a:extLst>
          </p:cNvPr>
          <p:cNvSpPr/>
          <p:nvPr/>
        </p:nvSpPr>
        <p:spPr>
          <a:xfrm>
            <a:off x="758952" y="2670048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Ablaufposter</a:t>
            </a:r>
            <a:endParaRPr lang="en-US" sz="15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C085324D-0716-C5BD-777B-2A7D76E4FAE9}"/>
              </a:ext>
            </a:extLst>
          </p:cNvPr>
          <p:cNvSpPr/>
          <p:nvPr/>
        </p:nvSpPr>
        <p:spPr>
          <a:xfrm>
            <a:off x="758952" y="3273552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Start, Arbeitsphase, Auswertung, Transfer.</a:t>
            </a:r>
            <a:endParaRPr lang="en-US" sz="1250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F4A49F2F-9E23-97BD-A275-50102994E39C}"/>
              </a:ext>
            </a:extLst>
          </p:cNvPr>
          <p:cNvSpPr/>
          <p:nvPr/>
        </p:nvSpPr>
        <p:spPr>
          <a:xfrm>
            <a:off x="758952" y="3977640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854F2C71-4BBE-2AC6-0AE3-0398D0040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041648"/>
            <a:ext cx="164592" cy="164592"/>
          </a:xfrm>
          <a:prstGeom prst="rect">
            <a:avLst/>
          </a:prstGeom>
        </p:spPr>
      </p:pic>
      <p:sp>
        <p:nvSpPr>
          <p:cNvPr id="14" name="Text 9">
            <a:extLst>
              <a:ext uri="{FF2B5EF4-FFF2-40B4-BE49-F238E27FC236}">
                <a16:creationId xmlns:a16="http://schemas.microsoft.com/office/drawing/2014/main" id="{162B64A6-2A61-45B4-5F2B-C3F529ED84A2}"/>
              </a:ext>
            </a:extLst>
          </p:cNvPr>
          <p:cNvSpPr/>
          <p:nvPr/>
        </p:nvSpPr>
        <p:spPr>
          <a:xfrm>
            <a:off x="1069848" y="3977640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405576E-623D-FADD-4E84-9F73B89A5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019" y="1200042"/>
            <a:ext cx="5074760" cy="285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0B93AB7-EF76-7885-0FAB-17E247B65A1F}"/>
              </a:ext>
            </a:extLst>
          </p:cNvPr>
          <p:cNvSpPr txBox="1"/>
          <p:nvPr/>
        </p:nvSpPr>
        <p:spPr>
          <a:xfrm rot="16200000">
            <a:off x="7431057" y="2197110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KI-generiert mit ChatGPT 5.5 Instant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C0A55D0-53FD-681A-68F1-59E6C9246266}"/>
              </a:ext>
            </a:extLst>
          </p:cNvPr>
          <p:cNvSpPr txBox="1"/>
          <p:nvPr/>
        </p:nvSpPr>
        <p:spPr>
          <a:xfrm>
            <a:off x="2616868" y="1536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B15CA86-4632-4E77-8146-6FD3AAB15528}"/>
              </a:ext>
            </a:extLst>
          </p:cNvPr>
          <p:cNvSpPr txBox="1"/>
          <p:nvPr/>
        </p:nvSpPr>
        <p:spPr>
          <a:xfrm>
            <a:off x="3739896" y="4176236"/>
            <a:ext cx="45720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Prompt: Erstelle ein 16:9-Seminarposter „Ablauf der Gruppenübung“, vier Phasen, klare Piktogramme, deutsche Kurzlabels, hohe Lesbarkeit aus 3 Metern Entfernung.</a:t>
            </a:r>
          </a:p>
        </p:txBody>
      </p:sp>
    </p:spTree>
    <p:extLst>
      <p:ext uri="{BB962C8B-B14F-4D97-AF65-F5344CB8AC3E}">
        <p14:creationId xmlns:p14="http://schemas.microsoft.com/office/powerpoint/2010/main" val="18785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EEB67-28AE-508D-02E9-C465BFF0A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4660777-270E-0F33-7E68-253CC8E8553F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SEMINAR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B51E561-6FF8-BEFD-B0D1-1EA2DA6F730D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Seminarunterlagen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01AA533-EB74-21BE-0311-8DB089803597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E0D4DFB0-33B5-B780-88D5-2DD965E7D250}"/>
              </a:ext>
            </a:extLst>
          </p:cNvPr>
          <p:cNvSpPr/>
          <p:nvPr/>
        </p:nvSpPr>
        <p:spPr>
          <a:xfrm>
            <a:off x="502920" y="1684782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4F02F56E-65C4-A382-F74B-BFFBC72A0A50}"/>
              </a:ext>
            </a:extLst>
          </p:cNvPr>
          <p:cNvSpPr/>
          <p:nvPr/>
        </p:nvSpPr>
        <p:spPr>
          <a:xfrm>
            <a:off x="758952" y="1959102"/>
            <a:ext cx="640080" cy="64008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77BE92A0-652C-B566-0641-5906F67D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4" y="2131924"/>
            <a:ext cx="294437" cy="294437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BE90333B-6317-09B9-BFD4-1F5C34162B96}"/>
              </a:ext>
            </a:extLst>
          </p:cNvPr>
          <p:cNvSpPr/>
          <p:nvPr/>
        </p:nvSpPr>
        <p:spPr>
          <a:xfrm>
            <a:off x="758952" y="2708910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Rollen-/Persona-Karten</a:t>
            </a:r>
            <a:endParaRPr lang="en-US" sz="15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8E933F4C-44B8-95EA-4F86-3A55F111BC43}"/>
              </a:ext>
            </a:extLst>
          </p:cNvPr>
          <p:cNvSpPr/>
          <p:nvPr/>
        </p:nvSpPr>
        <p:spPr>
          <a:xfrm>
            <a:off x="758952" y="3312414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Für Gruppenarbeit.</a:t>
            </a:r>
            <a:endParaRPr lang="en-US" sz="125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861828D4-B994-5C4F-1C8C-CF2982278EA4}"/>
              </a:ext>
            </a:extLst>
          </p:cNvPr>
          <p:cNvSpPr/>
          <p:nvPr/>
        </p:nvSpPr>
        <p:spPr>
          <a:xfrm>
            <a:off x="758952" y="4016502"/>
            <a:ext cx="822960" cy="292608"/>
          </a:xfrm>
          <a:prstGeom prst="roundRect">
            <a:avLst>
              <a:gd name="adj" fmla="val 50000"/>
            </a:avLst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1D4952A2-6792-BE86-71D2-0565892FF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080510"/>
            <a:ext cx="164592" cy="164592"/>
          </a:xfrm>
          <a:prstGeom prst="rect">
            <a:avLst/>
          </a:prstGeom>
        </p:spPr>
      </p:pic>
      <p:sp>
        <p:nvSpPr>
          <p:cNvPr id="22" name="Text 15">
            <a:extLst>
              <a:ext uri="{FF2B5EF4-FFF2-40B4-BE49-F238E27FC236}">
                <a16:creationId xmlns:a16="http://schemas.microsoft.com/office/drawing/2014/main" id="{50AF6231-37DC-130B-B63D-66E0F62D53DA}"/>
              </a:ext>
            </a:extLst>
          </p:cNvPr>
          <p:cNvSpPr/>
          <p:nvPr/>
        </p:nvSpPr>
        <p:spPr>
          <a:xfrm>
            <a:off x="1069848" y="4016502"/>
            <a:ext cx="548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</a:t>
            </a:r>
            <a:endParaRPr lang="en-US" sz="9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62F276-31B2-E9F1-C63B-A9C6C19998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89161" y="1185884"/>
            <a:ext cx="4344904" cy="289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430C9DE-9D0A-BCE5-9DF0-44FD34D629B4}"/>
              </a:ext>
            </a:extLst>
          </p:cNvPr>
          <p:cNvSpPr txBox="1"/>
          <p:nvPr/>
        </p:nvSpPr>
        <p:spPr>
          <a:xfrm rot="16200000">
            <a:off x="6830979" y="2504079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KI-generiert mit ChatGPT 5.5 Instant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991B99-25F7-3129-C5B7-DAB71850A373}"/>
              </a:ext>
            </a:extLst>
          </p:cNvPr>
          <p:cNvSpPr txBox="1"/>
          <p:nvPr/>
        </p:nvSpPr>
        <p:spPr>
          <a:xfrm>
            <a:off x="3386852" y="4188660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/>
              <a:t>Prompt: Erstelle 6 neutrale Rollenkarten für ein Seminar zu [Konfliktbehandlung in Hochleistungsteams], einheitlicher Stil, je Karte Symbol, Rollenname und kurze Aufgabe; keine realen Personen, keine Logos.</a:t>
            </a:r>
          </a:p>
        </p:txBody>
      </p:sp>
    </p:spTree>
    <p:extLst>
      <p:ext uri="{BB962C8B-B14F-4D97-AF65-F5344CB8AC3E}">
        <p14:creationId xmlns:p14="http://schemas.microsoft.com/office/powerpoint/2010/main" val="329712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CE6C8-938F-ADAB-FA82-4A4B7487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35B1EED-6670-A59B-9F13-EA8D22FBA71B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CASE · SEMINAR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B1E52B9-F7B8-2270-9013-860098281933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Visualisieren für Seminarunterlagen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779E225-6DFC-C740-1202-8CD89485B9A2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23" name="Shape 16">
            <a:extLst>
              <a:ext uri="{FF2B5EF4-FFF2-40B4-BE49-F238E27FC236}">
                <a16:creationId xmlns:a16="http://schemas.microsoft.com/office/drawing/2014/main" id="{B3CF5E71-0D11-A460-62E3-8CA4658D7909}"/>
              </a:ext>
            </a:extLst>
          </p:cNvPr>
          <p:cNvSpPr/>
          <p:nvPr/>
        </p:nvSpPr>
        <p:spPr>
          <a:xfrm>
            <a:off x="502920" y="1693672"/>
            <a:ext cx="2529840" cy="2788920"/>
          </a:xfrm>
          <a:prstGeom prst="roundRect">
            <a:avLst>
              <a:gd name="adj" fmla="val 3614"/>
            </a:avLst>
          </a:prstGeom>
          <a:solidFill>
            <a:srgbClr val="FFFFFF"/>
          </a:solidFill>
          <a:ln w="15875">
            <a:solidFill>
              <a:srgbClr val="D9820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4" name="Shape 17">
            <a:extLst>
              <a:ext uri="{FF2B5EF4-FFF2-40B4-BE49-F238E27FC236}">
                <a16:creationId xmlns:a16="http://schemas.microsoft.com/office/drawing/2014/main" id="{F3ACF5D2-0EE2-437D-931C-60BAD6B5D6B8}"/>
              </a:ext>
            </a:extLst>
          </p:cNvPr>
          <p:cNvSpPr/>
          <p:nvPr/>
        </p:nvSpPr>
        <p:spPr>
          <a:xfrm>
            <a:off x="758952" y="1967992"/>
            <a:ext cx="640080" cy="640080"/>
          </a:xfrm>
          <a:prstGeom prst="ellipse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5" name="Image 4" descr="preencoded.png">
            <a:extLst>
              <a:ext uri="{FF2B5EF4-FFF2-40B4-BE49-F238E27FC236}">
                <a16:creationId xmlns:a16="http://schemas.microsoft.com/office/drawing/2014/main" id="{2494B053-44FD-3EBB-D11C-BBE17ED1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4" y="2140814"/>
            <a:ext cx="294437" cy="294437"/>
          </a:xfrm>
          <a:prstGeom prst="rect">
            <a:avLst/>
          </a:prstGeom>
        </p:spPr>
      </p:pic>
      <p:sp>
        <p:nvSpPr>
          <p:cNvPr id="26" name="Text 18">
            <a:extLst>
              <a:ext uri="{FF2B5EF4-FFF2-40B4-BE49-F238E27FC236}">
                <a16:creationId xmlns:a16="http://schemas.microsoft.com/office/drawing/2014/main" id="{4541FF17-5924-8F84-6BB3-856E977714F4}"/>
              </a:ext>
            </a:extLst>
          </p:cNvPr>
          <p:cNvSpPr/>
          <p:nvPr/>
        </p:nvSpPr>
        <p:spPr>
          <a:xfrm>
            <a:off x="758952" y="2717800"/>
            <a:ext cx="2017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Reflexionsbild</a:t>
            </a:r>
            <a:endParaRPr lang="en-US" sz="1500" dirty="0"/>
          </a:p>
        </p:txBody>
      </p:sp>
      <p:sp>
        <p:nvSpPr>
          <p:cNvPr id="27" name="Text 19">
            <a:extLst>
              <a:ext uri="{FF2B5EF4-FFF2-40B4-BE49-F238E27FC236}">
                <a16:creationId xmlns:a16="http://schemas.microsoft.com/office/drawing/2014/main" id="{59A52E6E-8F5D-6201-FA9A-9D48E74DE87D}"/>
              </a:ext>
            </a:extLst>
          </p:cNvPr>
          <p:cNvSpPr/>
          <p:nvPr/>
        </p:nvSpPr>
        <p:spPr>
          <a:xfrm>
            <a:off x="758952" y="3321304"/>
            <a:ext cx="20177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Gesprächsanlass am Ende einer Einheit.</a:t>
            </a:r>
            <a:endParaRPr lang="en-US" sz="1250" dirty="0"/>
          </a:p>
        </p:txBody>
      </p:sp>
      <p:sp>
        <p:nvSpPr>
          <p:cNvPr id="28" name="Shape 20">
            <a:extLst>
              <a:ext uri="{FF2B5EF4-FFF2-40B4-BE49-F238E27FC236}">
                <a16:creationId xmlns:a16="http://schemas.microsoft.com/office/drawing/2014/main" id="{6DD1A5EC-BFF1-7713-6E21-E0122BE6AE4D}"/>
              </a:ext>
            </a:extLst>
          </p:cNvPr>
          <p:cNvSpPr/>
          <p:nvPr/>
        </p:nvSpPr>
        <p:spPr>
          <a:xfrm>
            <a:off x="758952" y="4025392"/>
            <a:ext cx="1234440" cy="292608"/>
          </a:xfrm>
          <a:prstGeom prst="roundRect">
            <a:avLst>
              <a:gd name="adj" fmla="val 50000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9" name="Image 5" descr="preencoded.png">
            <a:extLst>
              <a:ext uri="{FF2B5EF4-FFF2-40B4-BE49-F238E27FC236}">
                <a16:creationId xmlns:a16="http://schemas.microsoft.com/office/drawing/2014/main" id="{93CD5E73-6494-D124-55B5-C4018045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089400"/>
            <a:ext cx="164592" cy="164592"/>
          </a:xfrm>
          <a:prstGeom prst="rect">
            <a:avLst/>
          </a:prstGeom>
        </p:spPr>
      </p:pic>
      <p:sp>
        <p:nvSpPr>
          <p:cNvPr id="30" name="Text 21">
            <a:extLst>
              <a:ext uri="{FF2B5EF4-FFF2-40B4-BE49-F238E27FC236}">
                <a16:creationId xmlns:a16="http://schemas.microsoft.com/office/drawing/2014/main" id="{0BC2CF4B-16ED-B65D-2037-BF4E90A5454D}"/>
              </a:ext>
            </a:extLst>
          </p:cNvPr>
          <p:cNvSpPr/>
          <p:nvPr/>
        </p:nvSpPr>
        <p:spPr>
          <a:xfrm>
            <a:off x="1069848" y="4025392"/>
            <a:ext cx="960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50" dirty="0">
                <a:solidFill>
                  <a:srgbClr val="8A52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AUFGABE</a:t>
            </a:r>
            <a:endParaRPr lang="en-US" sz="9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FE7564-C632-7AD7-FCFA-A5D52974E78E}"/>
              </a:ext>
            </a:extLst>
          </p:cNvPr>
          <p:cNvSpPr txBox="1"/>
          <p:nvPr/>
        </p:nvSpPr>
        <p:spPr>
          <a:xfrm>
            <a:off x="3205506" y="2363041"/>
            <a:ext cx="5567627" cy="17366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Aufgaben:</a:t>
            </a:r>
          </a:p>
          <a:p>
            <a:r>
              <a:rPr lang="de-DE" sz="1600" dirty="0"/>
              <a:t>1.) Formuliere einen Prompt zur Erstellung eines </a:t>
            </a:r>
          </a:p>
          <a:p>
            <a:r>
              <a:rPr lang="de-DE" sz="1600" dirty="0"/>
              <a:t>Reflexionsbildes, dass auf den Bezug der Einheit Bezug nimmt. </a:t>
            </a:r>
          </a:p>
          <a:p>
            <a:r>
              <a:rPr lang="de-DE" sz="1600" dirty="0"/>
              <a:t>2.) Lasse dir von ChatGPT ein Bild dazu erstellen, dass sich vom Stil her auch für die Reflexionsbilder der weiteren Einheiten eignet.</a:t>
            </a:r>
          </a:p>
        </p:txBody>
      </p:sp>
    </p:spTree>
    <p:extLst>
      <p:ext uri="{BB962C8B-B14F-4D97-AF65-F5344CB8AC3E}">
        <p14:creationId xmlns:p14="http://schemas.microsoft.com/office/powerpoint/2010/main" val="361526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MERKHILFE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Universelle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Formel für alle Use Cases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/>
          <p:cNvSpPr/>
          <p:nvPr/>
        </p:nvSpPr>
        <p:spPr>
          <a:xfrm>
            <a:off x="1168146" y="2148840"/>
            <a:ext cx="1074420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1168146" y="2148840"/>
            <a:ext cx="10744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Zweck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2242566" y="214884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2626614" y="2148840"/>
            <a:ext cx="1691640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2626614" y="2148840"/>
            <a:ext cx="16916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Zielgruppe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4318254" y="214884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4702302" y="2148840"/>
            <a:ext cx="1197864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1"/>
          <p:cNvSpPr/>
          <p:nvPr/>
        </p:nvSpPr>
        <p:spPr>
          <a:xfrm>
            <a:off x="4702302" y="2148840"/>
            <a:ext cx="119786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Format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900166" y="214884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16" name="Shape 13"/>
          <p:cNvSpPr/>
          <p:nvPr/>
        </p:nvSpPr>
        <p:spPr>
          <a:xfrm>
            <a:off x="6284214" y="2148840"/>
            <a:ext cx="1691640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6284214" y="2148840"/>
            <a:ext cx="16916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Einsatzort</a:t>
            </a:r>
            <a:endParaRPr lang="en-US" sz="1450" dirty="0"/>
          </a:p>
        </p:txBody>
      </p:sp>
      <p:sp>
        <p:nvSpPr>
          <p:cNvPr id="18" name="Shape 15"/>
          <p:cNvSpPr/>
          <p:nvPr/>
        </p:nvSpPr>
        <p:spPr>
          <a:xfrm>
            <a:off x="859536" y="2971800"/>
            <a:ext cx="1074420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6"/>
          <p:cNvSpPr/>
          <p:nvPr/>
        </p:nvSpPr>
        <p:spPr>
          <a:xfrm>
            <a:off x="859536" y="2971800"/>
            <a:ext cx="10744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Motiv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1933956" y="297180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21" name="Shape 18"/>
          <p:cNvSpPr/>
          <p:nvPr/>
        </p:nvSpPr>
        <p:spPr>
          <a:xfrm>
            <a:off x="2318004" y="2971800"/>
            <a:ext cx="950976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2318004" y="2971800"/>
            <a:ext cx="95097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Stil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3268980" y="297180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24" name="Shape 21"/>
          <p:cNvSpPr/>
          <p:nvPr/>
        </p:nvSpPr>
        <p:spPr>
          <a:xfrm>
            <a:off x="3653028" y="2971800"/>
            <a:ext cx="1568196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22"/>
          <p:cNvSpPr/>
          <p:nvPr/>
        </p:nvSpPr>
        <p:spPr>
          <a:xfrm>
            <a:off x="3653028" y="2971800"/>
            <a:ext cx="156819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Textmenge</a:t>
            </a:r>
            <a:endParaRPr lang="en-US" sz="1450" dirty="0"/>
          </a:p>
        </p:txBody>
      </p:sp>
      <p:sp>
        <p:nvSpPr>
          <p:cNvPr id="26" name="Text 23"/>
          <p:cNvSpPr/>
          <p:nvPr/>
        </p:nvSpPr>
        <p:spPr>
          <a:xfrm>
            <a:off x="5221224" y="2971800"/>
            <a:ext cx="3840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</a:t>
            </a:r>
            <a:endParaRPr lang="en-US" sz="2000" dirty="0"/>
          </a:p>
        </p:txBody>
      </p:sp>
      <p:sp>
        <p:nvSpPr>
          <p:cNvPr id="27" name="Shape 24"/>
          <p:cNvSpPr/>
          <p:nvPr/>
        </p:nvSpPr>
        <p:spPr>
          <a:xfrm>
            <a:off x="5605272" y="2971800"/>
            <a:ext cx="2679192" cy="603504"/>
          </a:xfrm>
          <a:prstGeom prst="roundRect">
            <a:avLst>
              <a:gd name="adj" fmla="val 15152"/>
            </a:avLst>
          </a:prstGeom>
          <a:solidFill>
            <a:srgbClr val="E6F6F3"/>
          </a:solidFill>
          <a:ln w="12700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 25"/>
          <p:cNvSpPr/>
          <p:nvPr/>
        </p:nvSpPr>
        <p:spPr>
          <a:xfrm>
            <a:off x="5605272" y="2971800"/>
            <a:ext cx="267919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Qualitätskriterien</a:t>
            </a:r>
            <a:endParaRPr lang="en-US" sz="14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32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12080" y="-640080"/>
            <a:ext cx="4206240" cy="5852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30000" dirty="0"/>
          </a:p>
        </p:txBody>
      </p:sp>
      <p:sp>
        <p:nvSpPr>
          <p:cNvPr id="3" name="Shape 1"/>
          <p:cNvSpPr/>
          <p:nvPr/>
        </p:nvSpPr>
        <p:spPr>
          <a:xfrm>
            <a:off x="502920" y="1481328"/>
            <a:ext cx="146304" cy="146304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758952" y="13716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TEIL 4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02920" y="1828800"/>
            <a:ext cx="56692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Best Practices 2026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502920" y="3246120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i="1" dirty="0">
                <a:solidFill>
                  <a:srgbClr val="AFC7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Prompten · Prüfen · Iterieren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BEST PRACTICES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Fünf Regeln für gute KI-Bilder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502920" y="1600200"/>
            <a:ext cx="457200" cy="45720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502920" y="16002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188720" y="1600200"/>
            <a:ext cx="7452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Iterativ arbeiten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502920" y="2221992"/>
            <a:ext cx="457200" cy="45720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502920" y="22219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188720" y="2221992"/>
            <a:ext cx="7452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93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Stil konsistent halten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502920" y="2843784"/>
            <a:ext cx="457200" cy="45720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4" name="Text 11"/>
          <p:cNvSpPr/>
          <p:nvPr/>
        </p:nvSpPr>
        <p:spPr>
          <a:xfrm>
            <a:off x="502920" y="28437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188720" y="2843784"/>
            <a:ext cx="7452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93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 im Bild sparsam einsetzen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502920" y="3465576"/>
            <a:ext cx="457200" cy="45720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502920" y="346557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1188720" y="3465576"/>
            <a:ext cx="7452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93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Personen, Marken, Logos prüfen</a:t>
            </a:r>
            <a:endParaRPr lang="en-US" sz="1700" dirty="0"/>
          </a:p>
        </p:txBody>
      </p:sp>
      <p:sp>
        <p:nvSpPr>
          <p:cNvPr id="19" name="Shape 16"/>
          <p:cNvSpPr/>
          <p:nvPr/>
        </p:nvSpPr>
        <p:spPr>
          <a:xfrm>
            <a:off x="502920" y="4087368"/>
            <a:ext cx="457200" cy="457200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0" name="Text 17"/>
          <p:cNvSpPr/>
          <p:nvPr/>
        </p:nvSpPr>
        <p:spPr>
          <a:xfrm>
            <a:off x="502920" y="40873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1188720" y="4087368"/>
            <a:ext cx="7452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93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Qualitätscheck immer einplanen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1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Iterativ arbeiten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502920" y="1554480"/>
            <a:ext cx="81381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05000"/>
              </a:lnSpc>
              <a:buSzPct val="100000"/>
              <a:buChar char="•"/>
            </a:pPr>
            <a:r>
              <a:rPr lang="en-US" sz="15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Eine gute Version auswählen und gezielt ändern</a:t>
            </a:r>
            <a:endParaRPr lang="en-US" sz="155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5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nicht jedes Mal komplett neu starten.</a:t>
            </a:r>
            <a:endParaRPr lang="en-US" sz="155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50" dirty="0"/>
          </a:p>
          <a:p>
            <a:pPr marL="342900" indent="-342900">
              <a:lnSpc>
                <a:spcPct val="105000"/>
              </a:lnSpc>
              <a:buSzPct val="100000"/>
              <a:buChar char="•"/>
            </a:pPr>
            <a:r>
              <a:rPr lang="en-US" sz="155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Fehler im Prompt korrigieren, nicht im laufenden Chat</a:t>
            </a:r>
            <a:endParaRPr lang="en-US" sz="1550" dirty="0">
              <a:solidFill>
                <a:srgbClr val="C00000"/>
              </a:solidFill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en-US" sz="15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das spart Tokens und vermeidet Fehlerketten.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502920" y="3246120"/>
            <a:ext cx="8138160" cy="1005840"/>
          </a:xfrm>
          <a:prstGeom prst="roundRect">
            <a:avLst>
              <a:gd name="adj" fmla="val 10909"/>
            </a:avLst>
          </a:prstGeom>
          <a:solidFill>
            <a:srgbClr val="D98200"/>
          </a:solidFill>
          <a:ln/>
          <a:effectLst>
            <a:outerShdw blurRad="88900" dist="38100" dir="8100000" algn="bl" rotWithShape="0">
              <a:srgbClr val="0F172A">
                <a:alpha val="16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868680" y="3520440"/>
            <a:ext cx="457200" cy="457200"/>
          </a:xfrm>
          <a:prstGeom prst="ellipse">
            <a:avLst/>
          </a:prstGeom>
          <a:solidFill>
            <a:srgbClr val="B86E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4" y="3643884"/>
            <a:ext cx="210312" cy="21031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08760" y="3246120"/>
            <a:ext cx="6858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„Wenn der Wurm drin ist – neuen Chat aufmachen!“</a:t>
            </a:r>
            <a:endParaRPr lang="en-US" sz="21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B359D-A4A4-D4F2-6D05-97C0FA61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5718C7B-4D33-C666-60B7-6F88740866C2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2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9544911-B2A4-26A1-3AD3-F82EDDAC683E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Konsistenz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4F2B24E-4C2A-B770-FFA9-301D2AEF4746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F99A5C20-CC35-DF81-B56B-22E5E83A57DA}"/>
              </a:ext>
            </a:extLst>
          </p:cNvPr>
          <p:cNvSpPr/>
          <p:nvPr/>
        </p:nvSpPr>
        <p:spPr>
          <a:xfrm>
            <a:off x="502920" y="1627632"/>
            <a:ext cx="3931920" cy="269748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4C5F9159-FC49-7262-D103-FE97F7BC2FE7}"/>
              </a:ext>
            </a:extLst>
          </p:cNvPr>
          <p:cNvSpPr/>
          <p:nvPr/>
        </p:nvSpPr>
        <p:spPr>
          <a:xfrm>
            <a:off x="502920" y="1627632"/>
            <a:ext cx="3931920" cy="82296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A627415A-503D-0D2F-571B-483D5A514DD4}"/>
              </a:ext>
            </a:extLst>
          </p:cNvPr>
          <p:cNvSpPr/>
          <p:nvPr/>
        </p:nvSpPr>
        <p:spPr>
          <a:xfrm>
            <a:off x="777240" y="1947672"/>
            <a:ext cx="731520" cy="73152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EDDE4A79-384F-7202-EDB9-677EEC1E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50" y="2145182"/>
            <a:ext cx="336499" cy="336499"/>
          </a:xfrm>
          <a:prstGeom prst="rect">
            <a:avLst/>
          </a:prstGeom>
        </p:spPr>
      </p:pic>
      <p:sp>
        <p:nvSpPr>
          <p:cNvPr id="11" name="Text 7">
            <a:extLst>
              <a:ext uri="{FF2B5EF4-FFF2-40B4-BE49-F238E27FC236}">
                <a16:creationId xmlns:a16="http://schemas.microsoft.com/office/drawing/2014/main" id="{B75D14B3-74AD-6CF4-640D-0DD54C8E715C}"/>
              </a:ext>
            </a:extLst>
          </p:cNvPr>
          <p:cNvSpPr/>
          <p:nvPr/>
        </p:nvSpPr>
        <p:spPr>
          <a:xfrm>
            <a:off x="777240" y="277063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2</a:t>
            </a:r>
            <a:endParaRPr lang="en-US" sz="1050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7C2C3D8E-E322-DF62-9793-43BE8AF009DB}"/>
              </a:ext>
            </a:extLst>
          </p:cNvPr>
          <p:cNvSpPr/>
          <p:nvPr/>
        </p:nvSpPr>
        <p:spPr>
          <a:xfrm>
            <a:off x="777240" y="3017520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7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Stil konsistent halten</a:t>
            </a:r>
            <a:endParaRPr lang="en-US" sz="170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4E66A6C2-C079-3E25-46CF-9B14FCFEACA2}"/>
              </a:ext>
            </a:extLst>
          </p:cNvPr>
          <p:cNvSpPr/>
          <p:nvPr/>
        </p:nvSpPr>
        <p:spPr>
          <a:xfrm>
            <a:off x="777240" y="3529584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Feste Farbpalette, Perspektive, Linienführung, Licht und Bildformat definieren.</a:t>
            </a:r>
            <a:endParaRPr lang="en-US" sz="13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1283D0E-9B23-1611-8CC1-C1602FA3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050" y="502750"/>
            <a:ext cx="3885280" cy="382236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0C36FAC-E97A-B97A-460B-7D0C27F71EDD}"/>
              </a:ext>
            </a:extLst>
          </p:cNvPr>
          <p:cNvSpPr txBox="1"/>
          <p:nvPr/>
        </p:nvSpPr>
        <p:spPr>
          <a:xfrm rot="16200000">
            <a:off x="7738352" y="3142022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3345227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F7581-839A-5E72-C118-B493D95AB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D11835-7A76-13E3-1BD6-D7BD0A05A4EF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3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2FB0834-4723-D9A3-2BD8-DCDA1A5A69D6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10D4777-C5AD-82EC-6844-0B924761775A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5626F883-F98D-A4C4-7D39-DDC2AB084FB9}"/>
              </a:ext>
            </a:extLst>
          </p:cNvPr>
          <p:cNvSpPr/>
          <p:nvPr/>
        </p:nvSpPr>
        <p:spPr>
          <a:xfrm>
            <a:off x="502920" y="1563624"/>
            <a:ext cx="3931920" cy="269748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47AEE4C3-27A0-A964-063F-949E3FACE68B}"/>
              </a:ext>
            </a:extLst>
          </p:cNvPr>
          <p:cNvSpPr/>
          <p:nvPr/>
        </p:nvSpPr>
        <p:spPr>
          <a:xfrm>
            <a:off x="502920" y="1563624"/>
            <a:ext cx="3931920" cy="82296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07A50BAD-A766-6287-547C-3A7492098E55}"/>
              </a:ext>
            </a:extLst>
          </p:cNvPr>
          <p:cNvSpPr/>
          <p:nvPr/>
        </p:nvSpPr>
        <p:spPr>
          <a:xfrm>
            <a:off x="777240" y="1883664"/>
            <a:ext cx="731520" cy="73152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56DFE5E0-4C36-3A6F-AE87-9AAA4521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50" y="2081174"/>
            <a:ext cx="336499" cy="336499"/>
          </a:xfrm>
          <a:prstGeom prst="rect">
            <a:avLst/>
          </a:prstGeom>
        </p:spPr>
      </p:pic>
      <p:sp>
        <p:nvSpPr>
          <p:cNvPr id="18" name="Text 13">
            <a:extLst>
              <a:ext uri="{FF2B5EF4-FFF2-40B4-BE49-F238E27FC236}">
                <a16:creationId xmlns:a16="http://schemas.microsoft.com/office/drawing/2014/main" id="{6692331C-6EC1-4E22-C9EB-D35EB6CAD4B7}"/>
              </a:ext>
            </a:extLst>
          </p:cNvPr>
          <p:cNvSpPr/>
          <p:nvPr/>
        </p:nvSpPr>
        <p:spPr>
          <a:xfrm>
            <a:off x="777240" y="2706624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3</a:t>
            </a:r>
            <a:endParaRPr lang="en-US" sz="1050" dirty="0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1CE33845-7870-98B2-312B-A1D33337C091}"/>
              </a:ext>
            </a:extLst>
          </p:cNvPr>
          <p:cNvSpPr/>
          <p:nvPr/>
        </p:nvSpPr>
        <p:spPr>
          <a:xfrm>
            <a:off x="777240" y="2953512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7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 im Bild sparsam</a:t>
            </a:r>
            <a:endParaRPr lang="en-US" sz="1700" dirty="0"/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734AAAD4-CF3D-56F7-F00E-09A67AC11420}"/>
              </a:ext>
            </a:extLst>
          </p:cNvPr>
          <p:cNvSpPr/>
          <p:nvPr/>
        </p:nvSpPr>
        <p:spPr>
          <a:xfrm>
            <a:off x="777240" y="3465576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Für Folien, Handouts und Druck editierbare Texte außerhalb des Bildes nutzen.</a:t>
            </a:r>
            <a:endParaRPr lang="en-US" sz="130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E7932A5-4ED0-967A-677B-D7C4EB44F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61" y="366128"/>
            <a:ext cx="3931920" cy="389497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AE8778D9-BA4B-B55A-6F8C-5D29ABAA4DDF}"/>
              </a:ext>
            </a:extLst>
          </p:cNvPr>
          <p:cNvSpPr txBox="1"/>
          <p:nvPr/>
        </p:nvSpPr>
        <p:spPr>
          <a:xfrm rot="16200000">
            <a:off x="7611394" y="3088902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KI-generiert mit ChatGPT 5.5 Instant</a:t>
            </a:r>
          </a:p>
        </p:txBody>
      </p:sp>
    </p:spTree>
    <p:extLst>
      <p:ext uri="{BB962C8B-B14F-4D97-AF65-F5344CB8AC3E}">
        <p14:creationId xmlns:p14="http://schemas.microsoft.com/office/powerpoint/2010/main" val="2823586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 err="1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Vorteil</a:t>
            </a: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von Images 2.0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Besonders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stark in ChatGPT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10" name="Shape 7"/>
          <p:cNvSpPr/>
          <p:nvPr/>
        </p:nvSpPr>
        <p:spPr>
          <a:xfrm>
            <a:off x="502920" y="1241298"/>
            <a:ext cx="4742180" cy="2109978"/>
          </a:xfrm>
          <a:prstGeom prst="roundRect">
            <a:avLst>
              <a:gd name="adj" fmla="val 4324"/>
            </a:avLst>
          </a:prstGeom>
          <a:solidFill>
            <a:srgbClr val="E6F6F3"/>
          </a:solidFill>
          <a:ln w="15875">
            <a:solidFill>
              <a:srgbClr val="0E9384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731520" y="155448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Du </a:t>
            </a:r>
            <a:r>
              <a:rPr lang="en-US" sz="1100" b="1" kern="0" spc="200" dirty="0" err="1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kannst</a:t>
            </a:r>
            <a:r>
              <a:rPr lang="en-US" sz="110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1100" b="1" kern="0" spc="200" dirty="0" err="1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mit</a:t>
            </a:r>
            <a:r>
              <a:rPr lang="en-US" sz="110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dem Bild “</a:t>
            </a:r>
            <a:r>
              <a:rPr lang="en-US" sz="1100" b="1" kern="0" spc="200" dirty="0" err="1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sprechen</a:t>
            </a:r>
            <a:r>
              <a:rPr lang="en-US" sz="110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”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731520" y="1920240"/>
            <a:ext cx="3973830" cy="1305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de-DE" sz="1400" dirty="0"/>
              <a:t>„Erstelle eine Lernkarte zum aktiven Zuhören“</a:t>
            </a:r>
            <a:endParaRPr lang="en-US" sz="13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de-DE" sz="1350" dirty="0"/>
              <a:t>„Mache sie minimalistischer“</a:t>
            </a:r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de-DE" sz="1350" dirty="0"/>
              <a:t>„Nutze Türkis statt Blau“</a:t>
            </a:r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de-DE" sz="1350" dirty="0"/>
              <a:t>„Füge ein Praxisbeispiel hinzu“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502920" y="3599942"/>
            <a:ext cx="7752080" cy="749808"/>
          </a:xfrm>
          <a:prstGeom prst="roundRect">
            <a:avLst>
              <a:gd name="adj" fmla="val 9756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4" name="Shape 11"/>
          <p:cNvSpPr/>
          <p:nvPr/>
        </p:nvSpPr>
        <p:spPr>
          <a:xfrm>
            <a:off x="502920" y="3631692"/>
            <a:ext cx="82296" cy="749808"/>
          </a:xfrm>
          <a:prstGeom prst="rect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Text 13"/>
          <p:cNvSpPr/>
          <p:nvPr/>
        </p:nvSpPr>
        <p:spPr>
          <a:xfrm>
            <a:off x="731520" y="3527298"/>
            <a:ext cx="7752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 KI </a:t>
            </a:r>
            <a:r>
              <a:rPr lang="en-US" sz="2000" b="1" dirty="0" err="1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versteht</a:t>
            </a:r>
            <a:r>
              <a:rPr lang="en-US" sz="200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den </a:t>
            </a:r>
            <a:r>
              <a:rPr lang="en-US" sz="2000" b="1" dirty="0" err="1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Kontext</a:t>
            </a:r>
            <a:r>
              <a:rPr lang="en-US" sz="200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 err="1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</a:t>
            </a:r>
            <a:r>
              <a:rPr lang="en-US" sz="200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 err="1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weiteren</a:t>
            </a:r>
            <a:r>
              <a:rPr lang="en-US" sz="200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 err="1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Chatverlauf</a:t>
            </a:r>
            <a:r>
              <a:rPr lang="en-US" sz="200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 err="1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weiter</a:t>
            </a:r>
            <a:r>
              <a:rPr lang="en-US" sz="200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4 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Recht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/>
          <p:cNvSpPr/>
          <p:nvPr/>
        </p:nvSpPr>
        <p:spPr>
          <a:xfrm>
            <a:off x="502920" y="1627632"/>
            <a:ext cx="3931920" cy="269748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502920" y="1627632"/>
            <a:ext cx="3931920" cy="82296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777240" y="1947672"/>
            <a:ext cx="731520" cy="73152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50" y="2145182"/>
            <a:ext cx="336499" cy="33649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77240" y="2770632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4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777240" y="3017520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7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Personen, Marken, Logos prüfen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777240" y="3529584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Einwilligung, Kontext, Rechte und Täuschungsrisiko beachten.</a:t>
            </a:r>
            <a:endParaRPr lang="en-US" sz="13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18B6536-30B2-6AC1-48DA-89DE84D06D27}"/>
              </a:ext>
            </a:extLst>
          </p:cNvPr>
          <p:cNvSpPr txBox="1"/>
          <p:nvPr/>
        </p:nvSpPr>
        <p:spPr>
          <a:xfrm rot="16200000">
            <a:off x="7611394" y="3088902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KI-generiert mit ChatGPT 5.5 Instant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F0E6524F-7BCC-583A-EC11-9CE9A166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53" y="511716"/>
            <a:ext cx="3837428" cy="3786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D5A75-D2B9-CC53-E66F-2CAB457B8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74FAEB7-2529-B0A5-DC91-F36182F24CC4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5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F2C39D1-C4D8-D301-F10F-F766D9315392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Qualität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C8557AF-679E-C117-EF4E-131F50800749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8D3FC18F-1943-3759-59EB-EFCCB6B02290}"/>
              </a:ext>
            </a:extLst>
          </p:cNvPr>
          <p:cNvSpPr/>
          <p:nvPr/>
        </p:nvSpPr>
        <p:spPr>
          <a:xfrm>
            <a:off x="502920" y="1563624"/>
            <a:ext cx="3931920" cy="269748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BE896233-91E8-0355-7383-46D99403578B}"/>
              </a:ext>
            </a:extLst>
          </p:cNvPr>
          <p:cNvSpPr/>
          <p:nvPr/>
        </p:nvSpPr>
        <p:spPr>
          <a:xfrm>
            <a:off x="502920" y="1563624"/>
            <a:ext cx="3931920" cy="82296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6FA25AB9-E61C-8459-685C-873EBBEE1A66}"/>
              </a:ext>
            </a:extLst>
          </p:cNvPr>
          <p:cNvSpPr/>
          <p:nvPr/>
        </p:nvSpPr>
        <p:spPr>
          <a:xfrm>
            <a:off x="777240" y="1883664"/>
            <a:ext cx="731520" cy="731520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C81FFC69-50D1-3443-D7AC-A21AF160C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50" y="2081174"/>
            <a:ext cx="336499" cy="336499"/>
          </a:xfrm>
          <a:prstGeom prst="rect">
            <a:avLst/>
          </a:prstGeom>
        </p:spPr>
      </p:pic>
      <p:sp>
        <p:nvSpPr>
          <p:cNvPr id="18" name="Text 13">
            <a:extLst>
              <a:ext uri="{FF2B5EF4-FFF2-40B4-BE49-F238E27FC236}">
                <a16:creationId xmlns:a16="http://schemas.microsoft.com/office/drawing/2014/main" id="{CC2B7109-711B-7672-8288-B1F8CC81D67E}"/>
              </a:ext>
            </a:extLst>
          </p:cNvPr>
          <p:cNvSpPr/>
          <p:nvPr/>
        </p:nvSpPr>
        <p:spPr>
          <a:xfrm>
            <a:off x="777240" y="2706624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REGEL 5</a:t>
            </a:r>
            <a:endParaRPr lang="en-US" sz="1050" dirty="0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F9BB3E6A-E203-528E-87FC-AE533173E408}"/>
              </a:ext>
            </a:extLst>
          </p:cNvPr>
          <p:cNvSpPr/>
          <p:nvPr/>
        </p:nvSpPr>
        <p:spPr>
          <a:xfrm>
            <a:off x="777240" y="2953512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17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Qualitätscheck einplanen</a:t>
            </a:r>
            <a:endParaRPr lang="en-US" sz="1700" dirty="0"/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4EDD1E2A-6898-1D41-48BB-95BF24991DD1}"/>
              </a:ext>
            </a:extLst>
          </p:cNvPr>
          <p:cNvSpPr/>
          <p:nvPr/>
        </p:nvSpPr>
        <p:spPr>
          <a:xfrm>
            <a:off x="777240" y="3465576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Schrift, Hände, Gesichter, Fakten, Barrierefreiheit, Dateiformat, Drucktauglichkeit.</a:t>
            </a:r>
            <a:endParaRPr lang="en-US" sz="13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F148F53-2836-7A0D-B09D-5C70D4BDB096}"/>
              </a:ext>
            </a:extLst>
          </p:cNvPr>
          <p:cNvSpPr txBox="1"/>
          <p:nvPr/>
        </p:nvSpPr>
        <p:spPr>
          <a:xfrm rot="16200000">
            <a:off x="7611394" y="3088902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KI-generiert mit ChatGPT 5.5 Instant</a:t>
            </a:r>
          </a:p>
        </p:txBody>
      </p:sp>
      <p:pic>
        <p:nvPicPr>
          <p:cNvPr id="23" name="!!Grafik 26">
            <a:extLst>
              <a:ext uri="{FF2B5EF4-FFF2-40B4-BE49-F238E27FC236}">
                <a16:creationId xmlns:a16="http://schemas.microsoft.com/office/drawing/2014/main" id="{90EF93B2-A3C9-123A-F352-75D2254A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351" y="206178"/>
            <a:ext cx="4008730" cy="40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8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Grafi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"/>
            <a:ext cx="9144000" cy="5100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Grafi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"/>
            <a:ext cx="9144000" cy="5100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"/>
            <a:ext cx="9144000" cy="5100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"/>
            <a:ext cx="9144000" cy="5100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LIVE-DEMO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Ein Motiv, fünf Variationen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8092440" y="47777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502920" y="1572768"/>
            <a:ext cx="457200" cy="457200"/>
          </a:xfrm>
          <a:prstGeom prst="ellipse">
            <a:avLst/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" y="1696212"/>
            <a:ext cx="210312" cy="21031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24712" y="1572768"/>
            <a:ext cx="2057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Seitenverhältnis</a:t>
            </a:r>
            <a:endParaRPr lang="en-US" sz="1450" dirty="0"/>
          </a:p>
        </p:txBody>
      </p:sp>
      <p:sp>
        <p:nvSpPr>
          <p:cNvPr id="10" name="Text 6"/>
          <p:cNvSpPr/>
          <p:nvPr/>
        </p:nvSpPr>
        <p:spPr>
          <a:xfrm>
            <a:off x="3200400" y="1572768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16:9-Folie · 1:1-Icon · A4-Arbeitsblatt – Wirkung vergleichen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502920" y="2203704"/>
            <a:ext cx="457200" cy="457200"/>
          </a:xfrm>
          <a:prstGeom prst="ellipse">
            <a:avLst/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" y="2327148"/>
            <a:ext cx="210312" cy="21031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124712" y="2203704"/>
            <a:ext cx="2057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 im Bild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3200400" y="2203704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Einmal mit Titel im Bild, einmal ohne (Titel später in PowerPoint / Canva)</a:t>
            </a:r>
            <a:endParaRPr lang="en-US" sz="1300" dirty="0"/>
          </a:p>
        </p:txBody>
      </p:sp>
      <p:sp>
        <p:nvSpPr>
          <p:cNvPr id="15" name="Shape 10"/>
          <p:cNvSpPr/>
          <p:nvPr/>
        </p:nvSpPr>
        <p:spPr>
          <a:xfrm>
            <a:off x="502920" y="2834640"/>
            <a:ext cx="457200" cy="457200"/>
          </a:xfrm>
          <a:prstGeom prst="ellipse">
            <a:avLst/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4" y="2958084"/>
            <a:ext cx="210312" cy="21031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124712" y="2834640"/>
            <a:ext cx="2057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Stil</a:t>
            </a:r>
            <a:endParaRPr lang="en-US" sz="1450" dirty="0"/>
          </a:p>
        </p:txBody>
      </p:sp>
      <p:sp>
        <p:nvSpPr>
          <p:cNvPr id="18" name="Text 12"/>
          <p:cNvSpPr/>
          <p:nvPr/>
        </p:nvSpPr>
        <p:spPr>
          <a:xfrm>
            <a:off x="3200400" y="2834640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Flat Design · realistische Szene · Skizze · isometrisch</a:t>
            </a:r>
            <a:endParaRPr lang="en-US" sz="1300" dirty="0"/>
          </a:p>
        </p:txBody>
      </p:sp>
      <p:sp>
        <p:nvSpPr>
          <p:cNvPr id="19" name="Shape 13"/>
          <p:cNvSpPr/>
          <p:nvPr/>
        </p:nvSpPr>
        <p:spPr>
          <a:xfrm>
            <a:off x="502920" y="3465576"/>
            <a:ext cx="457200" cy="457200"/>
          </a:xfrm>
          <a:prstGeom prst="ellipse">
            <a:avLst/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64" y="3589020"/>
            <a:ext cx="210312" cy="210312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124712" y="3465576"/>
            <a:ext cx="2057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Konsistenz</a:t>
            </a:r>
            <a:endParaRPr lang="en-US" sz="1450" dirty="0"/>
          </a:p>
        </p:txBody>
      </p:sp>
      <p:sp>
        <p:nvSpPr>
          <p:cNvPr id="22" name="Text 15"/>
          <p:cNvSpPr/>
          <p:nvPr/>
        </p:nvSpPr>
        <p:spPr>
          <a:xfrm>
            <a:off x="3200400" y="3465576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Icon-Set mit gleicher Farbe, Perspektive und Strichstärke</a:t>
            </a:r>
            <a:endParaRPr lang="en-US" sz="1300" dirty="0"/>
          </a:p>
        </p:txBody>
      </p:sp>
      <p:sp>
        <p:nvSpPr>
          <p:cNvPr id="23" name="Shape 16"/>
          <p:cNvSpPr/>
          <p:nvPr/>
        </p:nvSpPr>
        <p:spPr>
          <a:xfrm>
            <a:off x="502920" y="4096512"/>
            <a:ext cx="457200" cy="457200"/>
          </a:xfrm>
          <a:prstGeom prst="ellipse">
            <a:avLst/>
          </a:prstGeom>
          <a:solidFill>
            <a:srgbClr val="E6F6F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364" y="4219956"/>
            <a:ext cx="210312" cy="210312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1124712" y="4096512"/>
            <a:ext cx="2057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Bearbeitung</a:t>
            </a:r>
            <a:endParaRPr lang="en-US" sz="1450" dirty="0"/>
          </a:p>
        </p:txBody>
      </p:sp>
      <p:sp>
        <p:nvSpPr>
          <p:cNvPr id="26" name="Text 18"/>
          <p:cNvSpPr/>
          <p:nvPr/>
        </p:nvSpPr>
        <p:spPr>
          <a:xfrm>
            <a:off x="3200400" y="4096512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Hintergrund · Objekt · Ausschnitt · Schrift ändern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"/>
            <a:ext cx="9144000" cy="5100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"/>
            <a:ext cx="9144000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5CF835-AA85-5702-903D-94DE99973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3AE8280-809A-065E-4BAB-B1E93DB1828A}"/>
              </a:ext>
            </a:extLst>
          </p:cNvPr>
          <p:cNvSpPr txBox="1"/>
          <p:nvPr/>
        </p:nvSpPr>
        <p:spPr>
          <a:xfrm>
            <a:off x="165099" y="1143001"/>
            <a:ext cx="652145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95000"/>
                  </a:schemeClr>
                </a:solidFill>
              </a:rPr>
              <a:t>Kontakt:</a:t>
            </a:r>
          </a:p>
          <a:p>
            <a:endParaRPr lang="de-DE" sz="11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Bernhard S. Laukamp</a:t>
            </a:r>
            <a:br>
              <a:rPr lang="de-DE" sz="11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Trainertreffen Deutschland</a:t>
            </a:r>
            <a:br>
              <a:rPr lang="de-DE" sz="11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Sohlweg 38</a:t>
            </a:r>
            <a:br>
              <a:rPr lang="de-DE" sz="11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30880 Laatzen</a:t>
            </a:r>
          </a:p>
          <a:p>
            <a:endParaRPr lang="de-DE" sz="11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E-Mail: redaktion@trainertreffen.de</a:t>
            </a:r>
            <a:br>
              <a:rPr lang="de-DE" sz="11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Telefon: 05102 9319612</a:t>
            </a:r>
            <a:br>
              <a:rPr lang="de-DE" sz="11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Web: trainertreffen.de </a:t>
            </a:r>
          </a:p>
          <a:p>
            <a:br>
              <a:rPr lang="de-DE" sz="1100" dirty="0">
                <a:solidFill>
                  <a:schemeClr val="bg1">
                    <a:lumMod val="95000"/>
                  </a:schemeClr>
                </a:solidFill>
              </a:rPr>
            </a:br>
            <a:endParaRPr lang="de-DE" sz="11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100" b="1" dirty="0">
                <a:solidFill>
                  <a:schemeClr val="bg1">
                    <a:lumMod val="95000"/>
                  </a:schemeClr>
                </a:solidFill>
              </a:rPr>
              <a:t>Hinweis zur Bildgenerierung:</a:t>
            </a:r>
          </a:p>
          <a:p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Die in diesem Dokument enthaltenen Abbildungen wurden mit ChatGPT Images 2.0 Instant erzeugt.</a:t>
            </a:r>
          </a:p>
          <a:p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Trotz sorgfältiger Prüfung können KI-generierte Bilder Fehler, Ungenauigkeiten oder unbeabsichtigte Darstellungen enthalten. Insbesondere bei Texten, Personen, Marken, Logos, Fakten, Symbolen und rechtlich relevanten Inhalten ist eine abschließende menschliche Kontrolle erforderlich.</a:t>
            </a:r>
          </a:p>
          <a:p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Die Verantwortung für die Nutzung, Veröffentlichung und rechtliche Prüfung der erzeugten Inhalte liegt beim Anwender.</a:t>
            </a:r>
          </a:p>
          <a:p>
            <a:endParaRPr lang="de-DE" sz="11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Stand: Juni 2026s</a:t>
            </a:r>
          </a:p>
        </p:txBody>
      </p:sp>
    </p:spTree>
    <p:extLst>
      <p:ext uri="{BB962C8B-B14F-4D97-AF65-F5344CB8AC3E}">
        <p14:creationId xmlns:p14="http://schemas.microsoft.com/office/powerpoint/2010/main" val="1580721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3A174-52CB-3D9B-8A31-30664F050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889AFB-4093-5B54-7BC9-8A29EB3A27FD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EINORDNUNG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43159EF-1D51-7966-3106-35BE8EE30504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Mehr Steuerung als DALL·E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AB987EA-0422-19AE-AB65-E0E37062DDE0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EDD0300E-2A0E-A3A1-7567-6F3A567A09CB}"/>
              </a:ext>
            </a:extLst>
          </p:cNvPr>
          <p:cNvSpPr/>
          <p:nvPr/>
        </p:nvSpPr>
        <p:spPr>
          <a:xfrm>
            <a:off x="502920" y="1554480"/>
            <a:ext cx="3931920" cy="1691640"/>
          </a:xfrm>
          <a:prstGeom prst="roundRect">
            <a:avLst>
              <a:gd name="adj" fmla="val 4324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5A65655-3B6B-14FB-1A84-7075CC79A890}"/>
              </a:ext>
            </a:extLst>
          </p:cNvPr>
          <p:cNvSpPr/>
          <p:nvPr/>
        </p:nvSpPr>
        <p:spPr>
          <a:xfrm>
            <a:off x="731520" y="173736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64748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FRÜHER · DALL·E</a:t>
            </a:r>
            <a:endParaRPr lang="en-US" sz="11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085051B6-CC80-0D7C-A776-DFAFDA7AC06A}"/>
              </a:ext>
            </a:extLst>
          </p:cNvPr>
          <p:cNvSpPr/>
          <p:nvPr/>
        </p:nvSpPr>
        <p:spPr>
          <a:xfrm>
            <a:off x="731520" y="2103120"/>
            <a:ext cx="34747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Separater Text-zu-Bild-Generator</a:t>
            </a:r>
            <a:endParaRPr lang="en-US" sz="13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 Prompt → ein Bild</a:t>
            </a:r>
            <a:endParaRPr lang="en-US" sz="13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Korrekturen schwer steuerbar</a:t>
            </a:r>
            <a:endParaRPr lang="en-US" sz="135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20F89AFD-AD18-F00D-6DDA-FBDBEAD0DC2F}"/>
              </a:ext>
            </a:extLst>
          </p:cNvPr>
          <p:cNvSpPr/>
          <p:nvPr/>
        </p:nvSpPr>
        <p:spPr>
          <a:xfrm>
            <a:off x="4709160" y="1554480"/>
            <a:ext cx="3931920" cy="1691640"/>
          </a:xfrm>
          <a:prstGeom prst="roundRect">
            <a:avLst>
              <a:gd name="adj" fmla="val 4324"/>
            </a:avLst>
          </a:prstGeom>
          <a:solidFill>
            <a:srgbClr val="E6F6F3"/>
          </a:solidFill>
          <a:ln w="15875">
            <a:solidFill>
              <a:srgbClr val="0E9384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CA84D502-C548-23C3-62AD-1028F631FC84}"/>
              </a:ext>
            </a:extLst>
          </p:cNvPr>
          <p:cNvSpPr/>
          <p:nvPr/>
        </p:nvSpPr>
        <p:spPr>
          <a:xfrm>
            <a:off x="4937760" y="173736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B6F6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HEUTE · IMAGES 2.0</a:t>
            </a:r>
            <a:endParaRPr lang="en-US" sz="11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0A2E68D8-BEE9-6AF6-C77A-65ADA5C1647A}"/>
              </a:ext>
            </a:extLst>
          </p:cNvPr>
          <p:cNvSpPr/>
          <p:nvPr/>
        </p:nvSpPr>
        <p:spPr>
          <a:xfrm>
            <a:off x="4937760" y="2103120"/>
            <a:ext cx="34747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Dialogisch im Chat-Kontext</a:t>
            </a:r>
            <a:endParaRPr lang="en-US" sz="13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Steuerbar: Layout, Stil, Format, Ausschnitt</a:t>
            </a:r>
            <a:endParaRPr lang="en-US" sz="13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Text im Bild &amp; gezielte Korrekturen</a:t>
            </a:r>
            <a:endParaRPr lang="en-US" sz="135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BF6E332D-E0F6-F157-5199-0FB63F23FEEE}"/>
              </a:ext>
            </a:extLst>
          </p:cNvPr>
          <p:cNvSpPr/>
          <p:nvPr/>
        </p:nvSpPr>
        <p:spPr>
          <a:xfrm>
            <a:off x="502920" y="3474720"/>
            <a:ext cx="8138160" cy="749808"/>
          </a:xfrm>
          <a:prstGeom prst="roundRect">
            <a:avLst>
              <a:gd name="adj" fmla="val 9756"/>
            </a:avLst>
          </a:prstGeom>
          <a:solidFill>
            <a:srgbClr val="FCF1DE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FCD158AF-229C-BC5C-3DFF-2D1C80C4AF70}"/>
              </a:ext>
            </a:extLst>
          </p:cNvPr>
          <p:cNvSpPr/>
          <p:nvPr/>
        </p:nvSpPr>
        <p:spPr>
          <a:xfrm>
            <a:off x="502920" y="3474720"/>
            <a:ext cx="82296" cy="749808"/>
          </a:xfrm>
          <a:prstGeom prst="rect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671236B3-0C06-B7D9-4698-BD8EB2527DC3}"/>
              </a:ext>
            </a:extLst>
          </p:cNvPr>
          <p:cNvSpPr/>
          <p:nvPr/>
        </p:nvSpPr>
        <p:spPr>
          <a:xfrm>
            <a:off x="758952" y="3621024"/>
            <a:ext cx="457200" cy="457200"/>
          </a:xfrm>
          <a:prstGeom prst="ellipse">
            <a:avLst/>
          </a:prstGeom>
          <a:solidFill>
            <a:srgbClr val="D98200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B25563CD-6181-0478-728F-075B7608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96" y="3744468"/>
            <a:ext cx="210312" cy="210312"/>
          </a:xfrm>
          <a:prstGeom prst="rect">
            <a:avLst/>
          </a:prstGeom>
        </p:spPr>
      </p:pic>
      <p:sp>
        <p:nvSpPr>
          <p:cNvPr id="17" name="Text 13">
            <a:extLst>
              <a:ext uri="{FF2B5EF4-FFF2-40B4-BE49-F238E27FC236}">
                <a16:creationId xmlns:a16="http://schemas.microsoft.com/office/drawing/2014/main" id="{89EB30C6-8953-D4E1-2EAB-D45AE63A88DB}"/>
              </a:ext>
            </a:extLst>
          </p:cNvPr>
          <p:cNvSpPr/>
          <p:nvPr/>
        </p:nvSpPr>
        <p:spPr>
          <a:xfrm>
            <a:off x="1371600" y="3474720"/>
            <a:ext cx="7040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8A5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Prüfungspflicht bleibt.  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Ergebnis fachlich, rechtlich und visuell prüfen – Schrift, Personen, Logos, Fakten, Unterrichtskontext.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4185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STÄRKEN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Wo das Modell überzeugt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/>
          <p:cNvSpPr/>
          <p:nvPr/>
        </p:nvSpPr>
        <p:spPr>
          <a:xfrm>
            <a:off x="502920" y="1627632"/>
            <a:ext cx="3931920" cy="1371600"/>
          </a:xfrm>
          <a:prstGeom prst="roundRect">
            <a:avLst>
              <a:gd name="adj" fmla="val 6667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8" name="Shape 5"/>
          <p:cNvSpPr/>
          <p:nvPr/>
        </p:nvSpPr>
        <p:spPr>
          <a:xfrm>
            <a:off x="758952" y="2029968"/>
            <a:ext cx="566928" cy="566928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23" y="2183039"/>
            <a:ext cx="260787" cy="2607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90472" y="182880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Textdarstellung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1490472" y="2176272"/>
            <a:ext cx="274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Kurze deutsche Überschriften, Labels und Postertexte sind brauchbar.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4709160" y="1627632"/>
            <a:ext cx="3931920" cy="1371600"/>
          </a:xfrm>
          <a:prstGeom prst="roundRect">
            <a:avLst>
              <a:gd name="adj" fmla="val 6667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3" name="Shape 9"/>
          <p:cNvSpPr/>
          <p:nvPr/>
        </p:nvSpPr>
        <p:spPr>
          <a:xfrm>
            <a:off x="4965192" y="2029968"/>
            <a:ext cx="566928" cy="566928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263" y="2183039"/>
            <a:ext cx="260787" cy="26078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696712" y="182880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Mehrsprachigkeit</a:t>
            </a:r>
            <a:endParaRPr lang="en-US" sz="1500" dirty="0"/>
          </a:p>
        </p:txBody>
      </p:sp>
      <p:sp>
        <p:nvSpPr>
          <p:cNvPr id="16" name="Text 11"/>
          <p:cNvSpPr/>
          <p:nvPr/>
        </p:nvSpPr>
        <p:spPr>
          <a:xfrm>
            <a:off x="5696712" y="2176272"/>
            <a:ext cx="274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Motive konsistent in mehreren Sprachfassungen weiterführen.</a:t>
            </a:r>
            <a:endParaRPr lang="en-US" sz="1250" dirty="0"/>
          </a:p>
        </p:txBody>
      </p:sp>
      <p:sp>
        <p:nvSpPr>
          <p:cNvPr id="17" name="Shape 12"/>
          <p:cNvSpPr/>
          <p:nvPr/>
        </p:nvSpPr>
        <p:spPr>
          <a:xfrm>
            <a:off x="502920" y="3255264"/>
            <a:ext cx="3931920" cy="1371600"/>
          </a:xfrm>
          <a:prstGeom prst="roundRect">
            <a:avLst>
              <a:gd name="adj" fmla="val 6667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8" name="Shape 13"/>
          <p:cNvSpPr/>
          <p:nvPr/>
        </p:nvSpPr>
        <p:spPr>
          <a:xfrm>
            <a:off x="758952" y="3657600"/>
            <a:ext cx="566928" cy="566928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23" y="3810671"/>
            <a:ext cx="260787" cy="260787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490472" y="345643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Dialogische Bearbeitung</a:t>
            </a:r>
            <a:endParaRPr lang="en-US" sz="1500" dirty="0"/>
          </a:p>
        </p:txBody>
      </p:sp>
      <p:sp>
        <p:nvSpPr>
          <p:cNvPr id="21" name="Text 15"/>
          <p:cNvSpPr/>
          <p:nvPr/>
        </p:nvSpPr>
        <p:spPr>
          <a:xfrm>
            <a:off x="1490472" y="3803904"/>
            <a:ext cx="274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Bild erzeugen, dann gezielt Hintergrund, Format, Stil oder Text ändern.</a:t>
            </a:r>
            <a:endParaRPr lang="en-US" sz="1250" dirty="0"/>
          </a:p>
        </p:txBody>
      </p:sp>
      <p:sp>
        <p:nvSpPr>
          <p:cNvPr id="22" name="Shape 16"/>
          <p:cNvSpPr/>
          <p:nvPr/>
        </p:nvSpPr>
        <p:spPr>
          <a:xfrm>
            <a:off x="4709160" y="3255264"/>
            <a:ext cx="3931920" cy="1371600"/>
          </a:xfrm>
          <a:prstGeom prst="roundRect">
            <a:avLst>
              <a:gd name="adj" fmla="val 6667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3" name="Shape 17"/>
          <p:cNvSpPr/>
          <p:nvPr/>
        </p:nvSpPr>
        <p:spPr>
          <a:xfrm>
            <a:off x="4965192" y="3657600"/>
            <a:ext cx="566928" cy="566928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263" y="3810671"/>
            <a:ext cx="260787" cy="260787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5696712" y="345643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Arbeitsbilder</a:t>
            </a:r>
            <a:endParaRPr lang="en-US" sz="1500" dirty="0"/>
          </a:p>
        </p:txBody>
      </p:sp>
      <p:sp>
        <p:nvSpPr>
          <p:cNvPr id="26" name="Text 19"/>
          <p:cNvSpPr/>
          <p:nvPr/>
        </p:nvSpPr>
        <p:spPr>
          <a:xfrm>
            <a:off x="5696712" y="3803904"/>
            <a:ext cx="274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Infografiken, Lernposter, Mockups, Icons – statt nur dekorativer Bilder.</a:t>
            </a: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3167139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DAS MODELL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Ein dialogisches Bildmodell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502920" y="1481328"/>
            <a:ext cx="8138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 Images 2.0 erzeugt UND bearbeitet Bilder – im Gespräch, nicht als reiner Text-zu-Bild-Generator.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02920" y="2148840"/>
            <a:ext cx="8138160" cy="841248"/>
          </a:xfrm>
          <a:prstGeom prst="roundRect">
            <a:avLst>
              <a:gd name="adj" fmla="val 8696"/>
            </a:avLst>
          </a:prstGeom>
          <a:solidFill>
            <a:srgbClr val="E6F6F3"/>
          </a:solidFill>
          <a:ln/>
          <a:effectLst>
            <a:outerShdw blurRad="63500" dist="25400" dir="8100000" algn="bl" rotWithShape="0">
              <a:srgbClr val="0F172A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502920" y="2148840"/>
            <a:ext cx="82296" cy="841248"/>
          </a:xfrm>
          <a:prstGeom prst="rect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7"/>
          <p:cNvSpPr/>
          <p:nvPr/>
        </p:nvSpPr>
        <p:spPr>
          <a:xfrm>
            <a:off x="777240" y="2148840"/>
            <a:ext cx="76809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6F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 zusammenhängendes Bildbriefing  </a:t>
            </a:r>
            <a:r>
              <a:rPr lang="en-US" sz="15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 Prompt + Rückfragen + hochgeladenen Bildern + Änderungswünschen.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502920" y="3310128"/>
            <a:ext cx="566928" cy="566928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91" y="3463199"/>
            <a:ext cx="260787" cy="260787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234440" y="3273552"/>
            <a:ext cx="3154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Dialogisch statt einmalig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1234440" y="3602736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 Bild entsteht schrittweise im Chat-Kontext.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4572000" y="3310128"/>
            <a:ext cx="566928" cy="566928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071" y="3463199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303520" y="3273552"/>
            <a:ext cx="3154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Rückfragen vorab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5303520" y="3602736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Zweck, Zielgruppe, Format, Stil, Textmenge, Ausschlüsse klären.</a:t>
            </a:r>
            <a:endParaRPr lang="en-US" sz="12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B0FF70-043B-CCBA-E335-B98737BB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0BB5D2F-DB1B-5E41-40F4-871D90C0B825}"/>
              </a:ext>
            </a:extLst>
          </p:cNvPr>
          <p:cNvSpPr/>
          <p:nvPr/>
        </p:nvSpPr>
        <p:spPr>
          <a:xfrm>
            <a:off x="502920" y="329184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0E93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VORGEHEN</a:t>
            </a:r>
            <a:endParaRPr lang="en-US" sz="11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22A8B1B-20E5-4E4D-90E3-1BF2303E5F16}"/>
              </a:ext>
            </a:extLst>
          </p:cNvPr>
          <p:cNvSpPr/>
          <p:nvPr/>
        </p:nvSpPr>
        <p:spPr>
          <a:xfrm>
            <a:off x="502920" y="603504"/>
            <a:ext cx="8138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 4 </a:t>
            </a:r>
            <a:r>
              <a:rPr lang="en-US" sz="3100" b="1" dirty="0" err="1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Schritten</a:t>
            </a:r>
            <a:r>
              <a:rPr lang="en-US" sz="3100" b="1" dirty="0">
                <a:solidFill>
                  <a:srgbClr val="13243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zum Bild</a:t>
            </a:r>
            <a:endParaRPr lang="en-US" sz="3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6D1F013-F0F0-4735-0564-600C42C66845}"/>
              </a:ext>
            </a:extLst>
          </p:cNvPr>
          <p:cNvSpPr/>
          <p:nvPr/>
        </p:nvSpPr>
        <p:spPr>
          <a:xfrm>
            <a:off x="502920" y="47777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KIWS · 10.06.26 · Bilder mit KI in ChatGPT</a:t>
            </a:r>
            <a:endParaRPr lang="en-US" sz="85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3F7D1007-26EA-8607-553A-40150307E2B1}"/>
              </a:ext>
            </a:extLst>
          </p:cNvPr>
          <p:cNvSpPr/>
          <p:nvPr/>
        </p:nvSpPr>
        <p:spPr>
          <a:xfrm>
            <a:off x="502920" y="1783080"/>
            <a:ext cx="1481328" cy="1783080"/>
          </a:xfrm>
          <a:prstGeom prst="roundRect">
            <a:avLst>
              <a:gd name="adj" fmla="val 6173"/>
            </a:avLst>
          </a:prstGeom>
          <a:solidFill>
            <a:srgbClr val="E6F6F3"/>
          </a:solidFill>
          <a:ln w="15875">
            <a:solidFill>
              <a:srgbClr val="0E93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02DDD0BF-B304-CB01-ED41-56FCD407E2B0}"/>
              </a:ext>
            </a:extLst>
          </p:cNvPr>
          <p:cNvSpPr/>
          <p:nvPr/>
        </p:nvSpPr>
        <p:spPr>
          <a:xfrm>
            <a:off x="996696" y="2039112"/>
            <a:ext cx="493776" cy="493776"/>
          </a:xfrm>
          <a:prstGeom prst="ellipse">
            <a:avLst/>
          </a:prstGeom>
          <a:solidFill>
            <a:srgbClr val="0E9384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1143A856-79A6-4019-9B2C-4AE8D02313D4}"/>
              </a:ext>
            </a:extLst>
          </p:cNvPr>
          <p:cNvSpPr/>
          <p:nvPr/>
        </p:nvSpPr>
        <p:spPr>
          <a:xfrm>
            <a:off x="996696" y="2039112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ADC17E72-81C0-62E6-6B36-E08047B6194A}"/>
              </a:ext>
            </a:extLst>
          </p:cNvPr>
          <p:cNvSpPr/>
          <p:nvPr/>
        </p:nvSpPr>
        <p:spPr>
          <a:xfrm>
            <a:off x="594360" y="2651760"/>
            <a:ext cx="129844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 schreiben</a:t>
            </a:r>
            <a:endParaRPr lang="en-US" sz="130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B0EEE391-2926-4D3E-8975-41ACC3BCD6A0}"/>
              </a:ext>
            </a:extLst>
          </p:cNvPr>
          <p:cNvSpPr/>
          <p:nvPr/>
        </p:nvSpPr>
        <p:spPr>
          <a:xfrm>
            <a:off x="2167128" y="1783080"/>
            <a:ext cx="1481328" cy="1783080"/>
          </a:xfrm>
          <a:prstGeom prst="roundRect">
            <a:avLst>
              <a:gd name="adj" fmla="val 6173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25E2F11D-AFFB-B038-6C55-524F77F564F8}"/>
              </a:ext>
            </a:extLst>
          </p:cNvPr>
          <p:cNvSpPr/>
          <p:nvPr/>
        </p:nvSpPr>
        <p:spPr>
          <a:xfrm>
            <a:off x="2660904" y="2039112"/>
            <a:ext cx="493776" cy="493776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D6997993-FC65-3C6A-B794-F3373C935F6C}"/>
              </a:ext>
            </a:extLst>
          </p:cNvPr>
          <p:cNvSpPr/>
          <p:nvPr/>
        </p:nvSpPr>
        <p:spPr>
          <a:xfrm>
            <a:off x="2660904" y="2039112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2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F8ADFDA2-E05A-C7FF-8E51-E97B87DB12A3}"/>
              </a:ext>
            </a:extLst>
          </p:cNvPr>
          <p:cNvSpPr/>
          <p:nvPr/>
        </p:nvSpPr>
        <p:spPr>
          <a:xfrm>
            <a:off x="2258568" y="2651760"/>
            <a:ext cx="129844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Bild erzeugen</a:t>
            </a:r>
            <a:endParaRPr lang="en-US" sz="130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B0BC2FB7-90A2-7DE9-5884-C4C44F2B427F}"/>
              </a:ext>
            </a:extLst>
          </p:cNvPr>
          <p:cNvSpPr/>
          <p:nvPr/>
        </p:nvSpPr>
        <p:spPr>
          <a:xfrm>
            <a:off x="3831336" y="1783080"/>
            <a:ext cx="1481328" cy="1783080"/>
          </a:xfrm>
          <a:prstGeom prst="roundRect">
            <a:avLst>
              <a:gd name="adj" fmla="val 6173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CECDCFE2-275F-9C83-7096-9D778F7F2D02}"/>
              </a:ext>
            </a:extLst>
          </p:cNvPr>
          <p:cNvSpPr/>
          <p:nvPr/>
        </p:nvSpPr>
        <p:spPr>
          <a:xfrm>
            <a:off x="4325112" y="2039112"/>
            <a:ext cx="493776" cy="493776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BC9B47AA-F149-98D9-1ABF-31196872ADD4}"/>
              </a:ext>
            </a:extLst>
          </p:cNvPr>
          <p:cNvSpPr/>
          <p:nvPr/>
        </p:nvSpPr>
        <p:spPr>
          <a:xfrm>
            <a:off x="4325112" y="2039112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A8C8BA96-3C97-1721-16ED-160ACC4EB3F2}"/>
              </a:ext>
            </a:extLst>
          </p:cNvPr>
          <p:cNvSpPr/>
          <p:nvPr/>
        </p:nvSpPr>
        <p:spPr>
          <a:xfrm>
            <a:off x="3922776" y="2651760"/>
            <a:ext cx="129844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Variante auswählen</a:t>
            </a:r>
            <a:endParaRPr lang="en-US" sz="1300" dirty="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982639D7-A5A5-9640-179F-A830660DC299}"/>
              </a:ext>
            </a:extLst>
          </p:cNvPr>
          <p:cNvSpPr/>
          <p:nvPr/>
        </p:nvSpPr>
        <p:spPr>
          <a:xfrm>
            <a:off x="5495544" y="1783080"/>
            <a:ext cx="1481328" cy="1783080"/>
          </a:xfrm>
          <a:prstGeom prst="roundRect">
            <a:avLst>
              <a:gd name="adj" fmla="val 6173"/>
            </a:avLst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314D381C-36D2-1B50-5AB3-4CB2EA383E13}"/>
              </a:ext>
            </a:extLst>
          </p:cNvPr>
          <p:cNvSpPr/>
          <p:nvPr/>
        </p:nvSpPr>
        <p:spPr>
          <a:xfrm>
            <a:off x="5989320" y="2039112"/>
            <a:ext cx="493776" cy="493776"/>
          </a:xfrm>
          <a:prstGeom prst="ellipse">
            <a:avLst/>
          </a:prstGeom>
          <a:solidFill>
            <a:srgbClr val="13243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A1DFE10C-D66A-1E47-0964-2619951FDED6}"/>
              </a:ext>
            </a:extLst>
          </p:cNvPr>
          <p:cNvSpPr/>
          <p:nvPr/>
        </p:nvSpPr>
        <p:spPr>
          <a:xfrm>
            <a:off x="5989320" y="2039112"/>
            <a:ext cx="493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200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5F842DB7-B0F7-B753-656B-891C94B4C469}"/>
              </a:ext>
            </a:extLst>
          </p:cNvPr>
          <p:cNvSpPr/>
          <p:nvPr/>
        </p:nvSpPr>
        <p:spPr>
          <a:xfrm>
            <a:off x="5586984" y="2651760"/>
            <a:ext cx="129844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Gezielte Änderung</a:t>
            </a:r>
            <a:endParaRPr lang="en-US" sz="1300" dirty="0"/>
          </a:p>
        </p:txBody>
      </p:sp>
      <p:sp>
        <p:nvSpPr>
          <p:cNvPr id="27" name="Text 24">
            <a:extLst>
              <a:ext uri="{FF2B5EF4-FFF2-40B4-BE49-F238E27FC236}">
                <a16:creationId xmlns:a16="http://schemas.microsoft.com/office/drawing/2014/main" id="{2C1102A2-CCB6-2F29-68ED-070B73515179}"/>
              </a:ext>
            </a:extLst>
          </p:cNvPr>
          <p:cNvSpPr/>
          <p:nvPr/>
        </p:nvSpPr>
        <p:spPr>
          <a:xfrm>
            <a:off x="502920" y="3977640"/>
            <a:ext cx="8138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b="1" i="1" dirty="0">
                <a:solidFill>
                  <a:srgbClr val="0B6F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Tipp:  </a:t>
            </a:r>
            <a:r>
              <a:rPr lang="en-US" sz="13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„Variante auswählen“ heißt: mehrere Ausgaben vergleichen, dann nur die stärkste gezielt weiterbearbeiten.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8930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3715</Words>
  <Application>Microsoft Office PowerPoint</Application>
  <PresentationFormat>Bildschirmpräsentation (16:9)</PresentationFormat>
  <Paragraphs>466</Paragraphs>
  <Slides>59</Slides>
  <Notes>36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4" baseType="lpstr">
      <vt:lpstr>Arial</vt:lpstr>
      <vt:lpstr>Calibri</vt:lpstr>
      <vt:lpstr>Consolas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 mit KI in ChatGPT – KIWS 10.06.26</dc:title>
  <dc:subject>PptxGenJS Presentation</dc:subject>
  <dc:creator>Trainertreffen Deutschland</dc:creator>
  <cp:lastModifiedBy>Bernhard Siegfried Laukamp</cp:lastModifiedBy>
  <cp:revision>33</cp:revision>
  <dcterms:created xsi:type="dcterms:W3CDTF">2026-06-07T23:08:47Z</dcterms:created>
  <dcterms:modified xsi:type="dcterms:W3CDTF">2026-06-11T15:19:31Z</dcterms:modified>
</cp:coreProperties>
</file>